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112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1122" r:id="rId22"/>
    <p:sldId id="1123" r:id="rId23"/>
    <p:sldId id="11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BB5"/>
    <a:srgbClr val="87135A"/>
    <a:srgbClr val="F8E4EF"/>
    <a:srgbClr val="23ECD3"/>
    <a:srgbClr val="89007F"/>
    <a:srgbClr val="D1B573"/>
    <a:srgbClr val="482713"/>
    <a:srgbClr val="FDBE3F"/>
    <a:srgbClr val="4FBABB"/>
    <a:srgbClr val="B4E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0"/>
    <p:restoredTop sz="94715"/>
  </p:normalViewPr>
  <p:slideViewPr>
    <p:cSldViewPr snapToGrid="0">
      <p:cViewPr>
        <p:scale>
          <a:sx n="100" d="100"/>
          <a:sy n="100" d="100"/>
        </p:scale>
        <p:origin x="424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3166-F14C-CC4F-3276-C91A358E7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B942A-966A-3B83-C561-5A68AFFAF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B4832-D5F1-0947-0B9A-FAB7935A8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0CC9-A0BB-2F17-DD15-9D762C00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A8E99-34B4-A06F-04E4-57013CC9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1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FFD9B-118E-E93C-85AA-FFDC5CE0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08FFF-B329-AAFB-97F3-CC6E3B232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C207-BD5E-6507-FBA7-72FCA86E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7A2EE-78E3-DC9E-D5F8-D3F93061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52110-3A78-1C14-3448-059F1644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4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721825-0D40-D6C8-5590-EBCD2DEA5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22C42-AC1A-82AE-B7D7-6B39FF764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D627A-6886-202D-2464-1D464C82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7D2-B438-52F7-22E1-955CE67E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EAE59-1747-1D0B-163C-92A28C3A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8DD6-DCD3-F737-3496-BA5C06A3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F3C43-A80D-89B3-AEAD-510081103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DB48D-2B80-3813-A4DE-A15A725E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E78F7-9E8E-B7BA-0CA2-9ABBB2A2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8A88-7315-00FC-C814-0A12B616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9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6373-E22F-09CC-F55D-3A5FDBAF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F1B9-BE4C-8D69-FC52-70B058A71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0F9CB-E367-9010-80D6-75C98A2F8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3DB23-ED13-4641-EDE1-D4F0EAF9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AAB2B-895A-1FC7-AAF7-735893DA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5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BEEE3-B668-A505-6DB6-C6394192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3A3E7-996D-E181-6249-00613EDAF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7189F-A7FD-B557-1573-0C68E9467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9DA9-4CF3-69CE-BCF5-CFE256C2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F9DC2-98C8-ADCA-540C-9AA630C3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C33E-CB31-201C-BAAC-19A24080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09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D1B8-603E-6B1E-109F-48C1567A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B72C0-9B4A-F5D1-70C6-02F005D0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73AA2-075B-5078-B7BB-440C80E5B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005371-CB01-56BB-4587-E9E88F85E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9B98A-3ACA-B931-3679-7D7CC8054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D32506-AC1D-1429-5EDE-9F5A2667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9F3DD3-017B-5382-C087-60E5B6E8C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63A3A8-2485-E70A-FB0A-EDC0329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4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B014-8CB5-7D2E-0941-A66B6AA49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49B79-9FC3-1B6B-47FA-C9DF93E69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EBA6B-803A-80E4-DA92-C46092AA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8CFB1-B2B1-CF6C-04D2-6CE54098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7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74E4D1-A636-B5AD-F69F-21F139BA0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04462-2E4A-B293-882C-9A64966D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61B0-BB36-A42C-9505-54A1392B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7A044-28C2-88B2-0AB8-50D271E9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675A8-0FF4-42C2-75AD-11BC767AF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A8B83-CB41-DC9A-D4C2-624829E0D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3F285-D73B-915F-4505-341E4E28A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CB931-4164-2F5B-5024-F3CDD5BB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15583-1A7A-3827-7EF2-8BF9805F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1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0A1B-0B39-3A2C-EA18-1F473EE9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19970D-2E2D-BC5F-407A-B77B9CD3C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F7331-B98B-60E4-D4C3-60D8D45AA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20B33-B0AB-35FE-1648-2DF699CB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BDAAA-42F8-04DA-D1AA-B68A6C8A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21DE3-468D-5F9E-41B2-FF9B2326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BFBD86-8443-838E-293D-B9B43126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AA334-5FE6-9941-6D07-57A29BDB4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2D027-7636-B896-6B37-55EAEFF42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801C4D-2318-3F41-A05F-4E2D28CF82CE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2874A-A069-141C-1C83-0A6738060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6583-EF58-41D7-430D-1DC5D9EBF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859276-65BB-FE4B-BCC7-FB85B4838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urple rectangle with a pink neon light&#10;&#10;AI-generated content may be incorrect.">
            <a:extLst>
              <a:ext uri="{FF2B5EF4-FFF2-40B4-BE49-F238E27FC236}">
                <a16:creationId xmlns:a16="http://schemas.microsoft.com/office/drawing/2014/main" id="{355F9983-3D43-BB55-CDE2-50A00CC1F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3E85F-55AD-4776-5C2F-BBA65C362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414" y="2288872"/>
            <a:ext cx="10758735" cy="1842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“If you </a:t>
            </a:r>
            <a:r>
              <a:rPr lang="en-US" sz="6600" b="1" dirty="0">
                <a:solidFill>
                  <a:srgbClr val="FF1BB5"/>
                </a:solidFill>
                <a:latin typeface="Century Gothic" panose="020B0502020202020204" pitchFamily="34" charset="0"/>
              </a:rPr>
              <a:t>LIKE</a:t>
            </a:r>
            <a:r>
              <a:rPr lang="en-US" sz="66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this, you will </a:t>
            </a:r>
            <a:r>
              <a:rPr lang="en-US" sz="6600" b="1" i="1" dirty="0">
                <a:solidFill>
                  <a:srgbClr val="FF1BB5"/>
                </a:solidFill>
                <a:latin typeface="Century Gothic" panose="020B0502020202020204" pitchFamily="34" charset="0"/>
              </a:rPr>
              <a:t>LOVE</a:t>
            </a:r>
            <a:r>
              <a:rPr lang="en-US" sz="66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that!”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40520-3B18-2FED-D04C-3E432C10A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0239" y="4411057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2026</a:t>
            </a:r>
          </a:p>
        </p:txBody>
      </p:sp>
      <p:pic>
        <p:nvPicPr>
          <p:cNvPr id="7" name="Graphic 6" descr="Two Hearts with solid fill">
            <a:extLst>
              <a:ext uri="{FF2B5EF4-FFF2-40B4-BE49-F238E27FC236}">
                <a16:creationId xmlns:a16="http://schemas.microsoft.com/office/drawing/2014/main" id="{89F7239E-5523-78C4-2313-DAD949D7B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9436" y="3071335"/>
            <a:ext cx="1964114" cy="1964114"/>
          </a:xfrm>
          <a:prstGeom prst="rect">
            <a:avLst/>
          </a:prstGeom>
        </p:spPr>
      </p:pic>
      <p:pic>
        <p:nvPicPr>
          <p:cNvPr id="9" name="Graphic 8" descr="Sparkling Heart outline">
            <a:extLst>
              <a:ext uri="{FF2B5EF4-FFF2-40B4-BE49-F238E27FC236}">
                <a16:creationId xmlns:a16="http://schemas.microsoft.com/office/drawing/2014/main" id="{2B600E00-9832-8985-9687-BDFEC601F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153" y="3341189"/>
            <a:ext cx="1477693" cy="1477693"/>
          </a:xfrm>
          <a:prstGeom prst="rect">
            <a:avLst/>
          </a:prstGeom>
        </p:spPr>
      </p:pic>
      <p:pic>
        <p:nvPicPr>
          <p:cNvPr id="14" name="Graphic 13" descr="Heart With Arrow outline">
            <a:extLst>
              <a:ext uri="{FF2B5EF4-FFF2-40B4-BE49-F238E27FC236}">
                <a16:creationId xmlns:a16="http://schemas.microsoft.com/office/drawing/2014/main" id="{5AADA204-6D93-A4E2-F95A-93A402D6A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36646" y="15517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8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5AA295-C432-9178-75E5-54D8B459C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orful bottle of liquid&#10;&#10;AI-generated content may be incorrect.">
            <a:extLst>
              <a:ext uri="{FF2B5EF4-FFF2-40B4-BE49-F238E27FC236}">
                <a16:creationId xmlns:a16="http://schemas.microsoft.com/office/drawing/2014/main" id="{11087F30-5A6D-667D-4113-8B3A0891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4C5558-F2B2-202F-FB5A-A2CBCE95496E}"/>
              </a:ext>
            </a:extLst>
          </p:cNvPr>
          <p:cNvSpPr txBox="1"/>
          <p:nvPr/>
        </p:nvSpPr>
        <p:spPr>
          <a:xfrm>
            <a:off x="4333094" y="320654"/>
            <a:ext cx="51787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D8B5C0"/>
                </a:solidFill>
                <a:latin typeface="Century Gothic" panose="020B0502020202020204" pitchFamily="34" charset="0"/>
              </a:rPr>
              <a:t>Woke up like This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06B6A2"/>
                </a:solidFill>
                <a:latin typeface="Century Gothic" panose="020B0502020202020204" pitchFamily="34" charset="0"/>
              </a:rPr>
              <a:t>Honeymoon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Woke up like This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DHA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Lightweight hydration like formula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High in antioxidants to brighten the skin naturally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Great for those customers who are wanting to be introduced to DHA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7931B-0E8B-A6CA-BADB-D8F9A991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434" y="761601"/>
            <a:ext cx="2285895" cy="447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6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8EDA5-BB3F-DDD0-FA76-502E3A864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gold tube of cream&#10;&#10;AI-generated content may be incorrect.">
            <a:extLst>
              <a:ext uri="{FF2B5EF4-FFF2-40B4-BE49-F238E27FC236}">
                <a16:creationId xmlns:a16="http://schemas.microsoft.com/office/drawing/2014/main" id="{D41789E4-E00A-19BB-E858-38F9A283C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2D9BE2-8518-FB3A-A9DB-46EAA4DCA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969" y="735724"/>
            <a:ext cx="1614894" cy="4587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B03124-B12F-E598-92AF-77EBF73F15D6}"/>
              </a:ext>
            </a:extLst>
          </p:cNvPr>
          <p:cNvSpPr txBox="1"/>
          <p:nvPr/>
        </p:nvSpPr>
        <p:spPr>
          <a:xfrm>
            <a:off x="4151587" y="324903"/>
            <a:ext cx="564454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H.I.M. Titanium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CA921B"/>
                </a:solidFill>
                <a:latin typeface="Century Gothic" panose="020B0502020202020204" pitchFamily="34" charset="0"/>
              </a:rPr>
              <a:t>H.I.M. Jet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2200" b="1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H.I.M. Titanium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Dark DHA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Lightweight hydration like formula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High in antioxidants to brighten the skin naturally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Great for those male customers who want to seek instantly dark results!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Very unisex fragrance </a:t>
            </a:r>
          </a:p>
        </p:txBody>
      </p:sp>
    </p:spTree>
    <p:extLst>
      <p:ext uri="{BB962C8B-B14F-4D97-AF65-F5344CB8AC3E}">
        <p14:creationId xmlns:p14="http://schemas.microsoft.com/office/powerpoint/2010/main" val="123928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4BD62B-51B8-9470-B5B6-94457D4A4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tube of shampoo&#10;&#10;AI-generated content may be incorrect.">
            <a:extLst>
              <a:ext uri="{FF2B5EF4-FFF2-40B4-BE49-F238E27FC236}">
                <a16:creationId xmlns:a16="http://schemas.microsoft.com/office/drawing/2014/main" id="{900658F4-7913-E566-3842-76057A3D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C4B72E-9972-EC0E-1F3D-23C773091B2A}"/>
              </a:ext>
            </a:extLst>
          </p:cNvPr>
          <p:cNvSpPr txBox="1"/>
          <p:nvPr/>
        </p:nvSpPr>
        <p:spPr>
          <a:xfrm>
            <a:off x="3773214" y="493068"/>
            <a:ext cx="609649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E0DC13"/>
                </a:solidFill>
                <a:latin typeface="Century Gothic" panose="020B0502020202020204" pitchFamily="34" charset="0"/>
              </a:rPr>
              <a:t>Crushing It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FF8991"/>
                </a:solidFill>
                <a:latin typeface="Century Gothic" panose="020B0502020202020204" pitchFamily="34" charset="0"/>
              </a:rPr>
              <a:t>Reef Havoc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Crushing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Natural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Needed a new natural bronzer in this collection to go along with the theme we have had since “Vacay Vibes”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5E481-6202-B820-58FB-432263593D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230" r="30077"/>
          <a:stretch>
            <a:fillRect/>
          </a:stretch>
        </p:blipFill>
        <p:spPr>
          <a:xfrm>
            <a:off x="9869707" y="493068"/>
            <a:ext cx="1930242" cy="48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94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ottle of sunblock lotion&#10;&#10;AI-generated content may be incorrect.">
            <a:extLst>
              <a:ext uri="{FF2B5EF4-FFF2-40B4-BE49-F238E27FC236}">
                <a16:creationId xmlns:a16="http://schemas.microsoft.com/office/drawing/2014/main" id="{4FF599BE-830C-C874-E7B2-1ABFC2A4E2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8D6F4A-DB1E-FDCA-4B9D-0AB34647DDEB}"/>
              </a:ext>
            </a:extLst>
          </p:cNvPr>
          <p:cNvSpPr txBox="1"/>
          <p:nvPr/>
        </p:nvSpPr>
        <p:spPr>
          <a:xfrm>
            <a:off x="4424856" y="409051"/>
            <a:ext cx="513955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22C7BF"/>
                </a:solidFill>
                <a:latin typeface="Century Gothic" panose="020B0502020202020204" pitchFamily="34" charset="0"/>
              </a:rPr>
              <a:t>Coral Colada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FFAA59"/>
                </a:solidFill>
                <a:latin typeface="Century Gothic" panose="020B0502020202020204" pitchFamily="34" charset="0"/>
              </a:rPr>
              <a:t>Nantucket Nectar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Coral Colada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Tan Extender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Very Beachy like fragrance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Lightweight tan extender with long-lasting hydration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Both filled with Coconut Extracts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HIGH in Vitamin 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7DC39-EEB3-92A0-5B72-E71797A9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32" r="25785"/>
          <a:stretch>
            <a:fillRect/>
          </a:stretch>
        </p:blipFill>
        <p:spPr>
          <a:xfrm>
            <a:off x="9564415" y="525516"/>
            <a:ext cx="2249334" cy="46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20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84F29D-4D7C-0F9B-295F-CEA68B9B5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ttle of liquid soap&#10;&#10;AI-generated content may be incorrect.">
            <a:extLst>
              <a:ext uri="{FF2B5EF4-FFF2-40B4-BE49-F238E27FC236}">
                <a16:creationId xmlns:a16="http://schemas.microsoft.com/office/drawing/2014/main" id="{144A3C01-6D3D-AD4B-196E-6F6A8D02F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20E55-F15B-E713-2752-59886E820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39" r="32069"/>
          <a:stretch>
            <a:fillRect/>
          </a:stretch>
        </p:blipFill>
        <p:spPr>
          <a:xfrm>
            <a:off x="9525026" y="369176"/>
            <a:ext cx="2341153" cy="4864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94ED3-53AF-6118-1BED-26BF53630846}"/>
              </a:ext>
            </a:extLst>
          </p:cNvPr>
          <p:cNvSpPr txBox="1"/>
          <p:nvPr/>
        </p:nvSpPr>
        <p:spPr>
          <a:xfrm>
            <a:off x="4424856" y="324903"/>
            <a:ext cx="478220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 err="1">
                <a:solidFill>
                  <a:srgbClr val="ED38AA"/>
                </a:solidFill>
                <a:latin typeface="Century Gothic" panose="020B0502020202020204" pitchFamily="34" charset="0"/>
              </a:rPr>
              <a:t>Frose</a:t>
            </a:r>
            <a:r>
              <a:rPr lang="en-US" sz="3200" b="1" u="sng" dirty="0">
                <a:solidFill>
                  <a:srgbClr val="ED38AA"/>
                </a:solidFill>
                <a:latin typeface="Century Gothic" panose="020B0502020202020204" pitchFamily="34" charset="0"/>
              </a:rPr>
              <a:t> Fantasy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C6C0FE"/>
                </a:solidFill>
                <a:latin typeface="Century Gothic" panose="020B0502020202020204" pitchFamily="34" charset="0"/>
              </a:rPr>
              <a:t>Pacific Pearl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</a:t>
            </a:r>
            <a:r>
              <a:rPr lang="en-US" sz="2200" b="1" dirty="0" err="1">
                <a:latin typeface="Century Gothic" panose="020B0502020202020204" pitchFamily="34" charset="0"/>
              </a:rPr>
              <a:t>Frose</a:t>
            </a:r>
            <a:r>
              <a:rPr lang="en-US" sz="2200" b="1" dirty="0">
                <a:latin typeface="Century Gothic" panose="020B0502020202020204" pitchFamily="34" charset="0"/>
              </a:rPr>
              <a:t> Fantasy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Tan Extender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Very high notes of sweet/sugar like fragrance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Rich in collagen &amp; antioxidants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Those seeking hydrating results with a brightened glow to their skin</a:t>
            </a:r>
          </a:p>
        </p:txBody>
      </p:sp>
      <p:pic>
        <p:nvPicPr>
          <p:cNvPr id="7" name="Picture 6" descr="A close up of a label&#10;&#10;AI-generated content may be incorrect.">
            <a:extLst>
              <a:ext uri="{FF2B5EF4-FFF2-40B4-BE49-F238E27FC236}">
                <a16:creationId xmlns:a16="http://schemas.microsoft.com/office/drawing/2014/main" id="{13EDD98A-115B-9D89-99DF-C791752F0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23" y="369176"/>
            <a:ext cx="932407" cy="40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89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55819-643D-CB79-E583-A659D16CD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ttle of liquid soap and a tube of liquid soap&#10;&#10;AI-generated content may be incorrect.">
            <a:extLst>
              <a:ext uri="{FF2B5EF4-FFF2-40B4-BE49-F238E27FC236}">
                <a16:creationId xmlns:a16="http://schemas.microsoft.com/office/drawing/2014/main" id="{144C91A1-BE86-608C-56A9-296340F15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FD425E-502C-22BA-AC92-AFCB3509E3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0"/>
          <a:stretch>
            <a:fillRect/>
          </a:stretch>
        </p:blipFill>
        <p:spPr>
          <a:xfrm>
            <a:off x="10220622" y="567558"/>
            <a:ext cx="1647434" cy="3791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4AFE20-51C3-DDCC-DA42-65529D36AE1D}"/>
              </a:ext>
            </a:extLst>
          </p:cNvPr>
          <p:cNvSpPr txBox="1"/>
          <p:nvPr/>
        </p:nvSpPr>
        <p:spPr>
          <a:xfrm>
            <a:off x="5438415" y="314640"/>
            <a:ext cx="478220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00A36E"/>
                </a:solidFill>
                <a:latin typeface="Century Gothic" panose="020B0502020202020204" pitchFamily="34" charset="0"/>
              </a:rPr>
              <a:t>Enchanted Emerald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6F4C2B"/>
                </a:solidFill>
                <a:latin typeface="Century Gothic" panose="020B0502020202020204" pitchFamily="34" charset="0"/>
              </a:rPr>
              <a:t>Velvet &amp; Santal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Enchanted Emerald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Tan Extender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NEW Color Intelligence Technology to continue to boost melanin stimulation beyond UV exposure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NEW body wash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Unisex fragrance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C7807-F9A2-E665-39C2-0728AF229E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679" r="30296"/>
          <a:stretch>
            <a:fillRect/>
          </a:stretch>
        </p:blipFill>
        <p:spPr>
          <a:xfrm>
            <a:off x="9754305" y="3908926"/>
            <a:ext cx="758283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81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D78DB8-A6BE-607F-6CAD-D143D7D84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x&#10;&#10;AI-generated content may be incorrect.">
            <a:extLst>
              <a:ext uri="{FF2B5EF4-FFF2-40B4-BE49-F238E27FC236}">
                <a16:creationId xmlns:a16="http://schemas.microsoft.com/office/drawing/2014/main" id="{6C1CA7E9-7AC2-2BA0-4204-0CC01535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E9C583-F445-B241-B65B-1CCCA4636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159" y="1508545"/>
            <a:ext cx="3347233" cy="3347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0BCE2-AF7E-6B52-C5EC-3ABFD146845B}"/>
              </a:ext>
            </a:extLst>
          </p:cNvPr>
          <p:cNvSpPr txBox="1"/>
          <p:nvPr/>
        </p:nvSpPr>
        <p:spPr>
          <a:xfrm>
            <a:off x="3483306" y="503579"/>
            <a:ext cx="51243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Blue</a:t>
            </a:r>
            <a:r>
              <a:rPr lang="en-US" sz="3200" b="1" dirty="0">
                <a:latin typeface="Century Gothic" panose="020B0502020202020204" pitchFamily="34" charset="0"/>
              </a:rPr>
              <a:t> &amp; </a:t>
            </a:r>
            <a:r>
              <a:rPr lang="en-US" sz="3200" b="1" u="sng" dirty="0">
                <a:solidFill>
                  <a:srgbClr val="ED38AA"/>
                </a:solidFill>
                <a:latin typeface="Century Gothic" panose="020B0502020202020204" pitchFamily="34" charset="0"/>
              </a:rPr>
              <a:t>Pink </a:t>
            </a:r>
            <a:r>
              <a:rPr lang="en-US" sz="3200" b="1" u="sng" dirty="0">
                <a:solidFill>
                  <a:schemeClr val="tx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Tattoo</a:t>
            </a:r>
            <a:r>
              <a:rPr lang="en-US" sz="3200" b="1" dirty="0">
                <a:solidFill>
                  <a:srgbClr val="ED38AA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u="sng" dirty="0">
                <a:solidFill>
                  <a:srgbClr val="ED38AA"/>
                </a:solidFill>
                <a:latin typeface="Century Gothic" panose="020B0502020202020204" pitchFamily="34" charset="0"/>
              </a:rPr>
              <a:t>Sticks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9FD6B4"/>
                </a:solidFill>
                <a:latin typeface="Century Gothic" panose="020B0502020202020204" pitchFamily="34" charset="0"/>
              </a:rPr>
              <a:t>Glow Labs Tattoo Stick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Formula: Blue &amp; Pink Tattoo Stick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SPF Tattoo Stick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Those who have tattoos that seek extra protection to keep the color of their ink lasting longer! </a:t>
            </a:r>
          </a:p>
        </p:txBody>
      </p:sp>
    </p:spTree>
    <p:extLst>
      <p:ext uri="{BB962C8B-B14F-4D97-AF65-F5344CB8AC3E}">
        <p14:creationId xmlns:p14="http://schemas.microsoft.com/office/powerpoint/2010/main" val="3687257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ttle&#10;&#10;AI-generated content may be incorrect.">
            <a:extLst>
              <a:ext uri="{FF2B5EF4-FFF2-40B4-BE49-F238E27FC236}">
                <a16:creationId xmlns:a16="http://schemas.microsoft.com/office/drawing/2014/main" id="{951314B5-DB84-85B6-E849-F822EB08F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8E512A-EE10-287B-DD5C-E59F9BFE9DE5}"/>
              </a:ext>
            </a:extLst>
          </p:cNvPr>
          <p:cNvSpPr txBox="1"/>
          <p:nvPr/>
        </p:nvSpPr>
        <p:spPr>
          <a:xfrm>
            <a:off x="3397033" y="506206"/>
            <a:ext cx="68772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</a:t>
            </a:r>
            <a:r>
              <a:rPr lang="en-US" sz="3200" b="1" u="sng" dirty="0">
                <a:solidFill>
                  <a:srgbClr val="4FBABB"/>
                </a:solidFill>
                <a:latin typeface="Century Gothic" panose="020B0502020202020204" pitchFamily="34" charset="0"/>
              </a:rPr>
              <a:t>like Tangerine Lip Juice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FDBE3F"/>
                </a:solidFill>
                <a:latin typeface="Century Gothic" panose="020B0502020202020204" pitchFamily="34" charset="0"/>
              </a:rPr>
              <a:t>Glow Labs Tangerine Pop Lip Balm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Formula: Tangerine Lip Juice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Lip Balm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Those who want to protect their lips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SPF 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A58C2-E2A2-941B-04F7-2A6D798E1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01" y="901322"/>
            <a:ext cx="1015999" cy="44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65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ube&#10;&#10;AI-generated content may be incorrect.">
            <a:extLst>
              <a:ext uri="{FF2B5EF4-FFF2-40B4-BE49-F238E27FC236}">
                <a16:creationId xmlns:a16="http://schemas.microsoft.com/office/drawing/2014/main" id="{E65BB8DC-EE28-16F9-D8D1-3D2AD9EBD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65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9C727F-87FE-C956-7796-85E1A328C0F9}"/>
              </a:ext>
            </a:extLst>
          </p:cNvPr>
          <p:cNvSpPr txBox="1"/>
          <p:nvPr/>
        </p:nvSpPr>
        <p:spPr>
          <a:xfrm>
            <a:off x="3365500" y="507520"/>
            <a:ext cx="64603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0B10BF"/>
                </a:solidFill>
                <a:latin typeface="Century Gothic" panose="020B0502020202020204" pitchFamily="34" charset="0"/>
              </a:rPr>
              <a:t>Vanilla Mint Lip Balm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B4E2E9"/>
                </a:solidFill>
                <a:latin typeface="Century Gothic" panose="020B0502020202020204" pitchFamily="34" charset="0"/>
              </a:rPr>
              <a:t>Glow Labs Vanilla Frost Lip Balm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Formula: Vanilla Mint Lip Balm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Lip Balm</a:t>
            </a:r>
            <a:endParaRPr lang="en-US" sz="2200" b="1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Those who want to protect their lips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SPF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93C3E-9448-8759-C55D-E9FC3C9F4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600" y="943960"/>
            <a:ext cx="1017971" cy="430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7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ttle of brown liquid&#10;&#10;AI-generated content may be incorrect.">
            <a:extLst>
              <a:ext uri="{FF2B5EF4-FFF2-40B4-BE49-F238E27FC236}">
                <a16:creationId xmlns:a16="http://schemas.microsoft.com/office/drawing/2014/main" id="{4EDC9CFC-FE7E-32DF-387B-B91A2AB7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group of bottles of liquid&#10;&#10;AI-generated content may be incorrect.">
            <a:extLst>
              <a:ext uri="{FF2B5EF4-FFF2-40B4-BE49-F238E27FC236}">
                <a16:creationId xmlns:a16="http://schemas.microsoft.com/office/drawing/2014/main" id="{AC976670-B5FE-2978-DEBD-800DFA0AD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386" y="4163517"/>
            <a:ext cx="3899339" cy="2195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A7D98-8F43-CC68-272D-8F8B0EE88145}"/>
              </a:ext>
            </a:extLst>
          </p:cNvPr>
          <p:cNvSpPr txBox="1"/>
          <p:nvPr/>
        </p:nvSpPr>
        <p:spPr>
          <a:xfrm>
            <a:off x="4301562" y="278613"/>
            <a:ext cx="679736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the </a:t>
            </a:r>
            <a:r>
              <a:rPr lang="en-US" sz="3200" b="1" i="1" dirty="0">
                <a:latin typeface="Century Gothic" panose="020B0502020202020204" pitchFamily="34" charset="0"/>
              </a:rPr>
              <a:t>entire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u="sng" dirty="0">
                <a:solidFill>
                  <a:srgbClr val="482713"/>
                </a:solidFill>
                <a:latin typeface="Century Gothic" panose="020B0502020202020204" pitchFamily="34" charset="0"/>
              </a:rPr>
              <a:t>Coconut Kisses</a:t>
            </a:r>
            <a:r>
              <a:rPr lang="en-US" sz="3200" b="1" dirty="0">
                <a:solidFill>
                  <a:srgbClr val="482713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latin typeface="Century Gothic" panose="020B0502020202020204" pitchFamily="34" charset="0"/>
              </a:rPr>
              <a:t>collection…You’ll LOVE </a:t>
            </a:r>
            <a:r>
              <a:rPr lang="en-US" sz="3200" b="1" u="sng" dirty="0">
                <a:solidFill>
                  <a:srgbClr val="D1B573"/>
                </a:solidFill>
                <a:latin typeface="Century Gothic" panose="020B0502020202020204" pitchFamily="34" charset="0"/>
              </a:rPr>
              <a:t>Natural Glow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Coconut Covergirl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Natural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High in antioxidants to brighten the skin naturally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Great for those customers who are wanting that OG coconut fragrance without any DHA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6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rectangle with a pink neon light&#10;&#10;AI-generated content may be incorrect.">
            <a:extLst>
              <a:ext uri="{FF2B5EF4-FFF2-40B4-BE49-F238E27FC236}">
                <a16:creationId xmlns:a16="http://schemas.microsoft.com/office/drawing/2014/main" id="{C6A3D950-0096-3856-C8A0-0DE6EC92D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7070" cy="6860774"/>
          </a:xfrm>
          <a:prstGeom prst="rect">
            <a:avLst/>
          </a:prstGeom>
        </p:spPr>
      </p:pic>
      <p:pic>
        <p:nvPicPr>
          <p:cNvPr id="5" name="Picture 4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3998C481-42A0-7468-873D-B3F1B55B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03" b="4954"/>
          <a:stretch>
            <a:fillRect/>
          </a:stretch>
        </p:blipFill>
        <p:spPr>
          <a:xfrm>
            <a:off x="1145823" y="904091"/>
            <a:ext cx="3921755" cy="504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6D182-8CA7-8D59-FE35-B176985343A6}"/>
              </a:ext>
            </a:extLst>
          </p:cNvPr>
          <p:cNvSpPr txBox="1"/>
          <p:nvPr/>
        </p:nvSpPr>
        <p:spPr>
          <a:xfrm>
            <a:off x="5548488" y="2713391"/>
            <a:ext cx="54976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Makayla Thomas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International Sales Trainer</a:t>
            </a:r>
          </a:p>
        </p:txBody>
      </p:sp>
    </p:spTree>
    <p:extLst>
      <p:ext uri="{BB962C8B-B14F-4D97-AF65-F5344CB8AC3E}">
        <p14:creationId xmlns:p14="http://schemas.microsoft.com/office/powerpoint/2010/main" val="20601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ttle of suntan lotion&#10;&#10;AI-generated content may be incorrect.">
            <a:extLst>
              <a:ext uri="{FF2B5EF4-FFF2-40B4-BE49-F238E27FC236}">
                <a16:creationId xmlns:a16="http://schemas.microsoft.com/office/drawing/2014/main" id="{68E8175E-E336-E54D-ABE0-850EB5CA9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0BA9B7-81F4-C77B-F209-3A9DBB5BA482}"/>
              </a:ext>
            </a:extLst>
          </p:cNvPr>
          <p:cNvSpPr txBox="1"/>
          <p:nvPr/>
        </p:nvSpPr>
        <p:spPr>
          <a:xfrm>
            <a:off x="4333094" y="320654"/>
            <a:ext cx="51787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89007F"/>
                </a:solidFill>
                <a:latin typeface="Century Gothic" panose="020B0502020202020204" pitchFamily="34" charset="0"/>
              </a:rPr>
              <a:t>Wild Fling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23ECD3"/>
                </a:solidFill>
                <a:latin typeface="Century Gothic" panose="020B0502020202020204" pitchFamily="34" charset="0"/>
              </a:rPr>
              <a:t>Made in Miami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Wild Fling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Ultra DHA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Lightweight hydration like formula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High in antioxidants to brighten the skin naturally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Great for those customers who are wanting immediate, ultra DARK color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C8C33-EF24-C823-AEEB-1F4A97369D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91" r="37893"/>
          <a:stretch>
            <a:fillRect/>
          </a:stretch>
        </p:blipFill>
        <p:spPr>
          <a:xfrm>
            <a:off x="9925618" y="96954"/>
            <a:ext cx="1851102" cy="51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69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D3D0D-ACA5-1992-338D-21149A7CD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rectangle with a pink neon light&#10;&#10;AI-generated content may be incorrect.">
            <a:extLst>
              <a:ext uri="{FF2B5EF4-FFF2-40B4-BE49-F238E27FC236}">
                <a16:creationId xmlns:a16="http://schemas.microsoft.com/office/drawing/2014/main" id="{432CDA6D-33A8-01A7-9F50-1587CF990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7070" cy="6860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77DD6-C34A-6683-D6A3-D27A5D6EDEF8}"/>
              </a:ext>
            </a:extLst>
          </p:cNvPr>
          <p:cNvSpPr txBox="1"/>
          <p:nvPr/>
        </p:nvSpPr>
        <p:spPr>
          <a:xfrm>
            <a:off x="1597621" y="1809608"/>
            <a:ext cx="8996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Giveaway Alert!!!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7D92A-2F31-7979-C9A3-DAD64DDC0F97}"/>
              </a:ext>
            </a:extLst>
          </p:cNvPr>
          <p:cNvSpPr txBox="1"/>
          <p:nvPr/>
        </p:nvSpPr>
        <p:spPr>
          <a:xfrm>
            <a:off x="1597621" y="3299582"/>
            <a:ext cx="8996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What is the other GIRLY natural bronzer in the Classic Collection BEFORE Sunset Strip?</a:t>
            </a:r>
          </a:p>
        </p:txBody>
      </p:sp>
    </p:spTree>
    <p:extLst>
      <p:ext uri="{BB962C8B-B14F-4D97-AF65-F5344CB8AC3E}">
        <p14:creationId xmlns:p14="http://schemas.microsoft.com/office/powerpoint/2010/main" val="2332578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8479E-8165-627C-F567-E6AF12F4B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rectangle with a pink neon light&#10;&#10;AI-generated content may be incorrect.">
            <a:extLst>
              <a:ext uri="{FF2B5EF4-FFF2-40B4-BE49-F238E27FC236}">
                <a16:creationId xmlns:a16="http://schemas.microsoft.com/office/drawing/2014/main" id="{F8673E6D-4D9D-E758-133B-6F9320729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7070" cy="6860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303EE-328C-33A8-2FB8-EB032E588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25" y="993774"/>
            <a:ext cx="2378149" cy="487045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A760FB-8EDA-8C2D-6833-041671C126F5}"/>
              </a:ext>
            </a:extLst>
          </p:cNvPr>
          <p:cNvSpPr txBox="1"/>
          <p:nvPr/>
        </p:nvSpPr>
        <p:spPr>
          <a:xfrm>
            <a:off x="4260849" y="2151726"/>
            <a:ext cx="74374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Winner will receive: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1 Bel-Air Bronzed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1 Velvet &amp; Santal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1 Velvet &amp; Santal Body Wash</a:t>
            </a:r>
          </a:p>
        </p:txBody>
      </p:sp>
    </p:spTree>
    <p:extLst>
      <p:ext uri="{BB962C8B-B14F-4D97-AF65-F5344CB8AC3E}">
        <p14:creationId xmlns:p14="http://schemas.microsoft.com/office/powerpoint/2010/main" val="3922554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lack dress&#10;&#10;AI-generated content may be incorrect.">
            <a:extLst>
              <a:ext uri="{FF2B5EF4-FFF2-40B4-BE49-F238E27FC236}">
                <a16:creationId xmlns:a16="http://schemas.microsoft.com/office/drawing/2014/main" id="{7D238A9F-E7A7-3FAB-DF93-4C07606A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A23281-090B-0765-3F24-A1E299C96134}"/>
              </a:ext>
            </a:extLst>
          </p:cNvPr>
          <p:cNvSpPr txBox="1">
            <a:spLocks/>
          </p:cNvSpPr>
          <p:nvPr/>
        </p:nvSpPr>
        <p:spPr>
          <a:xfrm>
            <a:off x="5289631" y="1310192"/>
            <a:ext cx="6308202" cy="21181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Makayla Thomas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Century Gothic" panose="020B0502020202020204" pitchFamily="34" charset="0"/>
              </a:rPr>
              <a:t>International Sales Trainer</a:t>
            </a: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(727) 297-8730</a:t>
            </a: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makayla@devotedcreations.com</a:t>
            </a:r>
          </a:p>
        </p:txBody>
      </p:sp>
    </p:spTree>
    <p:extLst>
      <p:ext uri="{BB962C8B-B14F-4D97-AF65-F5344CB8AC3E}">
        <p14:creationId xmlns:p14="http://schemas.microsoft.com/office/powerpoint/2010/main" val="218252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pink border&#10;&#10;AI-generated content may be incorrect.">
            <a:extLst>
              <a:ext uri="{FF2B5EF4-FFF2-40B4-BE49-F238E27FC236}">
                <a16:creationId xmlns:a16="http://schemas.microsoft.com/office/drawing/2014/main" id="{555D01E1-AF31-498C-A976-D91E7F057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3451DF-2BE3-2DBD-1B72-7F9DA2821DA4}"/>
              </a:ext>
            </a:extLst>
          </p:cNvPr>
          <p:cNvSpPr txBox="1"/>
          <p:nvPr/>
        </p:nvSpPr>
        <p:spPr>
          <a:xfrm>
            <a:off x="662152" y="294289"/>
            <a:ext cx="1053924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Why we do this…?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entury Gothic" panose="020B0502020202020204" pitchFamily="34" charset="0"/>
              </a:rPr>
              <a:t>It acknowledges the change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</a:rPr>
              <a:t>Changing lineups can be a lot, and we want to help!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entury Gothic" panose="020B0502020202020204" pitchFamily="34" charset="0"/>
              </a:rPr>
              <a:t>Keeps the customer inside the DC Family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</a:rPr>
              <a:t>The customer already loves DC, now they will love a newer product within the same family of brands!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entury Gothic" panose="020B0502020202020204" pitchFamily="34" charset="0"/>
              </a:rPr>
              <a:t>Frames “discontinued” as “upgraded”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</a:rPr>
              <a:t>Some products get discontinued so that we can UPGRADE formulas for more updated skincare and trends!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entury Gothic" panose="020B0502020202020204" pitchFamily="34" charset="0"/>
              </a:rPr>
              <a:t>Staff can feel confident while selling new product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</a:rPr>
              <a:t>They will have an easier understanding the newer product as an “upgrade” of an older product rather than completing learning something new!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DA7CF-BA89-7F94-BD04-543B2C540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rectangle with a pink neon light&#10;&#10;AI-generated content may be incorrect.">
            <a:extLst>
              <a:ext uri="{FF2B5EF4-FFF2-40B4-BE49-F238E27FC236}">
                <a16:creationId xmlns:a16="http://schemas.microsoft.com/office/drawing/2014/main" id="{73B2AEA0-8406-B2E1-A985-2645FC5F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7070" cy="6860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D2DAA1-EC1C-6606-4251-346BB6E07EAA}"/>
              </a:ext>
            </a:extLst>
          </p:cNvPr>
          <p:cNvSpPr txBox="1"/>
          <p:nvPr/>
        </p:nvSpPr>
        <p:spPr>
          <a:xfrm>
            <a:off x="1597621" y="2151727"/>
            <a:ext cx="8996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Giveaway Alert!!!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Stay logged on until the very end for a fun giveaway!</a:t>
            </a:r>
          </a:p>
        </p:txBody>
      </p:sp>
    </p:spTree>
    <p:extLst>
      <p:ext uri="{BB962C8B-B14F-4D97-AF65-F5344CB8AC3E}">
        <p14:creationId xmlns:p14="http://schemas.microsoft.com/office/powerpoint/2010/main" val="322876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alcohol on a table&#10;&#10;AI-generated content may be incorrect.">
            <a:extLst>
              <a:ext uri="{FF2B5EF4-FFF2-40B4-BE49-F238E27FC236}">
                <a16:creationId xmlns:a16="http://schemas.microsoft.com/office/drawing/2014/main" id="{416E307C-1FD1-EFBE-99B3-F301897A8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09D21-6B04-9AC0-0BF9-B2666D10B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189" y="320654"/>
            <a:ext cx="1308049" cy="2671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57785-23E9-9100-82A4-593D8B11E309}"/>
              </a:ext>
            </a:extLst>
          </p:cNvPr>
          <p:cNvSpPr txBox="1"/>
          <p:nvPr/>
        </p:nvSpPr>
        <p:spPr>
          <a:xfrm>
            <a:off x="4322583" y="468098"/>
            <a:ext cx="604728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8D4766"/>
                </a:solidFill>
                <a:latin typeface="Century Gothic" panose="020B0502020202020204" pitchFamily="34" charset="0"/>
              </a:rPr>
              <a:t>Color Drip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AB7958"/>
                </a:solidFill>
                <a:latin typeface="Century Gothic" panose="020B0502020202020204" pitchFamily="34" charset="0"/>
              </a:rPr>
              <a:t>Social Light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Color Drip/Yes Way Rose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Mid–Level DHA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Both have Raspberry Ketones, Snow Mushroom and a Collagen Banking Complex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Social Light’s upgraded skincare packed formula is ALSO formulated FOR all light use as well as spray tan customers!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Great way to increase higher sales from Classic to Color Rush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3B6A7-7335-30E4-080D-D628B75736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94" r="24100"/>
          <a:stretch>
            <a:fillRect/>
          </a:stretch>
        </p:blipFill>
        <p:spPr>
          <a:xfrm>
            <a:off x="10495994" y="3013699"/>
            <a:ext cx="1299244" cy="25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85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2FF79-6B7D-A56F-3735-7F7DD89AE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904C2-6294-7F7A-0928-DFBB77DA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0"/>
            <a:ext cx="12188952" cy="6859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902AE-FD16-CA3C-E9A2-BA418A76F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518" y="478309"/>
            <a:ext cx="1885276" cy="3610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8F6B3-8C6A-A745-9760-B8E56F56A18B}"/>
              </a:ext>
            </a:extLst>
          </p:cNvPr>
          <p:cNvSpPr txBox="1"/>
          <p:nvPr/>
        </p:nvSpPr>
        <p:spPr>
          <a:xfrm>
            <a:off x="4172607" y="299633"/>
            <a:ext cx="595400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39DDCA"/>
                </a:solidFill>
                <a:latin typeface="Century Gothic" panose="020B0502020202020204" pitchFamily="34" charset="0"/>
              </a:rPr>
              <a:t>Moroccan Midnight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EBD89D"/>
                </a:solidFill>
                <a:latin typeface="Century Gothic" panose="020B0502020202020204" pitchFamily="34" charset="0"/>
              </a:rPr>
              <a:t>Bottomless Glow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Moroccan Midnight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Natural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Leaves the skin flawless minimizing imperfections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High in Vitamin C to brighten the skin, great for that customer who is seeking skin brightening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Great way to increase higher sales from Classic to Color Rush</a:t>
            </a:r>
          </a:p>
        </p:txBody>
      </p:sp>
    </p:spTree>
    <p:extLst>
      <p:ext uri="{BB962C8B-B14F-4D97-AF65-F5344CB8AC3E}">
        <p14:creationId xmlns:p14="http://schemas.microsoft.com/office/powerpoint/2010/main" val="189799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A324C0-568D-876B-E4A0-FB604BB86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ottle of liquid with purple flowers&#10;&#10;AI-generated content may be incorrect.">
            <a:extLst>
              <a:ext uri="{FF2B5EF4-FFF2-40B4-BE49-F238E27FC236}">
                <a16:creationId xmlns:a16="http://schemas.microsoft.com/office/drawing/2014/main" id="{14151F3A-DBAF-B540-2017-11135FCD63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765131-9620-0652-0A21-DBE800FCDF62}"/>
              </a:ext>
            </a:extLst>
          </p:cNvPr>
          <p:cNvSpPr txBox="1"/>
          <p:nvPr/>
        </p:nvSpPr>
        <p:spPr>
          <a:xfrm>
            <a:off x="4070334" y="406635"/>
            <a:ext cx="55045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AB7958"/>
                </a:solidFill>
                <a:latin typeface="Century Gothic" panose="020B0502020202020204" pitchFamily="34" charset="0"/>
              </a:rPr>
              <a:t>Bronze Confidential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FBAEE5"/>
                </a:solidFill>
                <a:latin typeface="Century Gothic" panose="020B0502020202020204" pitchFamily="34" charset="0"/>
              </a:rPr>
              <a:t>Hard Feelings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Bronze Confidential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ULTRA Dark DHA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Similar feel to Vault, but more dew like on the skin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Needed a new girly dark DHA bronzer in the Classic Collection to fill the gap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CC468-FEFF-F8C0-2B5F-C96D70E2F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064" y="406635"/>
            <a:ext cx="2069094" cy="46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34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ttle of suntan lotion&#10;&#10;AI-generated content may be incorrect.">
            <a:extLst>
              <a:ext uri="{FF2B5EF4-FFF2-40B4-BE49-F238E27FC236}">
                <a16:creationId xmlns:a16="http://schemas.microsoft.com/office/drawing/2014/main" id="{9A7A4895-9140-77F1-DF1E-649B228F7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89F70-FAD1-3306-9351-AC736FF75E37}"/>
              </a:ext>
            </a:extLst>
          </p:cNvPr>
          <p:cNvSpPr txBox="1"/>
          <p:nvPr/>
        </p:nvSpPr>
        <p:spPr>
          <a:xfrm>
            <a:off x="4333094" y="320654"/>
            <a:ext cx="51787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Filthy Rich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C967B6"/>
                </a:solidFill>
                <a:latin typeface="Century Gothic" panose="020B0502020202020204" pitchFamily="34" charset="0"/>
              </a:rPr>
              <a:t>Cult Classic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Filthy Rich/W2B Extreme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Dark DHA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Great for someone who wants to use DHA but ALSO would like to use color correcting properties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Needed a new unisex DHA bronzer in the Classic Collection to fill the gap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43AA8-1995-02AF-6821-DEB8F5BE6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425" y="96344"/>
            <a:ext cx="1432430" cy="3519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CD826-DEC3-1D52-8B4F-9A792EE71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415" y="2506203"/>
            <a:ext cx="1368089" cy="305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21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0DBE1-9A7D-D645-CDFB-6E2F54D67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ttle of liquid with a pink and green design&#10;&#10;AI-generated content may be incorrect.">
            <a:extLst>
              <a:ext uri="{FF2B5EF4-FFF2-40B4-BE49-F238E27FC236}">
                <a16:creationId xmlns:a16="http://schemas.microsoft.com/office/drawing/2014/main" id="{76AD8116-1E3F-1384-DBF5-3D06ED4E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0DEB0-3E39-5037-4637-88A4C0FBEB14}"/>
              </a:ext>
            </a:extLst>
          </p:cNvPr>
          <p:cNvSpPr txBox="1"/>
          <p:nvPr/>
        </p:nvSpPr>
        <p:spPr>
          <a:xfrm>
            <a:off x="4333094" y="320654"/>
            <a:ext cx="51787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If you like </a:t>
            </a:r>
            <a:r>
              <a:rPr lang="en-US" sz="3200" b="1" u="sng" dirty="0">
                <a:solidFill>
                  <a:srgbClr val="B50000"/>
                </a:solidFill>
                <a:latin typeface="Century Gothic" panose="020B0502020202020204" pitchFamily="34" charset="0"/>
              </a:rPr>
              <a:t>Sunset Strip</a:t>
            </a:r>
            <a:r>
              <a:rPr lang="en-US" sz="3200" b="1" dirty="0">
                <a:latin typeface="Century Gothic" panose="020B0502020202020204" pitchFamily="34" charset="0"/>
              </a:rPr>
              <a:t>…You’ll LOVE </a:t>
            </a:r>
            <a:r>
              <a:rPr lang="en-US" sz="3200" b="1" u="sng" dirty="0">
                <a:solidFill>
                  <a:srgbClr val="F57899"/>
                </a:solidFill>
                <a:latin typeface="Century Gothic" panose="020B0502020202020204" pitchFamily="34" charset="0"/>
              </a:rPr>
              <a:t>Bel-Air Bronzed</a:t>
            </a:r>
            <a:r>
              <a:rPr lang="en-US" sz="3200" b="1" dirty="0">
                <a:latin typeface="Century Gothic" panose="020B0502020202020204" pitchFamily="34" charset="0"/>
              </a:rPr>
              <a:t>…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Upgrade from: Sunset Strip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Natural Bronzer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BB Cream like formula for a flawless finish to the skin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High in antioxidants to brighten the skin naturally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Needed a new girly natural bronzer to fill the place of Sunset Strip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F514E-CE93-C1EF-59D2-BAB94844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500" y="672662"/>
            <a:ext cx="2071933" cy="44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10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4545</TotalTime>
  <Words>921</Words>
  <Application>Microsoft Macintosh PowerPoint</Application>
  <PresentationFormat>Widescreen</PresentationFormat>
  <Paragraphs>131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Century Gothic</vt:lpstr>
      <vt:lpstr>Wingdings</vt:lpstr>
      <vt:lpstr>Office Theme</vt:lpstr>
      <vt:lpstr>“If you LIKE this, you will LOVE that!”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Makayla Thomas</dc:creator>
  <cp:lastModifiedBy>Makayla Thomas</cp:lastModifiedBy>
  <cp:revision>10</cp:revision>
  <dcterms:created xsi:type="dcterms:W3CDTF">2026-02-09T15:49:32Z</dcterms:created>
  <dcterms:modified xsi:type="dcterms:W3CDTF">2026-02-12T19:35:02Z</dcterms:modified>
</cp:coreProperties>
</file>