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9" r:id="rId4"/>
    <p:sldId id="262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57" r:id="rId14"/>
    <p:sldId id="258" r:id="rId15"/>
    <p:sldId id="260" r:id="rId16"/>
    <p:sldId id="261" r:id="rId17"/>
    <p:sldId id="265" r:id="rId18"/>
    <p:sldId id="264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6"/>
    <p:restoredTop sz="94671"/>
  </p:normalViewPr>
  <p:slideViewPr>
    <p:cSldViewPr snapToGrid="0" snapToObjects="1">
      <p:cViewPr varScale="1">
        <p:scale>
          <a:sx n="53" d="100"/>
          <a:sy n="53" d="100"/>
        </p:scale>
        <p:origin x="19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07DF9-B256-1A4F-94B2-8357B1ED5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6668B-CA59-774B-9D58-A6AED321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0C291-D37C-E747-844E-02A748D06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B38E2-2EBA-CA4D-BA8E-A0B52D9D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E4BA9-0CFD-8F4F-A2F4-9754962B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13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1B23-0676-3149-B6FF-87533442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E947A-8CFF-9341-8E63-AF4331F31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D8203-625F-DA4B-91F9-0E2BFF61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46838-767D-744F-B797-7FBD95F4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E687-23EA-7E48-9E4F-849472FE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2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5AE8E-B0AE-0F4C-A873-253A1F2D8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58A57-88F2-1844-922C-A8920E092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7EF75-620D-7A41-9177-5C640463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658BA-5723-834E-A7B1-6857A821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F7073-D8D6-1846-BC4E-A94E9AC3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9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B110B-757A-4145-A11D-B738BDE4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4A7F2-D8E3-D443-B2B1-79415AD2D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1BF5E-0DE8-C04B-9002-653FCD3D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6F059-1DD8-8548-8977-34AE045D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1EA1E-4FA1-A547-94E2-EFE5607E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C440-0927-C14E-8D37-E7F13856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49AFF-6679-4249-A7DC-AA852F191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56469-6CB1-5E48-AF32-839E98982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5984A-7800-8043-A40D-5D31FE9E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1890E-7F30-904C-A38D-1415C4A6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3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A274-7561-3144-81A3-4E5DDA08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2E06-6B5A-3F4E-BD5C-3600012B2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B0130-6BC0-934E-9FA2-1CB55C6EF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B22BD-2C74-624E-B654-F904AF51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68E82-20E2-B146-882B-956CD6F3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03BA9-A35F-4046-9465-6F862FFA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7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B288-A764-C14A-9603-35BF73BE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3C02A-FF9C-6442-8934-B9C2E9C17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3AC63-29AD-574E-927D-0ED2ED25B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52D37-FA79-3B4B-B87A-FC93F004D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D6DDAE-BD26-7146-A84C-1AEA3C390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9A418D-85E2-3F43-B496-D8AE7B13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F94CC0-6018-5543-93A2-08943F6AF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5C3FA-F527-4E4B-A282-952A2E91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1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2CA33-FF37-4948-855D-7B55A384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4A5A6-0731-604A-8973-E7FE4AA3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529-6117-D34B-9454-729B6914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F0767-859C-7E4D-BE18-3B59F965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6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68769-C768-F449-8B2D-5C77302F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1DAEE-F76E-6844-8AA4-0750E1F4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BB9AC-B5FB-2641-B6DC-F98A2F25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9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016C-740D-104A-B0BD-FD0130577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08FBC-D164-0A4D-8BCC-7E5BCFEDE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88906-5FCF-6D49-86DB-54EED9A6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289C0-4ED8-1242-A407-ACC3E0A9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3F376-1EEF-0D48-BDB7-5F7BF94F4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5F90-63DB-F94E-9752-2DAD7B0C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3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3F97-9EAD-304D-A0A9-09366AE1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1F238-2F54-6A42-9F38-458ADDD360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11E86-0380-FC40-A026-72D71D94A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546BD-8EA6-704E-8EEA-1B0288FC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B797D-88E0-3149-B966-4FAEFE13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AA12E-5FED-FD45-B56C-213E08A8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DD364-7B53-7B4A-97D3-78B3C641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A0720-79BE-8F40-9619-AE687E946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4D24B-293B-3C46-AA43-839EA6040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24368-3729-914F-9486-2B35B6105165}" type="datetimeFigureOut">
              <a:rPr lang="en-US" smtClean="0"/>
              <a:t>4/29/21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5ECDE-73BD-004C-89BF-7CBA9ABAF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513A3-AAB3-7D4D-9A7B-8805A08A7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5CFD0-142D-B74B-82E7-EC484D9DA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4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egan@devotedcreations.com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151AC-241F-C843-825A-EF7E535F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512318"/>
          </a:xfrm>
        </p:spPr>
        <p:txBody>
          <a:bodyPr anchor="ctr">
            <a:normAutofit fontScale="90000"/>
          </a:bodyPr>
          <a:lstStyle/>
          <a:p>
            <a:r>
              <a:rPr lang="en-US" sz="8800" b="1" dirty="0">
                <a:solidFill>
                  <a:srgbClr val="FFFF00"/>
                </a:solidFill>
                <a:latin typeface="ACADEMY ENGRAVED LET PLAIN:1.0" panose="02000000000000000000" pitchFamily="2" charset="0"/>
              </a:rPr>
              <a:t>How To Make Your Retail Space </a:t>
            </a:r>
            <a:r>
              <a:rPr lang="en-US" sz="16600" b="1" dirty="0">
                <a:solidFill>
                  <a:srgbClr val="FFC000"/>
                </a:solidFill>
                <a:latin typeface="ACADEMY ENGRAVED LET PLAIN:1.0" panose="02000000000000000000" pitchFamily="2" charset="0"/>
              </a:rPr>
              <a:t>POP!</a:t>
            </a:r>
            <a:endParaRPr lang="en-US" sz="8800" b="1" dirty="0">
              <a:solidFill>
                <a:srgbClr val="FFC000"/>
              </a:solidFill>
              <a:latin typeface="ACADEMY ENGRAVED LET PLAIN:1.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8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5A26F-D3ED-AF4C-9B34-8DBBE127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F40FF"/>
                </a:solidFill>
                <a:latin typeface="BODONI 72 OLDSTYLE BOOK" pitchFamily="2" charset="0"/>
              </a:rPr>
              <a:t>Black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3B1ED-4E99-C04A-BBF5-9519687D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Bodoni 72 Oldstyle Book" pitchFamily="2" charset="0"/>
              </a:rPr>
              <a:t>More of a hue than a color</a:t>
            </a:r>
          </a:p>
          <a:p>
            <a:r>
              <a:rPr lang="en-US" dirty="0">
                <a:solidFill>
                  <a:srgbClr val="FF40FF"/>
                </a:solidFill>
                <a:latin typeface="Bodoni 72 Oldstyle Book" pitchFamily="2" charset="0"/>
              </a:rPr>
              <a:t>Authority, power, stability, confidence, strength</a:t>
            </a:r>
          </a:p>
        </p:txBody>
      </p:sp>
      <p:pic>
        <p:nvPicPr>
          <p:cNvPr id="11266" name="Picture 2" descr="Swoosh - Wikipedia">
            <a:extLst>
              <a:ext uri="{FF2B5EF4-FFF2-40B4-BE49-F238E27FC236}">
                <a16:creationId xmlns:a16="http://schemas.microsoft.com/office/drawing/2014/main" id="{E9DC1CBD-51CA-894F-8C63-BAD5597F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16" y="4001294"/>
            <a:ext cx="3801762" cy="135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E6E4987-6D1D-344B-AEE3-D89B67EE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429" y="3707405"/>
            <a:ext cx="3994751" cy="256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pple logo and symbol, meaning, history, PNG">
            <a:extLst>
              <a:ext uri="{FF2B5EF4-FFF2-40B4-BE49-F238E27FC236}">
                <a16:creationId xmlns:a16="http://schemas.microsoft.com/office/drawing/2014/main" id="{196AFC8D-1ED7-3B48-927C-86A528BC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2" y="3707405"/>
            <a:ext cx="3606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286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FB2F-7A56-274B-9FFF-D415C697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atin typeface="BODONI 72 OLDSTYLE BOOK" pitchFamily="2" charset="0"/>
              </a:rPr>
              <a:t>White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0A2E1-9FF6-FE42-886A-1E4DE89D2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38" y="1825625"/>
            <a:ext cx="5967032" cy="4351338"/>
          </a:xfrm>
        </p:spPr>
        <p:txBody>
          <a:bodyPr>
            <a:normAutofit lnSpcReduction="10000"/>
          </a:bodyPr>
          <a:lstStyle/>
          <a:p>
            <a:r>
              <a:rPr lang="en-US" sz="4400" dirty="0">
                <a:latin typeface="Bodoni 72 Oldstyle Book" pitchFamily="2" charset="0"/>
              </a:rPr>
              <a:t>Cleanliness, purity and safety</a:t>
            </a:r>
          </a:p>
          <a:p>
            <a:r>
              <a:rPr lang="en-US" sz="4400" dirty="0">
                <a:latin typeface="Bodoni 72 Oldstyle Book" pitchFamily="2" charset="0"/>
              </a:rPr>
              <a:t>Can be used in the absence of color or neutrality</a:t>
            </a:r>
          </a:p>
          <a:p>
            <a:r>
              <a:rPr lang="en-US" sz="4400" dirty="0">
                <a:latin typeface="Bodoni 72 Oldstyle Book" pitchFamily="2" charset="0"/>
              </a:rPr>
              <a:t>White space helps start the creative mind</a:t>
            </a:r>
          </a:p>
        </p:txBody>
      </p:sp>
      <p:pic>
        <p:nvPicPr>
          <p:cNvPr id="12290" name="Picture 2" descr="18 Effortless Ways to Style Bookshelf Decor | Better Homes &amp; Gardens">
            <a:extLst>
              <a:ext uri="{FF2B5EF4-FFF2-40B4-BE49-F238E27FC236}">
                <a16:creationId xmlns:a16="http://schemas.microsoft.com/office/drawing/2014/main" id="{92BAD83F-B20E-5645-B012-C4FFB83F3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70" y="1253331"/>
            <a:ext cx="533039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38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1130-4C98-A84B-BADE-18C3EE5F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Oldstyle Book" pitchFamily="2" charset="0"/>
              </a:rPr>
              <a:t>Colors for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0E91F-EB56-E645-8890-60AEA8FF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762" y="506627"/>
            <a:ext cx="6216946" cy="56703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odoni 72 Oldstyle Book" pitchFamily="2" charset="0"/>
              </a:rPr>
              <a:t>Color reflects the personality of your brand</a:t>
            </a:r>
          </a:p>
          <a:p>
            <a:r>
              <a:rPr lang="en-US" sz="3600" dirty="0">
                <a:latin typeface="Bodoni 72 Oldstyle Book" pitchFamily="2" charset="0"/>
              </a:rPr>
              <a:t>Decide on what colors best represent YOU</a:t>
            </a:r>
          </a:p>
          <a:p>
            <a:r>
              <a:rPr lang="en-US" sz="3600" dirty="0">
                <a:latin typeface="Bodoni 72 Oldstyle Book" pitchFamily="2" charset="0"/>
              </a:rPr>
              <a:t>Pick 2 main colors</a:t>
            </a:r>
          </a:p>
          <a:p>
            <a:pPr lvl="1"/>
            <a:r>
              <a:rPr lang="en-US" sz="3200" dirty="0">
                <a:latin typeface="Bodoni 72 Oldstyle Book" pitchFamily="2" charset="0"/>
              </a:rPr>
              <a:t>Easier to remember 2 colors rather than 4-5</a:t>
            </a:r>
          </a:p>
          <a:p>
            <a:r>
              <a:rPr lang="en-US" sz="3600" dirty="0">
                <a:latin typeface="Bodoni 72 Oldstyle Book" pitchFamily="2" charset="0"/>
              </a:rPr>
              <a:t>Use colors that stand out when promoting or drawing attention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B758519-DAF4-CC4C-BB23-9FD613806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2" y="1374401"/>
            <a:ext cx="4802562" cy="480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91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27D81-40B5-5A4B-AC89-97F2556A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Oldstyle Book" pitchFamily="2" charset="0"/>
              </a:rPr>
              <a:t>In room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939F2-083A-C947-B211-87ED992BF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Oldstyle Book" pitchFamily="2" charset="0"/>
              </a:rPr>
              <a:t>Studies show that 84% of clients pay attention to in-room advertising more than others</a:t>
            </a:r>
          </a:p>
          <a:p>
            <a:r>
              <a:rPr lang="en-US" dirty="0">
                <a:latin typeface="Bodoni 72 Oldstyle Book" pitchFamily="2" charset="0"/>
              </a:rPr>
              <a:t>Can highlight promos, feature new products/services, tanning tips</a:t>
            </a:r>
          </a:p>
          <a:p>
            <a:r>
              <a:rPr lang="en-US" dirty="0">
                <a:latin typeface="Bodoni 72 Oldstyle Book" pitchFamily="2" charset="0"/>
              </a:rPr>
              <a:t>Clients spend more time in the room than standing at the front counter</a:t>
            </a:r>
          </a:p>
        </p:txBody>
      </p:sp>
    </p:spTree>
    <p:extLst>
      <p:ext uri="{BB962C8B-B14F-4D97-AF65-F5344CB8AC3E}">
        <p14:creationId xmlns:p14="http://schemas.microsoft.com/office/powerpoint/2010/main" val="303040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D363-CE64-6948-B0B3-C40894B7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365125"/>
            <a:ext cx="590858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Bodoni 72 Oldstyle Book" pitchFamily="2" charset="0"/>
              </a:rPr>
              <a:t>Counter displays </a:t>
            </a:r>
            <a:br>
              <a:rPr lang="en-US" dirty="0">
                <a:solidFill>
                  <a:srgbClr val="FF0000"/>
                </a:solidFill>
                <a:latin typeface="Bodoni 72 Oldstyle Book" pitchFamily="2" charset="0"/>
              </a:rPr>
            </a:br>
            <a:r>
              <a:rPr lang="en-US" sz="3600" dirty="0">
                <a:solidFill>
                  <a:srgbClr val="FF0000"/>
                </a:solidFill>
                <a:latin typeface="Bodoni 72 Oldstyle Book" pitchFamily="2" charset="0"/>
              </a:rPr>
              <a:t>(Impulse Buys)</a:t>
            </a:r>
            <a:endParaRPr lang="en-US" dirty="0">
              <a:solidFill>
                <a:srgbClr val="FF0000"/>
              </a:solidFill>
              <a:latin typeface="Bodoni 72 Oldstyle Book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A3AB6-2D23-6648-AAA1-69377398F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8925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Bodoni 72 Oldstyle Book" pitchFamily="2" charset="0"/>
              </a:rPr>
              <a:t>Acrylic box that features products</a:t>
            </a:r>
          </a:p>
          <a:p>
            <a:r>
              <a:rPr lang="en-US" sz="3600" dirty="0">
                <a:latin typeface="Bodoni 72 Oldstyle Book" pitchFamily="2" charset="0"/>
              </a:rPr>
              <a:t>Lip Balm fishbowls</a:t>
            </a:r>
          </a:p>
          <a:p>
            <a:r>
              <a:rPr lang="en-US" sz="3600" dirty="0">
                <a:latin typeface="Bodoni 72 Oldstyle Book" pitchFamily="2" charset="0"/>
              </a:rPr>
              <a:t>Tattoo Sticks/SPF</a:t>
            </a:r>
          </a:p>
          <a:p>
            <a:r>
              <a:rPr lang="en-US" sz="3600" dirty="0">
                <a:latin typeface="Bodoni 72 Oldstyle Book" pitchFamily="2" charset="0"/>
              </a:rPr>
              <a:t>Hand Sanitizer</a:t>
            </a:r>
          </a:p>
          <a:p>
            <a:r>
              <a:rPr lang="en-US" sz="3600" dirty="0">
                <a:latin typeface="Bodoni 72 Oldstyle Book" pitchFamily="2" charset="0"/>
              </a:rPr>
              <a:t>Mini Moisturizers/Tan Extenders</a:t>
            </a:r>
          </a:p>
          <a:p>
            <a:r>
              <a:rPr lang="en-US" sz="3600" dirty="0">
                <a:latin typeface="Bodoni 72 Oldstyle Book" pitchFamily="2" charset="0"/>
              </a:rPr>
              <a:t>Testers</a:t>
            </a:r>
          </a:p>
        </p:txBody>
      </p:sp>
      <p:pic>
        <p:nvPicPr>
          <p:cNvPr id="4098" name="Picture 2" descr="Point of Purchase (POP) Displays: How to Increase Impulse Purchases with  Point of Sale Marketing | Lightspeed HQ">
            <a:extLst>
              <a:ext uri="{FF2B5EF4-FFF2-40B4-BE49-F238E27FC236}">
                <a16:creationId xmlns:a16="http://schemas.microsoft.com/office/drawing/2014/main" id="{5FE67FE6-B5D8-AD43-B730-4E91BCFE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76" y="552825"/>
            <a:ext cx="5346355" cy="27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A7480-75AA-D542-B3DC-231B660D52FA}"/>
              </a:ext>
            </a:extLst>
          </p:cNvPr>
          <p:cNvSpPr txBox="1">
            <a:spLocks/>
          </p:cNvSpPr>
          <p:nvPr/>
        </p:nvSpPr>
        <p:spPr>
          <a:xfrm>
            <a:off x="6522306" y="3657600"/>
            <a:ext cx="5088925" cy="2384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Bodoni 72 Oldstyle Book" pitchFamily="2" charset="0"/>
              </a:rPr>
              <a:t>Bundles </a:t>
            </a:r>
          </a:p>
          <a:p>
            <a:r>
              <a:rPr lang="en-US" sz="3600" dirty="0">
                <a:latin typeface="Bodoni 72 Oldstyle Book" pitchFamily="2" charset="0"/>
              </a:rPr>
              <a:t>Product Call Outs</a:t>
            </a:r>
          </a:p>
          <a:p>
            <a:r>
              <a:rPr lang="en-US" sz="3600" dirty="0">
                <a:latin typeface="Bodoni 72 Oldstyle Book" pitchFamily="2" charset="0"/>
              </a:rPr>
              <a:t>Bottle Displays</a:t>
            </a:r>
          </a:p>
          <a:p>
            <a:endParaRPr lang="en-US" sz="3600" dirty="0">
              <a:latin typeface="Bodoni 72 Oldstyle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72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EC3D2-0FA8-6048-96A4-A6F4B54C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BODONI 72 OLDSTYLE BOOK" pitchFamily="2" charset="0"/>
              </a:rPr>
              <a:t>Visual Merchandising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FA598-F59C-F04F-A994-FA98C963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u="sng" dirty="0">
                <a:latin typeface="BODONI 72 OLDSTYLE BOOK" pitchFamily="2" charset="0"/>
              </a:rPr>
              <a:t>Product grouping </a:t>
            </a:r>
            <a:r>
              <a:rPr lang="en-US" dirty="0">
                <a:latin typeface="Bodoni 72 Oldstyle Book" pitchFamily="2" charset="0"/>
              </a:rPr>
              <a:t>- Complementary items or something that makes a customer look twice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Rule of 3 creates balance and symmetry</a:t>
            </a:r>
          </a:p>
          <a:p>
            <a:r>
              <a:rPr lang="en-US" b="1" i="1" u="sng" dirty="0">
                <a:latin typeface="BODONI 72 OLDSTYLE BOOK" pitchFamily="2" charset="0"/>
              </a:rPr>
              <a:t>Activating all senses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Hearing - What music is playing in the salon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Sight – Lighting, color schemes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Touch – How soft an item feels, visualizing it in their possession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Smell – The sense of smell can connect customers to the product on an emotional level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Taste </a:t>
            </a:r>
          </a:p>
        </p:txBody>
      </p:sp>
    </p:spTree>
    <p:extLst>
      <p:ext uri="{BB962C8B-B14F-4D97-AF65-F5344CB8AC3E}">
        <p14:creationId xmlns:p14="http://schemas.microsoft.com/office/powerpoint/2010/main" val="328509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CE152-C460-FF4F-A793-D6884F55A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3632"/>
            <a:ext cx="10515600" cy="5843331"/>
          </a:xfrm>
        </p:spPr>
        <p:txBody>
          <a:bodyPr/>
          <a:lstStyle/>
          <a:p>
            <a:r>
              <a:rPr lang="en-US" b="1" i="1" u="sng" dirty="0">
                <a:latin typeface="BODONI 72 OLDSTYLE BOOK" pitchFamily="2" charset="0"/>
              </a:rPr>
              <a:t>Signage</a:t>
            </a:r>
            <a:r>
              <a:rPr lang="en-US" dirty="0">
                <a:latin typeface="Bodoni 72 Oldstyle Book" pitchFamily="2" charset="0"/>
              </a:rPr>
              <a:t> – In room advertising, counter displays, product call outs, promos, </a:t>
            </a:r>
            <a:r>
              <a:rPr lang="en-US" dirty="0" err="1">
                <a:latin typeface="Bodoni 72 Oldstyle Book" pitchFamily="2" charset="0"/>
              </a:rPr>
              <a:t>etc</a:t>
            </a:r>
            <a:endParaRPr lang="en-US" dirty="0">
              <a:latin typeface="Bodoni 72 Oldstyle Book" pitchFamily="2" charset="0"/>
            </a:endParaRPr>
          </a:p>
          <a:p>
            <a:r>
              <a:rPr lang="en-US" b="1" i="1" u="sng" dirty="0">
                <a:latin typeface="BODONI 72 OLDSTYLE BOOK" pitchFamily="2" charset="0"/>
              </a:rPr>
              <a:t>Creating hierarchy </a:t>
            </a:r>
            <a:r>
              <a:rPr lang="en-US" dirty="0">
                <a:latin typeface="Bodoni 72 Oldstyle Book" pitchFamily="2" charset="0"/>
              </a:rPr>
              <a:t>– Giving your shelves/counters depth and dimension grabs the interest of a customer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Pyramid principle</a:t>
            </a:r>
          </a:p>
          <a:p>
            <a:r>
              <a:rPr lang="en-US" b="1" i="1" u="sng" dirty="0">
                <a:latin typeface="BODONI 72 OLDSTYLE BOOK" pitchFamily="2" charset="0"/>
              </a:rPr>
              <a:t>Staying current </a:t>
            </a:r>
            <a:r>
              <a:rPr lang="en-US" dirty="0">
                <a:latin typeface="Bodoni 72 Oldstyle Book" pitchFamily="2" charset="0"/>
              </a:rPr>
              <a:t>– Refresh the items/theme throughout the year</a:t>
            </a:r>
          </a:p>
          <a:p>
            <a:r>
              <a:rPr lang="en-US" b="1" i="1" u="sng" dirty="0">
                <a:latin typeface="BODONI 72 OLDSTYLE BOOK" pitchFamily="2" charset="0"/>
              </a:rPr>
              <a:t>Displaying colors </a:t>
            </a:r>
            <a:r>
              <a:rPr lang="en-US" dirty="0">
                <a:latin typeface="Bodoni 72 Oldstyle Book" pitchFamily="2" charset="0"/>
              </a:rPr>
              <a:t>– Display them in an energetic and complimentary way that appeal to customers. Minds automatically will draw towards the color that appeals to them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Color schemes - monochromatic, analogous, complementary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Color is an accent, don’t let it overshadow the product, choose bright colors</a:t>
            </a:r>
          </a:p>
          <a:p>
            <a:r>
              <a:rPr lang="en-US" dirty="0">
                <a:latin typeface="Bodoni 72 Oldstyle Book" pitchFamily="2" charset="0"/>
              </a:rPr>
              <a:t>Separate by type of product – UV, sunless, body care</a:t>
            </a:r>
          </a:p>
          <a:p>
            <a:endParaRPr lang="en-US" dirty="0">
              <a:latin typeface="Bodoni 72 Oldstyle Book" pitchFamily="2" charset="0"/>
            </a:endParaRPr>
          </a:p>
          <a:p>
            <a:endParaRPr lang="en-US" dirty="0">
              <a:latin typeface="Bodoni 72 Oldstyle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58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10FE3-0277-F24A-BB15-D6ED4B98F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5481"/>
            <a:ext cx="10515600" cy="5571482"/>
          </a:xfrm>
        </p:spPr>
        <p:txBody>
          <a:bodyPr>
            <a:normAutofit/>
          </a:bodyPr>
          <a:lstStyle/>
          <a:p>
            <a:r>
              <a:rPr lang="en-US" sz="3600" b="1" i="1" u="sng" dirty="0">
                <a:latin typeface="BODONI 72 OLDSTYLE BOOK" pitchFamily="2" charset="0"/>
              </a:rPr>
              <a:t>Promotions with cross merchandising</a:t>
            </a:r>
          </a:p>
          <a:p>
            <a:pPr lvl="1"/>
            <a:r>
              <a:rPr lang="en-US" sz="3200" dirty="0">
                <a:latin typeface="Bodoni 72 Oldstyle Book" pitchFamily="2" charset="0"/>
              </a:rPr>
              <a:t>Make life easy for customers and cross merchandise things they’d likely need to use together.</a:t>
            </a:r>
          </a:p>
          <a:p>
            <a:pPr lvl="1"/>
            <a:r>
              <a:rPr lang="en-US" sz="3200" dirty="0">
                <a:latin typeface="Bodoni 72 Oldstyle Book" pitchFamily="2" charset="0"/>
              </a:rPr>
              <a:t>Mix in products that customers might otherwise forget about.</a:t>
            </a:r>
          </a:p>
          <a:p>
            <a:pPr lvl="1"/>
            <a:r>
              <a:rPr lang="en-US" sz="3200" dirty="0">
                <a:latin typeface="Bodoni 72 Oldstyle Book" pitchFamily="2" charset="0"/>
              </a:rPr>
              <a:t>See it as an opportunity to introduce a new product.</a:t>
            </a:r>
          </a:p>
          <a:p>
            <a:r>
              <a:rPr lang="en-US" sz="3600" dirty="0">
                <a:latin typeface="Bodoni 72 Oldstyle Book" pitchFamily="2" charset="0"/>
              </a:rPr>
              <a:t>Approximately 2/3 of consumers buy products at the point of purchase – so use eye-catching product displays and testers to your advantage!</a:t>
            </a:r>
          </a:p>
          <a:p>
            <a:pPr marL="457200" lvl="1" indent="0">
              <a:buNone/>
            </a:pPr>
            <a:endParaRPr lang="en-US" sz="3200" dirty="0">
              <a:latin typeface="Bodoni 72 Oldstyle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73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7ED9-B2D8-0D45-80A1-A0C440C3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40FF"/>
                </a:solidFill>
                <a:latin typeface="BODONI 72 OLDSTYLE BOOK" pitchFamily="2" charset="0"/>
              </a:rPr>
              <a:t>Rule of Three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1903F-2C88-0342-88EF-B0AB546D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165" y="1690688"/>
            <a:ext cx="8647670" cy="4351338"/>
          </a:xfrm>
        </p:spPr>
        <p:txBody>
          <a:bodyPr/>
          <a:lstStyle/>
          <a:p>
            <a:r>
              <a:rPr lang="en-US" dirty="0">
                <a:latin typeface="Bodoni 72 Oldstyle Book" pitchFamily="2" charset="0"/>
              </a:rPr>
              <a:t>Displaying in sets of 3 captures customers’ attention</a:t>
            </a:r>
          </a:p>
          <a:p>
            <a:r>
              <a:rPr lang="en-US" dirty="0">
                <a:latin typeface="Bodoni 72 Oldstyle Book" pitchFamily="2" charset="0"/>
              </a:rPr>
              <a:t>Stagger at different heights</a:t>
            </a:r>
          </a:p>
          <a:p>
            <a:r>
              <a:rPr lang="en-US" dirty="0">
                <a:latin typeface="Bodoni 72 Oldstyle Book" pitchFamily="2" charset="0"/>
              </a:rPr>
              <a:t>Elements need to be organized and make sense</a:t>
            </a:r>
          </a:p>
          <a:p>
            <a:r>
              <a:rPr lang="en-US" dirty="0">
                <a:latin typeface="Bodoni 72 Oldstyle Book" pitchFamily="2" charset="0"/>
              </a:rPr>
              <a:t>Cross-selling &amp; Up-selling</a:t>
            </a:r>
          </a:p>
          <a:p>
            <a:r>
              <a:rPr lang="en-US" dirty="0">
                <a:latin typeface="Bodoni 72 Oldstyle Book" pitchFamily="2" charset="0"/>
              </a:rPr>
              <a:t>Gives customers a visual of options that can go together</a:t>
            </a:r>
          </a:p>
        </p:txBody>
      </p:sp>
    </p:spTree>
    <p:extLst>
      <p:ext uri="{BB962C8B-B14F-4D97-AF65-F5344CB8AC3E}">
        <p14:creationId xmlns:p14="http://schemas.microsoft.com/office/powerpoint/2010/main" val="1606840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F9293-1EE6-5348-AD64-BD588047304A}"/>
              </a:ext>
            </a:extLst>
          </p:cNvPr>
          <p:cNvSpPr txBox="1"/>
          <p:nvPr/>
        </p:nvSpPr>
        <p:spPr>
          <a:xfrm>
            <a:off x="7628021" y="2189747"/>
            <a:ext cx="45639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badi MT Condensed Light" panose="020B0306030101010103" pitchFamily="34" charset="77"/>
              </a:rPr>
              <a:t>Megan Racine</a:t>
            </a:r>
          </a:p>
          <a:p>
            <a:pPr algn="ctr"/>
            <a:r>
              <a:rPr lang="en-US" sz="3200" b="1" dirty="0">
                <a:latin typeface="Abadi MT Condensed Light" panose="020B0306030101010103" pitchFamily="34" charset="77"/>
              </a:rPr>
              <a:t>National Sales Trainer</a:t>
            </a:r>
          </a:p>
          <a:p>
            <a:pPr algn="ctr"/>
            <a:r>
              <a:rPr lang="en-US" sz="3200" b="1" dirty="0">
                <a:latin typeface="Abadi MT Condensed Light" panose="020B0306030101010103" pitchFamily="34" charset="77"/>
                <a:hlinkClick r:id="rId3"/>
              </a:rPr>
              <a:t>megan@devotedcreations.com</a:t>
            </a:r>
            <a:endParaRPr lang="en-US" sz="3200" b="1" dirty="0">
              <a:latin typeface="Abadi MT Condensed Light" panose="020B0306030101010103" pitchFamily="34" charset="77"/>
            </a:endParaRPr>
          </a:p>
          <a:p>
            <a:pPr algn="ctr"/>
            <a:r>
              <a:rPr lang="en-US" sz="3200" b="1" dirty="0">
                <a:latin typeface="Abadi MT Condensed Light" panose="020B0306030101010103" pitchFamily="34" charset="77"/>
              </a:rPr>
              <a:t>(813) 361-1866</a:t>
            </a:r>
          </a:p>
        </p:txBody>
      </p:sp>
    </p:spTree>
    <p:extLst>
      <p:ext uri="{BB962C8B-B14F-4D97-AF65-F5344CB8AC3E}">
        <p14:creationId xmlns:p14="http://schemas.microsoft.com/office/powerpoint/2010/main" val="4208100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BF24-6E8E-284B-8A1C-8D24F0B19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02"/>
            <a:ext cx="10515600" cy="6670698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DONI 72 OLDSTYLE BOOK" pitchFamily="2" charset="0"/>
              </a:rPr>
              <a:t>Memorable first impressions</a:t>
            </a:r>
          </a:p>
          <a:p>
            <a:pPr lvl="1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DONI 72 OLDSTYLE BOOK" pitchFamily="2" charset="0"/>
              </a:rPr>
              <a:t>New products or sales need to be seen first, colors and textures matter</a:t>
            </a:r>
          </a:p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DONI 72 OLDSTYLE BOOK" pitchFamily="2" charset="0"/>
              </a:rPr>
              <a:t>Research indicates that customers look from left to right</a:t>
            </a:r>
          </a:p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DONI 72 OLDSTYLE BOOK" pitchFamily="2" charset="0"/>
              </a:rPr>
              <a:t>Have signage /advertisements with information that helps clients find what they want/need, place at eye level</a:t>
            </a:r>
          </a:p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DONI 72 OLDSTYLE BOOK" pitchFamily="2" charset="0"/>
              </a:rPr>
              <a:t>Shelving heights, layout designs, rule of 3 tells customers which featured items to focus on</a:t>
            </a:r>
          </a:p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DONI 72 OLDSTYLE BOOK" pitchFamily="2" charset="0"/>
              </a:rPr>
              <a:t>Sometimes shoppers prefer environments without sharp edges - open display shelves or rounded display tables encourage touch and holding items</a:t>
            </a:r>
          </a:p>
        </p:txBody>
      </p:sp>
    </p:spTree>
    <p:extLst>
      <p:ext uri="{BB962C8B-B14F-4D97-AF65-F5344CB8AC3E}">
        <p14:creationId xmlns:p14="http://schemas.microsoft.com/office/powerpoint/2010/main" val="2562500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5F744-BA47-A94E-8C7C-6390EF21D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54" y="365125"/>
            <a:ext cx="3342087" cy="1325563"/>
          </a:xfrm>
        </p:spPr>
        <p:txBody>
          <a:bodyPr/>
          <a:lstStyle/>
          <a:p>
            <a:pPr algn="ctr"/>
            <a:r>
              <a:rPr lang="en-US" dirty="0">
                <a:latin typeface="Bodoni 72 Oldstyle Book" pitchFamily="2" charset="0"/>
              </a:rPr>
              <a:t>Shelf displays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3FC59-1E02-5946-9804-0D07D45E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754" y="1555750"/>
            <a:ext cx="493221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odoni 72 Oldstyle Book" pitchFamily="2" charset="0"/>
              </a:rPr>
              <a:t>Staggered</a:t>
            </a:r>
          </a:p>
          <a:p>
            <a:r>
              <a:rPr lang="en-US" dirty="0">
                <a:latin typeface="Bodoni 72 Oldstyle Book" pitchFamily="2" charset="0"/>
              </a:rPr>
              <a:t>You are creating a design</a:t>
            </a:r>
          </a:p>
          <a:p>
            <a:r>
              <a:rPr lang="en-US" dirty="0">
                <a:latin typeface="Bodoni 72 Oldstyle Book" pitchFamily="2" charset="0"/>
              </a:rPr>
              <a:t>Many SKUs = inconsistency</a:t>
            </a:r>
          </a:p>
          <a:p>
            <a:r>
              <a:rPr lang="en-US" dirty="0">
                <a:latin typeface="Bodoni 72 Oldstyle Book" pitchFamily="2" charset="0"/>
              </a:rPr>
              <a:t>Too little SKUs = sold out and what is left is what “doesn’t work”</a:t>
            </a:r>
          </a:p>
          <a:p>
            <a:r>
              <a:rPr lang="en-US" dirty="0">
                <a:latin typeface="Bodoni 72 Oldstyle Book" pitchFamily="2" charset="0"/>
              </a:rPr>
              <a:t>Creating a top shelf experience</a:t>
            </a:r>
          </a:p>
          <a:p>
            <a:r>
              <a:rPr lang="en-US" dirty="0">
                <a:latin typeface="Bodoni 72 Oldstyle Book" pitchFamily="2" charset="0"/>
              </a:rPr>
              <a:t>Nevers ❌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Put lotion in a glass case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Put a price tag straight on the bottle</a:t>
            </a:r>
          </a:p>
          <a:p>
            <a:pPr lvl="1"/>
            <a:r>
              <a:rPr lang="en-US" dirty="0">
                <a:latin typeface="Bodoni 72 Oldstyle Book" pitchFamily="2" charset="0"/>
              </a:rPr>
              <a:t>Never have too much/too little</a:t>
            </a:r>
          </a:p>
          <a:p>
            <a:pPr lvl="2"/>
            <a:r>
              <a:rPr lang="en-US" dirty="0">
                <a:latin typeface="Bodoni 72 Oldstyle Book" pitchFamily="2" charset="0"/>
              </a:rPr>
              <a:t>18-21 SKUs</a:t>
            </a:r>
          </a:p>
          <a:p>
            <a:pPr lvl="2"/>
            <a:r>
              <a:rPr lang="en-US" dirty="0">
                <a:latin typeface="Bodoni 72 Oldstyle Book" pitchFamily="2" charset="0"/>
              </a:rPr>
              <a:t>3-6 of each product</a:t>
            </a:r>
          </a:p>
          <a:p>
            <a:pPr marL="457200" lvl="1" indent="0">
              <a:buNone/>
            </a:pPr>
            <a:endParaRPr lang="en-US" dirty="0">
              <a:latin typeface="Bodoni 72 Oldstyle Book" pitchFamily="2" charset="0"/>
            </a:endParaRPr>
          </a:p>
        </p:txBody>
      </p:sp>
      <p:pic>
        <p:nvPicPr>
          <p:cNvPr id="4" name="Picture 2" descr="salon retail">
            <a:extLst>
              <a:ext uri="{FF2B5EF4-FFF2-40B4-BE49-F238E27FC236}">
                <a16:creationId xmlns:a16="http://schemas.microsoft.com/office/drawing/2014/main" id="{0775CD42-C54E-134B-A6BD-B612340B6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07"/>
          <a:stretch/>
        </p:blipFill>
        <p:spPr bwMode="auto">
          <a:xfrm>
            <a:off x="7780492" y="2935330"/>
            <a:ext cx="2954555" cy="32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550 Salon Decor ideas in 2021 | salon decor, salons, hair salon decor">
            <a:extLst>
              <a:ext uri="{FF2B5EF4-FFF2-40B4-BE49-F238E27FC236}">
                <a16:creationId xmlns:a16="http://schemas.microsoft.com/office/drawing/2014/main" id="{2CCEDFBF-BE67-8944-9924-FDC78763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22" y="463979"/>
            <a:ext cx="2762490" cy="34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naibeachtan">
            <a:extLst>
              <a:ext uri="{FF2B5EF4-FFF2-40B4-BE49-F238E27FC236}">
                <a16:creationId xmlns:a16="http://schemas.microsoft.com/office/drawing/2014/main" id="{0BF547E8-A05E-3E44-86DA-4ED1BAE7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98" y="365124"/>
            <a:ext cx="3703948" cy="27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190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89C2-A46F-B240-9AFD-868AB6923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884" y="5258089"/>
            <a:ext cx="3610232" cy="1325563"/>
          </a:xfrm>
        </p:spPr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Bodoni 72 Oldstyle Book" pitchFamily="2" charset="0"/>
              </a:rPr>
              <a:t>SWITCH IT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D6D32-60FC-A246-B519-FE5DFC5F1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87" y="2004776"/>
            <a:ext cx="10515600" cy="3419088"/>
          </a:xfrm>
        </p:spPr>
        <p:txBody>
          <a:bodyPr/>
          <a:lstStyle/>
          <a:p>
            <a:r>
              <a:rPr lang="en-US" dirty="0">
                <a:latin typeface="Bodoni 72 Oldstyle Book" pitchFamily="2" charset="0"/>
              </a:rPr>
              <a:t>Our eyes grow accustomed to an arrangement</a:t>
            </a:r>
          </a:p>
          <a:p>
            <a:r>
              <a:rPr lang="en-US" dirty="0">
                <a:latin typeface="Bodoni 72 Oldstyle Book" pitchFamily="2" charset="0"/>
              </a:rPr>
              <a:t>Our eyes naturally look from top to bottom</a:t>
            </a:r>
          </a:p>
          <a:p>
            <a:r>
              <a:rPr lang="en-US" dirty="0">
                <a:latin typeface="Bodoni 72 Oldstyle Book" pitchFamily="2" charset="0"/>
              </a:rPr>
              <a:t>Refresh and rearrange your displays weekly/monthly to always keep the customer looking</a:t>
            </a:r>
          </a:p>
          <a:p>
            <a:r>
              <a:rPr lang="en-US" dirty="0">
                <a:latin typeface="Bodoni 72 Oldstyle Book" pitchFamily="2" charset="0"/>
              </a:rPr>
              <a:t>Yellow is the first color our eyes see</a:t>
            </a:r>
          </a:p>
          <a:p>
            <a:r>
              <a:rPr lang="en-US" dirty="0">
                <a:latin typeface="Bodoni 72 Oldstyle Book" pitchFamily="2" charset="0"/>
              </a:rPr>
              <a:t>Color meanings and preferences can persuade a customer when purchasing an item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5EF3CE-7281-AB42-B960-5CE33801E203}"/>
              </a:ext>
            </a:extLst>
          </p:cNvPr>
          <p:cNvSpPr txBox="1">
            <a:spLocks/>
          </p:cNvSpPr>
          <p:nvPr/>
        </p:nvSpPr>
        <p:spPr>
          <a:xfrm>
            <a:off x="2972913" y="844988"/>
            <a:ext cx="4510216" cy="736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Bodoni 72 Oldstyle Book" pitchFamily="2" charset="0"/>
              </a:rPr>
              <a:t>Go away green – grey green</a:t>
            </a:r>
          </a:p>
        </p:txBody>
      </p:sp>
      <p:pic>
        <p:nvPicPr>
          <p:cNvPr id="5122" name="Picture 2" descr="What Is Disney's Go Away Green Paint? - Simplemost">
            <a:extLst>
              <a:ext uri="{FF2B5EF4-FFF2-40B4-BE49-F238E27FC236}">
                <a16:creationId xmlns:a16="http://schemas.microsoft.com/office/drawing/2014/main" id="{F06104AE-6111-D648-907C-7EEDB514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129" y="274348"/>
            <a:ext cx="4039546" cy="22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73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27E8-2D80-8F49-97D4-3B12718D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4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doni 72 Oldstyle Book" pitchFamily="2" charset="0"/>
              </a:rPr>
              <a:t>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77882-42DF-5F4B-824E-079323CD5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108"/>
            <a:ext cx="10515600" cy="54246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odoni 72 Oldstyle Book" pitchFamily="2" charset="0"/>
              </a:rPr>
              <a:t>Creates a sense of urgency</a:t>
            </a:r>
          </a:p>
          <a:p>
            <a:r>
              <a:rPr lang="en-US" dirty="0">
                <a:solidFill>
                  <a:schemeClr val="bg1"/>
                </a:solidFill>
                <a:latin typeface="Bodoni 72 Oldstyle Book" pitchFamily="2" charset="0"/>
              </a:rPr>
              <a:t>Physically stimulates the body raising heart rate</a:t>
            </a:r>
          </a:p>
          <a:p>
            <a:r>
              <a:rPr lang="en-US" dirty="0">
                <a:solidFill>
                  <a:schemeClr val="bg1"/>
                </a:solidFill>
                <a:latin typeface="Bodoni 72 Oldstyle Book" pitchFamily="2" charset="0"/>
              </a:rPr>
              <a:t>Associated with movement, excitement and passion</a:t>
            </a:r>
          </a:p>
          <a:p>
            <a:endParaRPr lang="en-US" dirty="0">
              <a:solidFill>
                <a:schemeClr val="bg1"/>
              </a:solidFill>
              <a:latin typeface="Bodoni 72 Oldstyle Book" pitchFamily="2" charset="0"/>
            </a:endParaRPr>
          </a:p>
          <a:p>
            <a:endParaRPr lang="en-US" dirty="0">
              <a:solidFill>
                <a:schemeClr val="bg1"/>
              </a:solidFill>
              <a:latin typeface="Bodoni 72 Oldstyle Book" pitchFamily="2" charset="0"/>
            </a:endParaRPr>
          </a:p>
          <a:p>
            <a:endParaRPr lang="en-US" dirty="0">
              <a:solidFill>
                <a:schemeClr val="bg1"/>
              </a:solidFill>
              <a:latin typeface="Bodoni 72 Oldstyle Book" pitchFamily="2" charset="0"/>
            </a:endParaRPr>
          </a:p>
          <a:p>
            <a:endParaRPr lang="en-US" dirty="0">
              <a:solidFill>
                <a:schemeClr val="bg1"/>
              </a:solidFill>
              <a:latin typeface="Bodoni 72 Oldstyle Book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odoni 72 Oldstyle Book" pitchFamily="2" charset="0"/>
              </a:rPr>
              <a:t>Red is all about emotion and passion which is what McDonald’s wants you to feel when eating their food</a:t>
            </a:r>
          </a:p>
          <a:p>
            <a:r>
              <a:rPr lang="en-US" dirty="0">
                <a:solidFill>
                  <a:schemeClr val="bg1"/>
                </a:solidFill>
                <a:latin typeface="Bodoni 72 Oldstyle Book" pitchFamily="2" charset="0"/>
              </a:rPr>
              <a:t>Target’s logo grabs attention, creates and idea of excitement for shopping</a:t>
            </a:r>
          </a:p>
        </p:txBody>
      </p:sp>
      <p:pic>
        <p:nvPicPr>
          <p:cNvPr id="6146" name="Picture 2" descr="Creative food logo design inspiration | Mcdonald menu, Mcdonalds, Mcdonalds  prices">
            <a:extLst>
              <a:ext uri="{FF2B5EF4-FFF2-40B4-BE49-F238E27FC236}">
                <a16:creationId xmlns:a16="http://schemas.microsoft.com/office/drawing/2014/main" id="{F8720ADE-57E1-694B-8A68-EDB18F17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82" y="2798587"/>
            <a:ext cx="1668162" cy="163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arget Logo | Symbol, History, PNG (3840*2160)">
            <a:extLst>
              <a:ext uri="{FF2B5EF4-FFF2-40B4-BE49-F238E27FC236}">
                <a16:creationId xmlns:a16="http://schemas.microsoft.com/office/drawing/2014/main" id="{9CD0D8E1-399D-944F-B719-EEC11A77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20" y="2882600"/>
            <a:ext cx="2689654" cy="151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77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76C8-B503-874C-91AB-DEE00328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BODONI 72 OLDSTYLE BOOK" pitchFamily="2" charset="0"/>
              </a:rPr>
              <a:t>Orange &amp; Yellow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43FD-2FFC-7B4F-B50C-2CBA0AE71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odoni 72 Oldstyle Book" pitchFamily="2" charset="0"/>
              </a:rPr>
              <a:t>Cheerful and promote optimism</a:t>
            </a:r>
          </a:p>
          <a:p>
            <a:r>
              <a:rPr lang="en-US" sz="3600" dirty="0">
                <a:latin typeface="Bodoni 72 Oldstyle Book" pitchFamily="2" charset="0"/>
              </a:rPr>
              <a:t>Have to be careful when used for marketing purposes</a:t>
            </a:r>
          </a:p>
          <a:p>
            <a:r>
              <a:rPr lang="en-US" sz="3600" dirty="0">
                <a:latin typeface="Bodoni 72 Oldstyle Book" pitchFamily="2" charset="0"/>
              </a:rPr>
              <a:t>Yellow can make babies cry and orange insights caution</a:t>
            </a:r>
          </a:p>
          <a:p>
            <a:endParaRPr lang="en-US" sz="3600" dirty="0">
              <a:latin typeface="Bodoni 72 Oldstyle Book" pitchFamily="2" charset="0"/>
            </a:endParaRPr>
          </a:p>
          <a:p>
            <a:r>
              <a:rPr lang="en-US" sz="3600" dirty="0">
                <a:latin typeface="Bodoni 72 Oldstyle Book" pitchFamily="2" charset="0"/>
              </a:rPr>
              <a:t>Excitement and adventure</a:t>
            </a:r>
          </a:p>
          <a:p>
            <a:r>
              <a:rPr lang="en-US" sz="3600" dirty="0">
                <a:latin typeface="Bodoni 72 Oldstyle Book" pitchFamily="2" charset="0"/>
              </a:rPr>
              <a:t>Happiness, excitement and creativity – towards the younger target, inspires thought and curiosity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4711D42-8BC7-384B-A263-A0ABE9EC2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410" y="298587"/>
            <a:ext cx="2024449" cy="20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napchat logo and symbol, meaning, history, PNG">
            <a:extLst>
              <a:ext uri="{FF2B5EF4-FFF2-40B4-BE49-F238E27FC236}">
                <a16:creationId xmlns:a16="http://schemas.microsoft.com/office/drawing/2014/main" id="{6B4237B0-3920-3147-B63E-9881FCB82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4" t="9931" r="25303" b="12973"/>
          <a:stretch/>
        </p:blipFill>
        <p:spPr bwMode="auto">
          <a:xfrm>
            <a:off x="10093413" y="4885662"/>
            <a:ext cx="1865871" cy="167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1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27785-FB2F-C24C-AC8F-5B6EF346D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649"/>
            <a:ext cx="10515600" cy="407631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odoni 72 Oldstyle Book" pitchFamily="2" charset="0"/>
              </a:rPr>
              <a:t>Can be associated with health, tranquility, wealth and nature</a:t>
            </a:r>
          </a:p>
          <a:p>
            <a:r>
              <a:rPr lang="en-US" sz="3600" dirty="0">
                <a:latin typeface="Bodoni 72 Oldstyle Book" pitchFamily="2" charset="0"/>
              </a:rPr>
              <a:t>Used to relax customers</a:t>
            </a:r>
          </a:p>
          <a:p>
            <a:endParaRPr lang="en-US" sz="3600" dirty="0">
              <a:latin typeface="Bodoni 72 Oldstyle Book" pitchFamily="2" charset="0"/>
            </a:endParaRPr>
          </a:p>
          <a:p>
            <a:r>
              <a:rPr lang="en-US" sz="3600" dirty="0">
                <a:latin typeface="Bodoni 72 Oldstyle Book" pitchFamily="2" charset="0"/>
              </a:rPr>
              <a:t>Starbucks promotes a sense of relaxation</a:t>
            </a:r>
          </a:p>
          <a:p>
            <a:r>
              <a:rPr lang="en-US" sz="3600" dirty="0">
                <a:latin typeface="Bodoni 72 Oldstyle Book" pitchFamily="2" charset="0"/>
              </a:rPr>
              <a:t>Whole foods is associated with healthy eating, organic foods, relaxing</a:t>
            </a:r>
          </a:p>
        </p:txBody>
      </p:sp>
      <p:pic>
        <p:nvPicPr>
          <p:cNvPr id="8200" name="Picture 8" descr="Starbucks Logo Vector | Starbucks Logo hd Vector Image, SVG, PSD, PNG, EPS,  Ai Format | Starbucks Coffee Logo Vector Graphic Arts Downloads">
            <a:extLst>
              <a:ext uri="{FF2B5EF4-FFF2-40B4-BE49-F238E27FC236}">
                <a16:creationId xmlns:a16="http://schemas.microsoft.com/office/drawing/2014/main" id="{7CB14689-41AF-204D-B9A3-912394B3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79" y="140515"/>
            <a:ext cx="1617641" cy="161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John Deere Trademark History | John Deere CA">
            <a:extLst>
              <a:ext uri="{FF2B5EF4-FFF2-40B4-BE49-F238E27FC236}">
                <a16:creationId xmlns:a16="http://schemas.microsoft.com/office/drawing/2014/main" id="{159EC325-772D-F540-B420-DBC7352F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56" y="140515"/>
            <a:ext cx="2166550" cy="161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Whole Foods logo and symbol, meaning, history, PNG">
            <a:extLst>
              <a:ext uri="{FF2B5EF4-FFF2-40B4-BE49-F238E27FC236}">
                <a16:creationId xmlns:a16="http://schemas.microsoft.com/office/drawing/2014/main" id="{CD0D3260-C156-9743-A71B-D71CA643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37" y="73046"/>
            <a:ext cx="2815142" cy="175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24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7574-918A-334A-B6BE-EDFF027F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BODONI 72 OLDSTYLE BOOK" pitchFamily="2" charset="0"/>
              </a:rPr>
              <a:t>Blue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0F68B-F9B4-424E-AEC9-76C5AB352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951"/>
            <a:ext cx="10515600" cy="462001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Bodoni 72 Oldstyle Book" pitchFamily="2" charset="0"/>
              </a:rPr>
              <a:t>Peace, water, tranquility and reliability</a:t>
            </a:r>
          </a:p>
          <a:p>
            <a:r>
              <a:rPr lang="en-US" dirty="0">
                <a:solidFill>
                  <a:srgbClr val="002060"/>
                </a:solidFill>
                <a:latin typeface="Bodoni 72 Oldstyle Book" pitchFamily="2" charset="0"/>
              </a:rPr>
              <a:t>Sense of security and promotes productivity</a:t>
            </a:r>
          </a:p>
          <a:p>
            <a:r>
              <a:rPr lang="en-US" dirty="0">
                <a:solidFill>
                  <a:srgbClr val="002060"/>
                </a:solidFill>
                <a:latin typeface="Bodoni 72 Oldstyle Book" pitchFamily="2" charset="0"/>
              </a:rPr>
              <a:t>Can be used to promote trust in a brand</a:t>
            </a:r>
          </a:p>
          <a:p>
            <a:endParaRPr lang="en-US" dirty="0">
              <a:solidFill>
                <a:srgbClr val="002060"/>
              </a:solidFill>
              <a:latin typeface="Bodoni 72 Oldstyle Book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Bodoni 72 Oldstyle Book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Bodoni 72 Oldstyle Book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Bodoni 72 Oldstyle Book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Bodoni 72 Oldstyle Book" pitchFamily="2" charset="0"/>
              </a:rPr>
              <a:t>Blue is used in social media logos more than any other color. Blue is tested as the color of intelligence, communication and trust</a:t>
            </a:r>
          </a:p>
        </p:txBody>
      </p:sp>
      <p:pic>
        <p:nvPicPr>
          <p:cNvPr id="9218" name="Picture 2" descr="Twitter continues consistency drive, promises to get tough on developers">
            <a:extLst>
              <a:ext uri="{FF2B5EF4-FFF2-40B4-BE49-F238E27FC236}">
                <a16:creationId xmlns:a16="http://schemas.microsoft.com/office/drawing/2014/main" id="{CED18781-7F75-EF4F-B1B7-E0C5319C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14" y="2866080"/>
            <a:ext cx="2975468" cy="19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merican Express Logo | Symbol, History, PNG (3840*2160)">
            <a:extLst>
              <a:ext uri="{FF2B5EF4-FFF2-40B4-BE49-F238E27FC236}">
                <a16:creationId xmlns:a16="http://schemas.microsoft.com/office/drawing/2014/main" id="{4B5B2A9C-14D9-234C-82D4-1D9F0EF11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85" y="3175300"/>
            <a:ext cx="3526481" cy="19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8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D178-3F89-3E47-8F71-8FC4569C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BODONI 72 OLDSTYLE BOOK" pitchFamily="2" charset="0"/>
              </a:rPr>
              <a:t>Purple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70DCD-7D4F-3945-8AB7-23E6AAB07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odoni 72 Oldstyle Book" pitchFamily="2" charset="0"/>
              </a:rPr>
              <a:t>Royalty, wisdom and respect</a:t>
            </a:r>
          </a:p>
          <a:p>
            <a:r>
              <a:rPr lang="en-US" dirty="0">
                <a:solidFill>
                  <a:schemeClr val="bg1"/>
                </a:solidFill>
                <a:latin typeface="Bodoni 72 Oldstyle Book" pitchFamily="2" charset="0"/>
              </a:rPr>
              <a:t>Can stimulate problem solving and creativity</a:t>
            </a:r>
          </a:p>
          <a:p>
            <a:r>
              <a:rPr lang="en-US" dirty="0">
                <a:solidFill>
                  <a:schemeClr val="bg1"/>
                </a:solidFill>
                <a:latin typeface="Bodoni 72 Oldstyle Book" pitchFamily="2" charset="0"/>
              </a:rPr>
              <a:t>Can be found promoting anti-aging and beauty products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Bodoni 72 Oldstyle Book" pitchFamily="2" charset="0"/>
            </a:endParaRPr>
          </a:p>
        </p:txBody>
      </p:sp>
      <p:pic>
        <p:nvPicPr>
          <p:cNvPr id="10242" name="Picture 2" descr="Hallmark designs free vector download (9 Free vector) for commercial use.  format: ai, eps, cdr, svg vector illustration graphic art design">
            <a:extLst>
              <a:ext uri="{FF2B5EF4-FFF2-40B4-BE49-F238E27FC236}">
                <a16:creationId xmlns:a16="http://schemas.microsoft.com/office/drawing/2014/main" id="{F15653DD-121B-2248-A557-363599F17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5" y="4345974"/>
            <a:ext cx="4250726" cy="21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ahoo! Logo (2013) - Fonts In Use">
            <a:extLst>
              <a:ext uri="{FF2B5EF4-FFF2-40B4-BE49-F238E27FC236}">
                <a16:creationId xmlns:a16="http://schemas.microsoft.com/office/drawing/2014/main" id="{7DC8CC09-D94A-2446-8D58-97514AC5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77" y="5060427"/>
            <a:ext cx="4543167" cy="17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arte Logo | Cosmetic logo, Makeup logo, Beauty skin care">
            <a:extLst>
              <a:ext uri="{FF2B5EF4-FFF2-40B4-BE49-F238E27FC236}">
                <a16:creationId xmlns:a16="http://schemas.microsoft.com/office/drawing/2014/main" id="{A2556D87-6B37-F949-A2A9-4CE90A42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47" y="1366456"/>
            <a:ext cx="2540078" cy="254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ew York University's Clean &amp; Modern Logo Stands Out As An Iconic Symbol">
            <a:extLst>
              <a:ext uri="{FF2B5EF4-FFF2-40B4-BE49-F238E27FC236}">
                <a16:creationId xmlns:a16="http://schemas.microsoft.com/office/drawing/2014/main" id="{4BDB21AA-93B7-2E4D-A996-994E5D07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53" y="3429000"/>
            <a:ext cx="4973419" cy="18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25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857</Words>
  <Application>Microsoft Macintosh PowerPoint</Application>
  <PresentationFormat>Widescreen</PresentationFormat>
  <Paragraphs>120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Abadi MT Condensed Light</vt:lpstr>
      <vt:lpstr>ACADEMY ENGRAVED LET PLAIN:1.0</vt:lpstr>
      <vt:lpstr>Arial</vt:lpstr>
      <vt:lpstr>Bodoni 72 Oldstyle Book</vt:lpstr>
      <vt:lpstr>Bodoni 72 Oldstyle Book</vt:lpstr>
      <vt:lpstr>Calibri</vt:lpstr>
      <vt:lpstr>Calibri Light</vt:lpstr>
      <vt:lpstr>Office Theme</vt:lpstr>
      <vt:lpstr>How To Make Your Retail Space POP!</vt:lpstr>
      <vt:lpstr>PowerPoint Presentation</vt:lpstr>
      <vt:lpstr>Shelf displays</vt:lpstr>
      <vt:lpstr>SWITCH IT UP</vt:lpstr>
      <vt:lpstr>Red</vt:lpstr>
      <vt:lpstr>Orange &amp; Yellow</vt:lpstr>
      <vt:lpstr>PowerPoint Presentation</vt:lpstr>
      <vt:lpstr>Blue</vt:lpstr>
      <vt:lpstr>Purple</vt:lpstr>
      <vt:lpstr>Black</vt:lpstr>
      <vt:lpstr>White</vt:lpstr>
      <vt:lpstr>Colors for business</vt:lpstr>
      <vt:lpstr>In room advertising</vt:lpstr>
      <vt:lpstr>Counter displays  (Impulse Buys)</vt:lpstr>
      <vt:lpstr>Visual Merchandising Tips</vt:lpstr>
      <vt:lpstr>PowerPoint Presentation</vt:lpstr>
      <vt:lpstr>PowerPoint Presentation</vt:lpstr>
      <vt:lpstr>Rule of Three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Microsoft Office User</cp:lastModifiedBy>
  <cp:revision>26</cp:revision>
  <cp:lastPrinted>2021-04-28T16:06:15Z</cp:lastPrinted>
  <dcterms:created xsi:type="dcterms:W3CDTF">2021-04-27T15:00:32Z</dcterms:created>
  <dcterms:modified xsi:type="dcterms:W3CDTF">2021-04-29T17:14:30Z</dcterms:modified>
</cp:coreProperties>
</file>