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593" r:id="rId3"/>
    <p:sldId id="258" r:id="rId4"/>
    <p:sldId id="259" r:id="rId5"/>
    <p:sldId id="306" r:id="rId6"/>
    <p:sldId id="594" r:id="rId7"/>
    <p:sldId id="590" r:id="rId8"/>
    <p:sldId id="595" r:id="rId9"/>
    <p:sldId id="596" r:id="rId10"/>
    <p:sldId id="599" r:id="rId11"/>
    <p:sldId id="589" r:id="rId12"/>
    <p:sldId id="265" r:id="rId13"/>
    <p:sldId id="257" r:id="rId14"/>
    <p:sldId id="335" r:id="rId15"/>
    <p:sldId id="277" r:id="rId16"/>
    <p:sldId id="393" r:id="rId17"/>
    <p:sldId id="570" r:id="rId18"/>
    <p:sldId id="567" r:id="rId19"/>
    <p:sldId id="569" r:id="rId20"/>
    <p:sldId id="573" r:id="rId21"/>
    <p:sldId id="572" r:id="rId22"/>
    <p:sldId id="472" r:id="rId23"/>
    <p:sldId id="528" r:id="rId24"/>
    <p:sldId id="557" r:id="rId25"/>
    <p:sldId id="5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9"/>
    <p:restoredTop sz="94671"/>
  </p:normalViewPr>
  <p:slideViewPr>
    <p:cSldViewPr snapToGrid="0" snapToObjects="1">
      <p:cViewPr varScale="1">
        <p:scale>
          <a:sx n="129" d="100"/>
          <a:sy n="129"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02107-8649-7E42-9281-1673C5F20B6B}" type="datetimeFigureOut">
              <a:rPr lang="en-US" smtClean="0"/>
              <a:t>3/10/21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A32BA-261A-434C-AD9B-69FC2E0F029E}" type="slidenum">
              <a:rPr lang="en-US" smtClean="0"/>
              <a:t>‹#›</a:t>
            </a:fld>
            <a:endParaRPr lang="en-US"/>
          </a:p>
        </p:txBody>
      </p:sp>
    </p:spTree>
    <p:extLst>
      <p:ext uri="{BB962C8B-B14F-4D97-AF65-F5344CB8AC3E}">
        <p14:creationId xmlns:p14="http://schemas.microsoft.com/office/powerpoint/2010/main" val="261278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406DA-0FBC-4E6B-8A6E-F7B6206710BC}" type="slidenum">
              <a:rPr lang="en-US" smtClean="0"/>
              <a:t>4</a:t>
            </a:fld>
            <a:endParaRPr lang="en-US"/>
          </a:p>
        </p:txBody>
      </p:sp>
    </p:spTree>
    <p:extLst>
      <p:ext uri="{BB962C8B-B14F-4D97-AF65-F5344CB8AC3E}">
        <p14:creationId xmlns:p14="http://schemas.microsoft.com/office/powerpoint/2010/main" val="29214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9406DA-0FBC-4E6B-8A6E-F7B6206710BC}" type="slidenum">
              <a:rPr lang="en-US" smtClean="0"/>
              <a:t>5</a:t>
            </a:fld>
            <a:endParaRPr lang="en-US"/>
          </a:p>
        </p:txBody>
      </p:sp>
    </p:spTree>
    <p:extLst>
      <p:ext uri="{BB962C8B-B14F-4D97-AF65-F5344CB8AC3E}">
        <p14:creationId xmlns:p14="http://schemas.microsoft.com/office/powerpoint/2010/main" val="134827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6">
            <a:extLst>
              <a:ext uri="{FF2B5EF4-FFF2-40B4-BE49-F238E27FC236}">
                <a16:creationId xmlns:a16="http://schemas.microsoft.com/office/drawing/2014/main" id="{84281267-1B65-4A40-9C20-7E57A407FD34}"/>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DA359F6B-84C9-3D46-8C00-FA9683A8E2B0}"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15</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113666" name="Slide Image Placeholder 1">
            <a:extLst>
              <a:ext uri="{FF2B5EF4-FFF2-40B4-BE49-F238E27FC236}">
                <a16:creationId xmlns:a16="http://schemas.microsoft.com/office/drawing/2014/main" id="{51FB9768-5E45-5A4F-A9BD-9B2CB311B0DC}"/>
              </a:ext>
            </a:extLst>
          </p:cNvPr>
          <p:cNvSpPr>
            <a:spLocks noGrp="1" noRot="1" noChangeAspect="1" noTextEdit="1"/>
          </p:cNvSpPr>
          <p:nvPr>
            <p:ph type="sldImg"/>
          </p:nvPr>
        </p:nvSpPr>
        <p:spPr>
          <a:solidFill>
            <a:srgbClr val="4472C4"/>
          </a:solidFill>
          <a:ln w="25402">
            <a:solidFill>
              <a:srgbClr val="2F528F"/>
            </a:solidFill>
            <a:miter lim="800000"/>
            <a:headEnd/>
            <a:tailEnd/>
          </a:ln>
        </p:spPr>
      </p:sp>
      <p:sp>
        <p:nvSpPr>
          <p:cNvPr id="113667" name="Notes Placeholder 2">
            <a:extLst>
              <a:ext uri="{FF2B5EF4-FFF2-40B4-BE49-F238E27FC236}">
                <a16:creationId xmlns:a16="http://schemas.microsoft.com/office/drawing/2014/main" id="{0D2D59A8-247C-5E45-9D3D-06E08D879E1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16059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6">
            <a:extLst>
              <a:ext uri="{FF2B5EF4-FFF2-40B4-BE49-F238E27FC236}">
                <a16:creationId xmlns:a16="http://schemas.microsoft.com/office/drawing/2014/main" id="{62E192D2-7BEE-6541-9F11-8DF248569A07}"/>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594941DC-A35E-094A-A9F8-C67676076534}" type="slidenum">
              <a:rPr lang="en-US" altLang="en-US" sz="1400">
                <a:solidFill>
                  <a:srgbClr val="000000"/>
                </a:solidFill>
                <a:latin typeface="Times New Roman" panose="02020603050405020304" pitchFamily="18" charset="0"/>
                <a:ea typeface="Arial Unicode MS" panose="020B0604020202020204" pitchFamily="34" charset="-128"/>
                <a:cs typeface="Tahoma" panose="020B0604030504040204" pitchFamily="34" charset="0"/>
              </a:rPr>
              <a:pPr algn="r" eaLnBrk="1"/>
              <a:t>22</a:t>
            </a:fld>
            <a:endParaRPr lang="en-US" altLang="en-US" sz="1400">
              <a:solidFill>
                <a:srgbClr val="000000"/>
              </a:solidFill>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105474" name="Slide Image Placeholder 1">
            <a:extLst>
              <a:ext uri="{FF2B5EF4-FFF2-40B4-BE49-F238E27FC236}">
                <a16:creationId xmlns:a16="http://schemas.microsoft.com/office/drawing/2014/main" id="{CA88285D-5BB6-5E43-A976-5B2C5FAF864C}"/>
              </a:ext>
            </a:extLst>
          </p:cNvPr>
          <p:cNvSpPr>
            <a:spLocks noGrp="1" noRot="1" noChangeAspect="1" noTextEdit="1"/>
          </p:cNvSpPr>
          <p:nvPr>
            <p:ph type="sldImg"/>
          </p:nvPr>
        </p:nvSpPr>
        <p:spPr>
          <a:solidFill>
            <a:srgbClr val="4472C4"/>
          </a:solidFill>
          <a:ln w="25402">
            <a:solidFill>
              <a:srgbClr val="2F528F"/>
            </a:solidFill>
            <a:miter lim="800000"/>
            <a:headEnd/>
            <a:tailEnd/>
          </a:ln>
        </p:spPr>
      </p:sp>
      <p:sp>
        <p:nvSpPr>
          <p:cNvPr id="105475" name="Notes Placeholder 2">
            <a:extLst>
              <a:ext uri="{FF2B5EF4-FFF2-40B4-BE49-F238E27FC236}">
                <a16:creationId xmlns:a16="http://schemas.microsoft.com/office/drawing/2014/main" id="{E8ED378F-2BD9-BC45-91E5-3CE230D3848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66787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3AD4806-1A62-0E4B-A43A-133B3A8295AE}"/>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rm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AA63F66-F710-2747-BC2E-E8F66EF375AB}" type="slidenum">
              <a:t>25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1328D80A-C42A-544C-ADF9-15ABFDFCF4B6}"/>
              </a:ext>
            </a:extLst>
          </p:cNvPr>
          <p:cNvSpPr>
            <a:spLocks noGrp="1" noRot="1" noChangeAspect="1"/>
          </p:cNvSpPr>
          <p:nvPr>
            <p:ph type="sldImg"/>
          </p:nvPr>
        </p:nvSpPr>
        <p:spPr>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9B3D1153-F791-D340-A4F4-6A7B726064B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69884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D2F1-3CFE-AF4E-9792-9A0940255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83754D-A5D2-1249-9675-063A0E763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34098-9677-6A48-8031-3D2C915D813C}"/>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7A307FB5-42E8-F64F-B514-4070249A8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D2CBB-632D-9542-8472-3CE9F8627275}"/>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279510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7E88-5087-3A4B-8A5D-290DDB09C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11CCC-DABC-BC48-AFEC-9AEB360568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FF2D-0BAD-1646-B3BC-772DB7A0DF44}"/>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D42AB035-720B-F24B-BD9C-939C26387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85555-ED4F-7446-B1E0-0FA9916E0C84}"/>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764432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45E30-1E04-2F49-A448-82E0857A4F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7C9959-E3D0-BE4E-8FCD-541AC00D7E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363B5-9BE8-4444-BE33-A12A9B34ED44}"/>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2E6999C5-87D6-654B-BDEE-B310FEF62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503A5-BE30-3F4C-A958-6B40086A1298}"/>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180308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17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16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FCD4-D3A3-9F49-8405-0CE95463F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F72F3-3D68-F244-83C9-A112947C36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FE9BA-8317-6D4B-B151-6594CC0FAD13}"/>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A6432DB9-F6B2-1644-B7F7-660FD3155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D1EBE-80BC-2343-A5E9-4B20F1A7E472}"/>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307088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CACE-5BFE-CB44-A103-D5BC2403B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9D43E7-78CF-034C-A3F6-6BCCEC550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F6E057-F797-324A-972D-36DC8763C84D}"/>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E14DFBD4-F6C5-E44E-AF70-EE08B533D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E2E29-0524-9943-ACC8-E4B3ED701ABC}"/>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324007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8F46-6AA9-CD41-99DF-72D7DD1B2A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85541-551F-F045-9EFC-E9A169B00A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08D2E-DBE1-7144-9E0B-1B33746E47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95CD3A-87CA-7842-A454-A6D39DB35817}"/>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6" name="Footer Placeholder 5">
            <a:extLst>
              <a:ext uri="{FF2B5EF4-FFF2-40B4-BE49-F238E27FC236}">
                <a16:creationId xmlns:a16="http://schemas.microsoft.com/office/drawing/2014/main" id="{9DE9DF96-85C9-7846-805C-B8B5E8DF1B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979A5-F9EB-2944-A54D-475802D4A790}"/>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344378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D5EF-275C-6342-A1BB-D41CE1382B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975666-EA19-8949-A0CE-3AF824A04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A58FC9-CEE3-694C-A04B-9A25BE1EAB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638173-46C4-7F4F-AF18-B4C45F937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B2EACA-CB0A-E64F-A2A3-CC2D6D6402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D8B86-3569-2147-A3E2-2A8D271FF18E}"/>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8" name="Footer Placeholder 7">
            <a:extLst>
              <a:ext uri="{FF2B5EF4-FFF2-40B4-BE49-F238E27FC236}">
                <a16:creationId xmlns:a16="http://schemas.microsoft.com/office/drawing/2014/main" id="{C60FF4F8-4938-BD41-9DBE-3ECD43961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65018-5BCC-9041-AED7-89FF5B82AEDA}"/>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268137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595C-DA7C-5D40-8561-405DFC8646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18E54-0151-B740-8A84-BBA7FD7678EF}"/>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4" name="Footer Placeholder 3">
            <a:extLst>
              <a:ext uri="{FF2B5EF4-FFF2-40B4-BE49-F238E27FC236}">
                <a16:creationId xmlns:a16="http://schemas.microsoft.com/office/drawing/2014/main" id="{17560731-3F0B-5541-91D7-5867DB8E03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5A8476-3384-B446-A9B6-83AE2F68E11A}"/>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386741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FBB72-C79A-7E4B-9020-AEE090729862}"/>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3" name="Footer Placeholder 2">
            <a:extLst>
              <a:ext uri="{FF2B5EF4-FFF2-40B4-BE49-F238E27FC236}">
                <a16:creationId xmlns:a16="http://schemas.microsoft.com/office/drawing/2014/main" id="{3EF1AA44-485C-1540-A774-E8A4C19A2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7969F8-B0A4-384A-8FFA-A8EF6BE5ADCB}"/>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278848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7623-8B32-524E-8B0A-8ADB8EF7A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2C382-BED0-7941-8673-C7675FC01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BF9491-9697-DF4B-9716-CDF26C66F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5F794E-CE3C-BB43-91AD-FE7D3955668A}"/>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6" name="Footer Placeholder 5">
            <a:extLst>
              <a:ext uri="{FF2B5EF4-FFF2-40B4-BE49-F238E27FC236}">
                <a16:creationId xmlns:a16="http://schemas.microsoft.com/office/drawing/2014/main" id="{4037A669-99E2-DE43-9290-40EAD932A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9EFB7-C416-9E43-81D1-A806FDA50DBF}"/>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348709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4CD6-E808-9843-8817-C30A674655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BF6A56-ACD6-A448-9543-7995C9236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FA3570-B14E-2D49-A5D3-EFB9A5B2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A4DC9A-55A7-9A49-B751-976630D83A21}"/>
              </a:ext>
            </a:extLst>
          </p:cNvPr>
          <p:cNvSpPr>
            <a:spLocks noGrp="1"/>
          </p:cNvSpPr>
          <p:nvPr>
            <p:ph type="dt" sz="half" idx="10"/>
          </p:nvPr>
        </p:nvSpPr>
        <p:spPr/>
        <p:txBody>
          <a:bodyPr/>
          <a:lstStyle/>
          <a:p>
            <a:fld id="{6FCBF94A-A631-D940-B5B5-213D5EDCD40C}" type="datetimeFigureOut">
              <a:rPr lang="en-US" smtClean="0"/>
              <a:t>3/10/21</a:t>
            </a:fld>
            <a:endParaRPr lang="en-US"/>
          </a:p>
        </p:txBody>
      </p:sp>
      <p:sp>
        <p:nvSpPr>
          <p:cNvPr id="6" name="Footer Placeholder 5">
            <a:extLst>
              <a:ext uri="{FF2B5EF4-FFF2-40B4-BE49-F238E27FC236}">
                <a16:creationId xmlns:a16="http://schemas.microsoft.com/office/drawing/2014/main" id="{B47ABBD1-EE13-DB48-8DC5-06E5E9841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C60B7-2874-F84C-9A6D-DB08A0568814}"/>
              </a:ext>
            </a:extLst>
          </p:cNvPr>
          <p:cNvSpPr>
            <a:spLocks noGrp="1"/>
          </p:cNvSpPr>
          <p:nvPr>
            <p:ph type="sldNum" sz="quarter" idx="12"/>
          </p:nvPr>
        </p:nvSpPr>
        <p:spPr/>
        <p:txBody>
          <a:bodyPr/>
          <a:lstStyle/>
          <a:p>
            <a:fld id="{3DA92FB0-3CDD-2A4B-BFB0-823F2638215D}" type="slidenum">
              <a:rPr lang="en-US" smtClean="0"/>
              <a:t>‹#›</a:t>
            </a:fld>
            <a:endParaRPr lang="en-US"/>
          </a:p>
        </p:txBody>
      </p:sp>
    </p:spTree>
    <p:extLst>
      <p:ext uri="{BB962C8B-B14F-4D97-AF65-F5344CB8AC3E}">
        <p14:creationId xmlns:p14="http://schemas.microsoft.com/office/powerpoint/2010/main" val="942634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2A4CC-B70B-474C-B99D-97BAB44E7E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8C10C9-9FF4-3945-B802-8881313078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31429-6B67-124A-9858-DD01159E9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BF94A-A631-D940-B5B5-213D5EDCD40C}" type="datetimeFigureOut">
              <a:rPr lang="en-US" smtClean="0"/>
              <a:t>3/10/21</a:t>
            </a:fld>
            <a:endParaRPr lang="en-US"/>
          </a:p>
        </p:txBody>
      </p:sp>
      <p:sp>
        <p:nvSpPr>
          <p:cNvPr id="5" name="Footer Placeholder 4">
            <a:extLst>
              <a:ext uri="{FF2B5EF4-FFF2-40B4-BE49-F238E27FC236}">
                <a16:creationId xmlns:a16="http://schemas.microsoft.com/office/drawing/2014/main" id="{B8300119-9F61-6142-9B4F-B9A600337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FC0AD8-6304-0442-A6EB-A21C8F630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92FB0-3CDD-2A4B-BFB0-823F2638215D}" type="slidenum">
              <a:rPr lang="en-US" smtClean="0"/>
              <a:t>‹#›</a:t>
            </a:fld>
            <a:endParaRPr lang="en-US"/>
          </a:p>
        </p:txBody>
      </p:sp>
    </p:spTree>
    <p:extLst>
      <p:ext uri="{BB962C8B-B14F-4D97-AF65-F5344CB8AC3E}">
        <p14:creationId xmlns:p14="http://schemas.microsoft.com/office/powerpoint/2010/main" val="162380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mailto:Megan@devotedcreation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0A5C-7FC5-6D4E-B8AB-840BD0DAEA95}"/>
              </a:ext>
            </a:extLst>
          </p:cNvPr>
          <p:cNvSpPr>
            <a:spLocks noGrp="1"/>
          </p:cNvSpPr>
          <p:nvPr>
            <p:ph type="ctrTitle"/>
          </p:nvPr>
        </p:nvSpPr>
        <p:spPr>
          <a:xfrm>
            <a:off x="119269" y="1331084"/>
            <a:ext cx="4959626" cy="3161403"/>
          </a:xfrm>
        </p:spPr>
        <p:txBody>
          <a:bodyPr anchor="ctr">
            <a:normAutofit/>
          </a:bodyPr>
          <a:lstStyle/>
          <a:p>
            <a:r>
              <a:rPr lang="en-US" sz="6600" dirty="0">
                <a:latin typeface="Bodoni 72 Oldstyle Book" pitchFamily="2" charset="0"/>
              </a:rPr>
              <a:t>Are You Ready for Spring?</a:t>
            </a:r>
          </a:p>
        </p:txBody>
      </p:sp>
    </p:spTree>
    <p:extLst>
      <p:ext uri="{BB962C8B-B14F-4D97-AF65-F5344CB8AC3E}">
        <p14:creationId xmlns:p14="http://schemas.microsoft.com/office/powerpoint/2010/main" val="141243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AE8F-02F3-FA42-A8F3-C9338D0C1D48}"/>
              </a:ext>
            </a:extLst>
          </p:cNvPr>
          <p:cNvSpPr txBox="1"/>
          <p:nvPr/>
        </p:nvSpPr>
        <p:spPr>
          <a:xfrm>
            <a:off x="1485900" y="664812"/>
            <a:ext cx="9690979" cy="707886"/>
          </a:xfrm>
          <a:prstGeom prst="rect">
            <a:avLst/>
          </a:prstGeom>
          <a:noFill/>
        </p:spPr>
        <p:txBody>
          <a:bodyPr wrap="square" rtlCol="0">
            <a:spAutoFit/>
          </a:bodyPr>
          <a:lstStyle/>
          <a:p>
            <a:pPr algn="ctr"/>
            <a:r>
              <a:rPr lang="en-US" sz="4000" dirty="0">
                <a:solidFill>
                  <a:srgbClr val="7030A0"/>
                </a:solidFill>
                <a:latin typeface="Bodoni 72 Oldstyle Book" pitchFamily="2" charset="0"/>
              </a:rPr>
              <a:t>Your tanner that uses *drugstore moisturizers*</a:t>
            </a:r>
          </a:p>
        </p:txBody>
      </p:sp>
      <p:sp>
        <p:nvSpPr>
          <p:cNvPr id="4" name="Google Shape;210;p21">
            <a:extLst>
              <a:ext uri="{FF2B5EF4-FFF2-40B4-BE49-F238E27FC236}">
                <a16:creationId xmlns:a16="http://schemas.microsoft.com/office/drawing/2014/main" id="{53CFE086-5C0B-6F43-A3A0-326788A7E1CB}"/>
              </a:ext>
            </a:extLst>
          </p:cNvPr>
          <p:cNvSpPr txBox="1">
            <a:spLocks/>
          </p:cNvSpPr>
          <p:nvPr/>
        </p:nvSpPr>
        <p:spPr>
          <a:xfrm>
            <a:off x="1715358" y="1651000"/>
            <a:ext cx="8546242" cy="45847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r>
              <a:rPr lang="en-US" dirty="0">
                <a:latin typeface="Bodoni 72 Oldstyle Book" pitchFamily="2" charset="0"/>
              </a:rPr>
              <a:t>These lotions contain minerals and alcohol</a:t>
            </a:r>
          </a:p>
          <a:p>
            <a:pPr marL="457189" indent="-457189"/>
            <a:r>
              <a:rPr lang="en-US" dirty="0">
                <a:latin typeface="Bodoni 72 Oldstyle Book" pitchFamily="2" charset="0"/>
              </a:rPr>
              <a:t> Alcohol is very dehydrating and will cause you to fade faster. </a:t>
            </a:r>
          </a:p>
          <a:p>
            <a:pPr marL="457189" indent="-457189"/>
            <a:r>
              <a:rPr lang="en-US" dirty="0">
                <a:latin typeface="Bodoni 72 Oldstyle Book" pitchFamily="2" charset="0"/>
              </a:rPr>
              <a:t>Minerals also fade tans and put a SPF of 15 on your skin and take up to 48 hours to wash off.</a:t>
            </a:r>
          </a:p>
          <a:p>
            <a:pPr marL="457189" indent="-457189"/>
            <a:r>
              <a:rPr lang="en-US" dirty="0">
                <a:latin typeface="Bodoni 72 Oldstyle Book" pitchFamily="2" charset="0"/>
              </a:rPr>
              <a:t> NONE of our moisturizers have these ingredients. Our moisturizers are formulated for TANNERS to keep the longevity of your tan. </a:t>
            </a:r>
          </a:p>
          <a:p>
            <a:pPr marL="457189" indent="-457189"/>
            <a:endParaRPr lang="en-US" sz="1400" dirty="0">
              <a:latin typeface="Bodoni 72 Oldstyle Book" pitchFamily="2" charset="0"/>
            </a:endParaRPr>
          </a:p>
          <a:p>
            <a:pPr marL="457189" indent="-457189"/>
            <a:r>
              <a:rPr lang="en-US" sz="1800" dirty="0">
                <a:latin typeface="Bodoni 72 Oldstyle Book" pitchFamily="2" charset="0"/>
              </a:rPr>
              <a:t>Conditioner to your shampoo</a:t>
            </a:r>
          </a:p>
          <a:p>
            <a:pPr marL="457189" indent="-457189"/>
            <a:r>
              <a:rPr lang="en-US" sz="1800" dirty="0">
                <a:latin typeface="Bodoni 72 Oldstyle Book" pitchFamily="2" charset="0"/>
              </a:rPr>
              <a:t>Top coat to your nail polish</a:t>
            </a:r>
          </a:p>
        </p:txBody>
      </p:sp>
    </p:spTree>
    <p:extLst>
      <p:ext uri="{BB962C8B-B14F-4D97-AF65-F5344CB8AC3E}">
        <p14:creationId xmlns:p14="http://schemas.microsoft.com/office/powerpoint/2010/main" val="279547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C13AA-4F3A-5B46-B683-1C89C38D2216}"/>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231071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26926-6FED-BD42-B237-1AA3AF5B368D}"/>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3B5F0733-B437-664F-9DFE-3B2F206FFD29}"/>
              </a:ext>
            </a:extLst>
          </p:cNvPr>
          <p:cNvSpPr txBox="1"/>
          <p:nvPr/>
        </p:nvSpPr>
        <p:spPr>
          <a:xfrm>
            <a:off x="4662188" y="269879"/>
            <a:ext cx="7375440"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solidFill>
                  <a:srgbClr val="000000"/>
                </a:solidFill>
                <a:latin typeface="BODONI 72 OLDSTYLE BOOK" pitchFamily="2" charset="0"/>
                <a:ea typeface="SimSun" pitchFamily="2"/>
                <a:cs typeface="Lucida Sans" pitchFamily="2"/>
              </a:rPr>
              <a:t>Enchanted Emerald</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a:t>
            </a:r>
            <a:br>
              <a:rPr lang="en-US" sz="36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Brilliance Boosting 4K Body Hydrator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With Captivating Collagen, Exuberant Electrolytes &amp; Royal Raspberry Blend</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odoni 72 Oldstyle Book" pitchFamily="2" charset="0"/>
                <a:ea typeface="SimSun" pitchFamily="2"/>
                <a:cs typeface="Arial" pitchFamily="34"/>
              </a:rPr>
              <a:t>For Fascinatingly Flawless No Filter Needed Results</a:t>
            </a: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5" name="Content Placeholder 2">
            <a:extLst>
              <a:ext uri="{FF2B5EF4-FFF2-40B4-BE49-F238E27FC236}">
                <a16:creationId xmlns:a16="http://schemas.microsoft.com/office/drawing/2014/main" id="{EE5DCEC8-D8BC-1C45-BEA3-B57FB67E15C6}"/>
              </a:ext>
            </a:extLst>
          </p:cNvPr>
          <p:cNvSpPr txBox="1"/>
          <p:nvPr/>
        </p:nvSpPr>
        <p:spPr>
          <a:xfrm>
            <a:off x="4662188" y="1544638"/>
            <a:ext cx="7236881" cy="4759836"/>
          </a:xfrm>
          <a:prstGeom prst="rect">
            <a:avLst/>
          </a:prstGeom>
          <a:noFill/>
          <a:ln cap="flat">
            <a:noFill/>
          </a:ln>
        </p:spPr>
        <p:txBody>
          <a:bodyPr vert="horz" wrap="square" lIns="91440" tIns="45720" rIns="91440" bIns="45720" anchor="t" anchorCtr="0" compatLnSpc="1">
            <a:normAutofit fontScale="85000" lnSpcReduction="20000"/>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Sugarcane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Squalane</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 Helps to provide weightless hydration, balance excess oil, soothe and promote a plump, firm appearance to the facial skin, non-comedogenic and good for all skin types</a:t>
            </a:r>
          </a:p>
          <a:p>
            <a:pPr lvl="0">
              <a:lnSpc>
                <a:spcPct val="11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Revolutionary 4K Blend – Allows for deeper hydration and longer lasting tanning results as well as better penetration of the high end skincare ingredients, while also working to blur imperfections and allow for a crystal clear complexion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Vegan Collagen – Helps to strengthen and condition the skin to visibly improve texture and suppleness while also helping to restore skin’s natural bounce and resilience, diminishing the look of fine lines and wrinkles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White Birch – Anti-aging and skin firming benefits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Cotton &amp; Rice Extract – Soothe and soften the skin without irritation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Cocoa &amp; </a:t>
            </a:r>
            <a:r>
              <a:rPr lang="en-US" sz="1400" b="0" i="0" u="none" strike="noStrike" kern="1200" cap="none" spc="0" baseline="0" dirty="0" err="1">
                <a:solidFill>
                  <a:srgbClr val="000000"/>
                </a:solidFill>
                <a:uFillTx/>
                <a:latin typeface="Bodoni 72 Oldstyle Book" pitchFamily="2" charset="0"/>
                <a:ea typeface="SimSun" pitchFamily="2"/>
                <a:cs typeface="Lucida Sans" pitchFamily="2"/>
              </a:rPr>
              <a:t>Shea</a:t>
            </a: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Butter – Provides deep, long lasting hydration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Royal Raspberry Extracts – High </a:t>
            </a:r>
            <a:r>
              <a:rPr lang="en-US" sz="1400" dirty="0">
                <a:solidFill>
                  <a:srgbClr val="000000"/>
                </a:solidFill>
                <a:latin typeface="Bodoni 72 Oldstyle Book" pitchFamily="2" charset="0"/>
                <a:ea typeface="SimSun" pitchFamily="2"/>
                <a:cs typeface="Lucida Sans" pitchFamily="2"/>
              </a:rPr>
              <a:t>in Vitamin C, raspberry extract can help to reduce the signs of aging as well as target dark spots and wrinkle formations in the skin</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Prestigious Probiotics – Helps to restore and renew the skin’s moisture balance and barrier</a:t>
            </a:r>
          </a:p>
          <a:p>
            <a:pPr lvl="0">
              <a:lnSpc>
                <a:spcPct val="70000"/>
              </a:lnSpc>
              <a:spcAft>
                <a:spcPts val="1415"/>
              </a:spcAft>
              <a:buSzPct val="45000"/>
              <a:buFont typeface="StarSymbol"/>
              <a:buChar char="●"/>
              <a:defRPr sz="1800" b="0" i="0" u="none" strike="noStrike" kern="0" cap="none" spc="0" baseline="0">
                <a:solidFill>
                  <a:srgbClr val="000000"/>
                </a:solidFill>
                <a:uFillTx/>
              </a:defRPr>
            </a:pPr>
            <a:r>
              <a:rPr lang="en-US" sz="1400" dirty="0">
                <a:solidFill>
                  <a:srgbClr val="000000"/>
                </a:solidFill>
                <a:latin typeface="Bodoni 72 Oldstyle Book" pitchFamily="2" charset="0"/>
                <a:ea typeface="SimSun" pitchFamily="2"/>
                <a:cs typeface="Lucida Sans" pitchFamily="2"/>
              </a:rPr>
              <a:t>Cactus Water – High in antioxidants, vitamins and electrolytes to keep skin hydrated while protecting against sun damage, aging and collagen loss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Paraben, Gluten &amp; Sulfate Free Sensitiv</a:t>
            </a:r>
            <a:r>
              <a:rPr lang="en-US" sz="1400" dirty="0">
                <a:solidFill>
                  <a:srgbClr val="000000"/>
                </a:solidFill>
                <a:latin typeface="Bodoni 72 Oldstyle Book" pitchFamily="2" charset="0"/>
                <a:ea typeface="SimSun" pitchFamily="2"/>
                <a:cs typeface="Lucida Sans" pitchFamily="2"/>
              </a:rPr>
              <a:t>e Skin Formula</a:t>
            </a:r>
            <a:endParaRPr lang="en-US" sz="14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Oldstyle Book" pitchFamily="2" charset="0"/>
                <a:ea typeface="SimSun" pitchFamily="2"/>
                <a:cs typeface="Lucida Sans" pitchFamily="2"/>
              </a:rPr>
              <a:t>		Fragrance: Enchanted Emerald</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9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213752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13082-5BE9-5E49-A998-5FC7D1048C3C}"/>
              </a:ext>
            </a:extLst>
          </p:cNvPr>
          <p:cNvPicPr>
            <a:picLocks noChangeAspect="1"/>
          </p:cNvPicPr>
          <p:nvPr/>
        </p:nvPicPr>
        <p:blipFill>
          <a:blip r:embed="rId3"/>
          <a:stretch>
            <a:fillRect/>
          </a:stretch>
        </p:blipFill>
        <p:spPr>
          <a:xfrm>
            <a:off x="9602261" y="728822"/>
            <a:ext cx="1511650" cy="3119278"/>
          </a:xfrm>
          <a:prstGeom prst="rect">
            <a:avLst/>
          </a:prstGeom>
        </p:spPr>
      </p:pic>
      <p:pic>
        <p:nvPicPr>
          <p:cNvPr id="10" name="Picture 9">
            <a:extLst>
              <a:ext uri="{FF2B5EF4-FFF2-40B4-BE49-F238E27FC236}">
                <a16:creationId xmlns:a16="http://schemas.microsoft.com/office/drawing/2014/main" id="{3C158839-802D-004B-869C-9B45D861B90D}"/>
              </a:ext>
            </a:extLst>
          </p:cNvPr>
          <p:cNvPicPr>
            <a:picLocks noChangeAspect="1"/>
          </p:cNvPicPr>
          <p:nvPr/>
        </p:nvPicPr>
        <p:blipFill>
          <a:blip r:embed="rId4"/>
          <a:stretch>
            <a:fillRect/>
          </a:stretch>
        </p:blipFill>
        <p:spPr>
          <a:xfrm>
            <a:off x="6174229" y="1059600"/>
            <a:ext cx="1475658" cy="3023300"/>
          </a:xfrm>
          <a:prstGeom prst="rect">
            <a:avLst/>
          </a:prstGeom>
        </p:spPr>
      </p:pic>
      <p:pic>
        <p:nvPicPr>
          <p:cNvPr id="12" name="Picture 11">
            <a:extLst>
              <a:ext uri="{FF2B5EF4-FFF2-40B4-BE49-F238E27FC236}">
                <a16:creationId xmlns:a16="http://schemas.microsoft.com/office/drawing/2014/main" id="{80E5D0E2-6F4D-494F-8038-CA78D4ED13F9}"/>
              </a:ext>
            </a:extLst>
          </p:cNvPr>
          <p:cNvPicPr>
            <a:picLocks noChangeAspect="1"/>
          </p:cNvPicPr>
          <p:nvPr/>
        </p:nvPicPr>
        <p:blipFill>
          <a:blip r:embed="rId5"/>
          <a:stretch>
            <a:fillRect/>
          </a:stretch>
        </p:blipFill>
        <p:spPr>
          <a:xfrm>
            <a:off x="1035342" y="2882900"/>
            <a:ext cx="1475658" cy="3023300"/>
          </a:xfrm>
          <a:prstGeom prst="rect">
            <a:avLst/>
          </a:prstGeom>
        </p:spPr>
      </p:pic>
      <p:pic>
        <p:nvPicPr>
          <p:cNvPr id="14" name="Picture 13">
            <a:extLst>
              <a:ext uri="{FF2B5EF4-FFF2-40B4-BE49-F238E27FC236}">
                <a16:creationId xmlns:a16="http://schemas.microsoft.com/office/drawing/2014/main" id="{B528D057-A8A6-FE4B-B8C4-3099794D52BB}"/>
              </a:ext>
            </a:extLst>
          </p:cNvPr>
          <p:cNvPicPr>
            <a:picLocks noChangeAspect="1"/>
          </p:cNvPicPr>
          <p:nvPr/>
        </p:nvPicPr>
        <p:blipFill>
          <a:blip r:embed="rId6"/>
          <a:stretch>
            <a:fillRect/>
          </a:stretch>
        </p:blipFill>
        <p:spPr>
          <a:xfrm>
            <a:off x="4461267" y="2882900"/>
            <a:ext cx="1475658" cy="3023300"/>
          </a:xfrm>
          <a:prstGeom prst="rect">
            <a:avLst/>
          </a:prstGeom>
        </p:spPr>
      </p:pic>
      <p:pic>
        <p:nvPicPr>
          <p:cNvPr id="16" name="Picture 15">
            <a:extLst>
              <a:ext uri="{FF2B5EF4-FFF2-40B4-BE49-F238E27FC236}">
                <a16:creationId xmlns:a16="http://schemas.microsoft.com/office/drawing/2014/main" id="{C59CE741-BFE7-B542-9470-FB69282201C8}"/>
              </a:ext>
            </a:extLst>
          </p:cNvPr>
          <p:cNvPicPr>
            <a:picLocks noChangeAspect="1"/>
          </p:cNvPicPr>
          <p:nvPr/>
        </p:nvPicPr>
        <p:blipFill>
          <a:blip r:embed="rId7"/>
          <a:stretch>
            <a:fillRect/>
          </a:stretch>
        </p:blipFill>
        <p:spPr>
          <a:xfrm>
            <a:off x="7887191" y="3190100"/>
            <a:ext cx="1475658" cy="3023300"/>
          </a:xfrm>
          <a:prstGeom prst="rect">
            <a:avLst/>
          </a:prstGeom>
        </p:spPr>
      </p:pic>
      <p:pic>
        <p:nvPicPr>
          <p:cNvPr id="18" name="Picture 17">
            <a:extLst>
              <a:ext uri="{FF2B5EF4-FFF2-40B4-BE49-F238E27FC236}">
                <a16:creationId xmlns:a16="http://schemas.microsoft.com/office/drawing/2014/main" id="{7CDDC96F-0162-1345-B7E1-6A53A642157E}"/>
              </a:ext>
            </a:extLst>
          </p:cNvPr>
          <p:cNvPicPr>
            <a:picLocks noChangeAspect="1"/>
          </p:cNvPicPr>
          <p:nvPr/>
        </p:nvPicPr>
        <p:blipFill>
          <a:blip r:embed="rId8"/>
          <a:stretch>
            <a:fillRect/>
          </a:stretch>
        </p:blipFill>
        <p:spPr>
          <a:xfrm>
            <a:off x="2748304" y="1094600"/>
            <a:ext cx="1475658" cy="3023300"/>
          </a:xfrm>
          <a:prstGeom prst="rect">
            <a:avLst/>
          </a:prstGeom>
        </p:spPr>
      </p:pic>
    </p:spTree>
    <p:extLst>
      <p:ext uri="{BB962C8B-B14F-4D97-AF65-F5344CB8AC3E}">
        <p14:creationId xmlns:p14="http://schemas.microsoft.com/office/powerpoint/2010/main" val="321499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ttle of medicine&#10;&#10;Description automatically generated with low confidence">
            <a:extLst>
              <a:ext uri="{FF2B5EF4-FFF2-40B4-BE49-F238E27FC236}">
                <a16:creationId xmlns:a16="http://schemas.microsoft.com/office/drawing/2014/main" id="{DFA074B9-12BB-2D4C-8B65-9EB9983D8A3D}"/>
              </a:ext>
            </a:extLst>
          </p:cNvPr>
          <p:cNvPicPr>
            <a:picLocks noChangeAspect="1"/>
          </p:cNvPicPr>
          <p:nvPr/>
        </p:nvPicPr>
        <p:blipFill>
          <a:blip r:embed="rId2"/>
          <a:stretch>
            <a:fillRect/>
          </a:stretch>
        </p:blipFill>
        <p:spPr>
          <a:xfrm>
            <a:off x="6350" y="0"/>
            <a:ext cx="12179300" cy="6858000"/>
          </a:xfrm>
          <a:prstGeom prst="rect">
            <a:avLst/>
          </a:prstGeom>
        </p:spPr>
      </p:pic>
      <p:sp>
        <p:nvSpPr>
          <p:cNvPr id="3" name="Title 1">
            <a:extLst>
              <a:ext uri="{FF2B5EF4-FFF2-40B4-BE49-F238E27FC236}">
                <a16:creationId xmlns:a16="http://schemas.microsoft.com/office/drawing/2014/main" id="{36C573BE-EAA5-7E40-A006-728BC483EBBE}"/>
              </a:ext>
            </a:extLst>
          </p:cNvPr>
          <p:cNvSpPr txBox="1"/>
          <p:nvPr/>
        </p:nvSpPr>
        <p:spPr>
          <a:xfrm>
            <a:off x="4569595" y="365129"/>
            <a:ext cx="7181057" cy="1325559"/>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Bodoni 72 Oldstyle Book" pitchFamily="2" charset="0"/>
                <a:ea typeface="SimSun" pitchFamily="2"/>
                <a:cs typeface="Calibri" pitchFamily="34"/>
              </a:rPr>
              <a:t>Coconut </a:t>
            </a:r>
            <a:r>
              <a:rPr lang="en-US" sz="4000" b="1" i="0" u="none" strike="noStrike" kern="1200" cap="none" spc="0" baseline="0" dirty="0" err="1">
                <a:solidFill>
                  <a:srgbClr val="000000"/>
                </a:solidFill>
                <a:uFillTx/>
                <a:latin typeface="Bodoni 72 Oldstyle Book" pitchFamily="2" charset="0"/>
                <a:ea typeface="SimSun" pitchFamily="2"/>
                <a:cs typeface="Calibri" pitchFamily="34"/>
              </a:rPr>
              <a:t>Krèm</a:t>
            </a:r>
            <a:r>
              <a:rPr lang="en-US" sz="4000" b="1" i="0" u="none" strike="noStrike" kern="1200" cap="none" spc="0" baseline="0" dirty="0">
                <a:solidFill>
                  <a:srgbClr val="000000"/>
                </a:solidFill>
                <a:uFillTx/>
                <a:latin typeface="Bodoni 72 Oldstyle Book" pitchFamily="2" charset="0"/>
                <a:ea typeface="SimSun" pitchFamily="2"/>
                <a:cs typeface="Calibri" pitchFamily="34"/>
              </a:rPr>
              <a:t>™</a:t>
            </a:r>
            <a:br>
              <a:rPr lang="en-US" sz="1800" b="1"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odoni 72 Oldstyle Book" pitchFamily="2" charset="0"/>
                <a:ea typeface="SimSun" pitchFamily="2"/>
                <a:cs typeface="Arial" pitchFamily="34"/>
              </a:rPr>
              <a:t>Coconut Infused Silicone Mega Moisturizer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Bodoni 72 Oldstyle Book" pitchFamily="2" charset="0"/>
                <a:ea typeface="SimSun" pitchFamily="2"/>
                <a:cs typeface="Arial" pitchFamily="34"/>
              </a:rPr>
              <a:t>Silk Proteins &amp; Cactus Water for Ultra Rich 24 Hour Hydration</a:t>
            </a:r>
            <a:br>
              <a:rPr lang="en-US" sz="1800" b="0" i="0" u="none" strike="noStrike" kern="1200" cap="none" spc="0" baseline="0" dirty="0">
                <a:solidFill>
                  <a:srgbClr val="000000"/>
                </a:solidFill>
                <a:uFillTx/>
                <a:latin typeface="Bodoni 72 Oldstyle Book" pitchFamily="2" charset="0"/>
                <a:ea typeface="SimSun" pitchFamily="2"/>
                <a:cs typeface="Lucida Sans" pitchFamily="2"/>
              </a:rPr>
            </a:br>
            <a:endParaRPr lang="en-US" sz="1800" b="0" i="0" u="none" strike="noStrike" kern="1200" cap="none" spc="0" baseline="0" dirty="0">
              <a:solidFill>
                <a:srgbClr val="000000"/>
              </a:solidFill>
              <a:uFillTx/>
              <a:latin typeface="Bodoni 72 Oldstyle Book" pitchFamily="2" charset="0"/>
              <a:ea typeface="SimSun" pitchFamily="2"/>
              <a:cs typeface="Lucida Sans" pitchFamily="2"/>
            </a:endParaRPr>
          </a:p>
        </p:txBody>
      </p:sp>
      <p:sp>
        <p:nvSpPr>
          <p:cNvPr id="4" name="Content Placeholder 2">
            <a:extLst>
              <a:ext uri="{FF2B5EF4-FFF2-40B4-BE49-F238E27FC236}">
                <a16:creationId xmlns:a16="http://schemas.microsoft.com/office/drawing/2014/main" id="{EB085CD5-2E14-1C42-8D2A-6780B286DFFE}"/>
              </a:ext>
            </a:extLst>
          </p:cNvPr>
          <p:cNvSpPr txBox="1"/>
          <p:nvPr/>
        </p:nvSpPr>
        <p:spPr>
          <a:xfrm>
            <a:off x="4569595" y="1607560"/>
            <a:ext cx="7306659" cy="4351336"/>
          </a:xfrm>
          <a:prstGeom prst="rect">
            <a:avLst/>
          </a:prstGeom>
          <a:noFill/>
          <a:ln cap="flat">
            <a:noFill/>
          </a:ln>
        </p:spPr>
        <p:txBody>
          <a:bodyPr vert="horz" wrap="square" lIns="91440" tIns="45720" rIns="91440" bIns="45720" anchor="t" anchorCtr="0" compatLnSpc="1">
            <a:normAutofit fontScale="85000" lnSpcReduction="20000"/>
          </a:bodyPr>
          <a:lstStyle/>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Silicone Blend – Visibly reduce the look of pores and imperfections while offering non-greasy hydration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Silk Proteins – Acts as a protective shield of hydration, holding in essential moisture and strengthening the skin’s barrier function without weighing it down or clogging pores</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Coconut Oil – Deeply softens and nourishes, continual use can improve skin’s texture, has soothing and calming properties that can calm any temporary redness in the skin</a:t>
            </a: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900" b="0" i="0" u="none" strike="noStrike" kern="1200" cap="none" spc="0" baseline="0" dirty="0" err="1">
                <a:solidFill>
                  <a:srgbClr val="000000"/>
                </a:solidFill>
                <a:uFillTx/>
                <a:latin typeface="Bodoni 72 Oldstyle Book" pitchFamily="2" charset="0"/>
                <a:ea typeface="SimSun" pitchFamily="2"/>
                <a:cs typeface="Lucida Sans" pitchFamily="2"/>
              </a:rPr>
              <a:t>Matrixyl</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900" b="0" i="0" u="none" strike="noStrike" kern="1200" cap="none" spc="0" baseline="0" dirty="0" err="1">
                <a:solidFill>
                  <a:srgbClr val="000000"/>
                </a:solidFill>
                <a:uFillTx/>
                <a:latin typeface="Bodoni 72 Oldstyle Book" pitchFamily="2" charset="0"/>
                <a:ea typeface="SimSun" pitchFamily="2"/>
                <a:cs typeface="Lucida Sans" pitchFamily="2"/>
              </a:rPr>
              <a:t>Synthe</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6</a:t>
            </a:r>
            <a:r>
              <a:rPr lang="en-US" sz="2200" b="0" i="0" u="none" strike="noStrike" kern="1200" cap="none" spc="0" baseline="0" dirty="0">
                <a:solidFill>
                  <a:srgbClr val="000000"/>
                </a:solidFill>
                <a:uFillTx/>
                <a:latin typeface="Bodoni 72 Oldstyle Book" pitchFamily="2" charset="0"/>
                <a:ea typeface="SimSun" pitchFamily="2"/>
                <a:cs typeface="Calibri" pitchFamily="34"/>
              </a:rPr>
              <a:t>™</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 Targets and fills in fine lines and wrinkle, restores moisture in the skin and minimizes discolorations</a:t>
            </a:r>
          </a:p>
          <a:p>
            <a:pPr>
              <a:lnSpc>
                <a:spcPct val="110000"/>
              </a:lnSpc>
              <a:spcAft>
                <a:spcPts val="1415"/>
              </a:spcAft>
              <a:buSzPct val="45000"/>
              <a:buFont typeface="StarSymbol"/>
              <a:buChar char="●"/>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Cactus Water – High in antioxidants, vitamins and electrolytes to keep skin hydrated, prevents moisture loss, and has </a:t>
            </a:r>
            <a:r>
              <a:rPr lang="en-US" sz="2000" dirty="0">
                <a:latin typeface="Bodoni 72 Oldstyle Book" pitchFamily="2" charset="0"/>
              </a:rPr>
              <a:t>antibacterial and calming properties to protect the skin from sun damage, aging and collagen loss</a:t>
            </a:r>
            <a:endParaRPr lang="en-US" sz="19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19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Oldstyle Book" pitchFamily="2" charset="0"/>
                <a:ea typeface="SimSun" pitchFamily="2"/>
                <a:cs typeface="Lucida Sans" pitchFamily="2"/>
              </a:rPr>
              <a:t>         </a:t>
            </a:r>
            <a:r>
              <a:rPr lang="en-US" sz="1900" dirty="0">
                <a:solidFill>
                  <a:srgbClr val="000000"/>
                </a:solidFill>
                <a:latin typeface="Bodoni 72 Oldstyle Book" pitchFamily="2" charset="0"/>
                <a:ea typeface="SimSun" pitchFamily="2"/>
                <a:cs typeface="Lucida Sans" pitchFamily="2"/>
              </a:rPr>
              <a:t>		</a:t>
            </a:r>
            <a:r>
              <a:rPr lang="en-US" sz="1900" b="0" i="0" u="none" strike="noStrike" kern="1200" cap="none" spc="0" baseline="0" dirty="0">
                <a:solidFill>
                  <a:srgbClr val="000000"/>
                </a:solidFill>
                <a:uFillTx/>
                <a:latin typeface="Bodoni 72 Oldstyle Book" pitchFamily="2" charset="0"/>
                <a:ea typeface="SimSun" pitchFamily="2"/>
                <a:cs typeface="Lucida Sans" pitchFamily="2"/>
              </a:rPr>
              <a:t>Fragrance: Creamy Coconut</a:t>
            </a:r>
          </a:p>
          <a:p>
            <a:pPr marL="0" marR="0" lvl="0" indent="0" algn="l" defTabSz="914400" rtl="0" fontAlgn="auto" hangingPunct="1">
              <a:lnSpc>
                <a:spcPct val="110000"/>
              </a:lnSpc>
              <a:spcBef>
                <a:spcPts val="0"/>
              </a:spcBef>
              <a:spcAft>
                <a:spcPts val="1415"/>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Bodoni 72 Oldstyle Book" pitchFamily="2" charset="0"/>
              <a:ea typeface="SimSun" pitchFamily="2"/>
              <a:cs typeface="Lucida Sans" pitchFamily="2"/>
            </a:endParaRPr>
          </a:p>
          <a:p>
            <a:pPr marL="0" marR="0" lvl="0" indent="0" algn="l" defTabSz="914400" rtl="0" fontAlgn="auto" hangingPunct="1">
              <a:lnSpc>
                <a:spcPct val="11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383471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a:extLst>
              <a:ext uri="{FF2B5EF4-FFF2-40B4-BE49-F238E27FC236}">
                <a16:creationId xmlns:a16="http://schemas.microsoft.com/office/drawing/2014/main" id="{B365BEAB-A481-7C42-90D7-40A9C01CD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95BCB22-1AA7-9D4E-A664-140A418D280E}"/>
              </a:ext>
            </a:extLst>
          </p:cNvPr>
          <p:cNvSpPr txBox="1">
            <a:spLocks noChangeArrowheads="1"/>
          </p:cNvSpPr>
          <p:nvPr/>
        </p:nvSpPr>
        <p:spPr bwMode="auto">
          <a:xfrm>
            <a:off x="4568825" y="365125"/>
            <a:ext cx="71818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US" altLang="en-US" sz="4000" b="1" dirty="0">
                <a:solidFill>
                  <a:srgbClr val="000000"/>
                </a:solidFill>
                <a:latin typeface="Bodoni 72 Oldstyle Book" pitchFamily="2" charset="0"/>
                <a:ea typeface="SimSun" panose="02010600030101010101" pitchFamily="2" charset="-122"/>
                <a:cs typeface="Lucida Sans" panose="020B0602030504020204" pitchFamily="34" charset="77"/>
              </a:rPr>
              <a:t>Sugar &amp; Suede™</a:t>
            </a:r>
            <a:br>
              <a:rPr lang="en-US" altLang="en-US" b="1" dirty="0">
                <a:solidFill>
                  <a:srgbClr val="000000"/>
                </a:solidFill>
                <a:latin typeface="Bodoni 72 Oldstyle Book" pitchFamily="2" charset="0"/>
                <a:ea typeface="SimSun" panose="02010600030101010101" pitchFamily="2" charset="-122"/>
                <a:cs typeface="Lucida Sans" panose="020B0602030504020204" pitchFamily="34" charset="77"/>
              </a:rPr>
            </a:br>
            <a:r>
              <a:rPr lang="en-US" altLang="en-US" dirty="0">
                <a:solidFill>
                  <a:srgbClr val="000000"/>
                </a:solidFill>
                <a:latin typeface="Bodoni 72 Oldstyle Book" pitchFamily="2" charset="0"/>
                <a:ea typeface="SimSun" panose="02010600030101010101" pitchFamily="2" charset="-122"/>
                <a:cs typeface="Arial" panose="020B0604020202020204" pitchFamily="34" charset="0"/>
              </a:rPr>
              <a:t>Lush Ultra-Nourishing 24 Hour Dry Skin Softening Cream</a:t>
            </a:r>
            <a:br>
              <a:rPr lang="en-US" altLang="en-US" dirty="0">
                <a:solidFill>
                  <a:srgbClr val="000000"/>
                </a:solidFill>
                <a:latin typeface="Bodoni 72 Oldstyle Book" pitchFamily="2" charset="0"/>
                <a:ea typeface="SimSun" panose="02010600030101010101" pitchFamily="2" charset="-122"/>
                <a:cs typeface="Arial" panose="020B0604020202020204" pitchFamily="34" charset="0"/>
              </a:rPr>
            </a:br>
            <a:r>
              <a:rPr lang="en-US" altLang="en-US" dirty="0">
                <a:solidFill>
                  <a:srgbClr val="000000"/>
                </a:solidFill>
                <a:latin typeface="Bodoni 72 Oldstyle Book" pitchFamily="2" charset="0"/>
                <a:ea typeface="SimSun" panose="02010600030101010101" pitchFamily="2" charset="-122"/>
                <a:cs typeface="Arial" panose="020B0604020202020204" pitchFamily="34" charset="0"/>
              </a:rPr>
              <a:t>Sweetly Spun with Vitamin C + Hydrating </a:t>
            </a:r>
            <a:r>
              <a:rPr lang="en-US" altLang="en-US" dirty="0" err="1">
                <a:solidFill>
                  <a:srgbClr val="000000"/>
                </a:solidFill>
                <a:latin typeface="Bodoni 72 Oldstyle Book" pitchFamily="2" charset="0"/>
                <a:ea typeface="SimSun" panose="02010600030101010101" pitchFamily="2" charset="-122"/>
                <a:cs typeface="Arial" panose="020B0604020202020204" pitchFamily="34" charset="0"/>
              </a:rPr>
              <a:t>Shea</a:t>
            </a:r>
            <a:r>
              <a:rPr lang="en-US" altLang="en-US" dirty="0">
                <a:solidFill>
                  <a:srgbClr val="000000"/>
                </a:solidFill>
                <a:latin typeface="Bodoni 72 Oldstyle Book" pitchFamily="2" charset="0"/>
                <a:ea typeface="SimSun" panose="02010600030101010101" pitchFamily="2" charset="-122"/>
                <a:cs typeface="Arial" panose="020B0604020202020204" pitchFamily="34" charset="0"/>
              </a:rPr>
              <a:t> &amp; Cocoa Butters</a:t>
            </a:r>
            <a:br>
              <a:rPr lang="en-US" altLang="en-US" dirty="0">
                <a:solidFill>
                  <a:srgbClr val="000000"/>
                </a:solidFill>
                <a:latin typeface="Bodoni 72 Oldstyle Book" pitchFamily="2" charset="0"/>
                <a:ea typeface="SimSun" panose="02010600030101010101" pitchFamily="2" charset="-122"/>
                <a:cs typeface="Lucida Sans" panose="020B0602030504020204" pitchFamily="34" charset="77"/>
              </a:rPr>
            </a:br>
            <a:endParaRPr lang="en-US" altLang="en-US" dirty="0">
              <a:solidFill>
                <a:srgbClr val="000000"/>
              </a:solidFill>
              <a:latin typeface="Bodoni 72 Oldstyle Book" pitchFamily="2" charset="0"/>
              <a:ea typeface="SimSun" panose="02010600030101010101" pitchFamily="2" charset="-122"/>
              <a:cs typeface="Lucida Sans" panose="020B0602030504020204" pitchFamily="34" charset="77"/>
            </a:endParaRPr>
          </a:p>
        </p:txBody>
      </p:sp>
      <p:sp>
        <p:nvSpPr>
          <p:cNvPr id="4" name="Content Placeholder 2">
            <a:extLst>
              <a:ext uri="{FF2B5EF4-FFF2-40B4-BE49-F238E27FC236}">
                <a16:creationId xmlns:a16="http://schemas.microsoft.com/office/drawing/2014/main" id="{20B11718-226B-634A-A4F2-1BEE3F20C7D3}"/>
              </a:ext>
            </a:extLst>
          </p:cNvPr>
          <p:cNvSpPr txBox="1">
            <a:spLocks noChangeArrowheads="1"/>
          </p:cNvSpPr>
          <p:nvPr/>
        </p:nvSpPr>
        <p:spPr bwMode="auto">
          <a:xfrm>
            <a:off x="4568825" y="1560513"/>
            <a:ext cx="7307263"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Daily rich body cream that will keep skin hydrated for up to 24 hours</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Cocoa &amp; Shea Butters – Helps to repair dry, damaged and scaly skin</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Marshmallow Extract – Antioxidant rich, free radical fighting and complexion boosting natural extract</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Vitamin C &amp; Sparkling Plum Antioxidants- Repair skin, fight free radical damage &amp; boost collagen production</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White Birch – Anti-aging and skin firming benefits</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Cotton &amp; Rice Extract – Soothe and softens the skin without irritation </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Vanilla &amp; Sugar Extracts – Natural antibacterial packed with high levels of skin soothing antioxidants that fight breakouts and reduce the signs of aging</a:t>
            </a:r>
          </a:p>
          <a:p>
            <a:pPr eaLnBrk="1" hangingPunct="1">
              <a:lnSpc>
                <a:spcPct val="60000"/>
              </a:lnSpc>
              <a:spcAft>
                <a:spcPts val="1413"/>
              </a:spcAft>
              <a:buSzPct val="45000"/>
              <a:buFont typeface="StarSymbol"/>
              <a:buChar char="●"/>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Paraben, Nut, Gluten &amp; Sulfate Free Sensitive Skin Formula</a:t>
            </a:r>
          </a:p>
          <a:p>
            <a:pPr eaLnBrk="1" hangingPunct="1">
              <a:lnSpc>
                <a:spcPct val="60000"/>
              </a:lnSpc>
              <a:spcAft>
                <a:spcPts val="1413"/>
              </a:spcAft>
            </a:pPr>
            <a:endParaRPr lang="en-US" altLang="en-US">
              <a:solidFill>
                <a:srgbClr val="000000"/>
              </a:solidFill>
              <a:latin typeface="Bodoni 72 Oldstyle Book" pitchFamily="2" charset="0"/>
              <a:ea typeface="SimSun" panose="02010600030101010101" pitchFamily="2" charset="-122"/>
              <a:cs typeface="Lucida Sans" panose="020B0602030504020204" pitchFamily="34" charset="77"/>
            </a:endParaRPr>
          </a:p>
          <a:p>
            <a:pPr eaLnBrk="1" hangingPunct="1">
              <a:lnSpc>
                <a:spcPct val="60000"/>
              </a:lnSpc>
              <a:spcAft>
                <a:spcPts val="1413"/>
              </a:spcAft>
            </a:pPr>
            <a:r>
              <a:rPr lang="en-US" altLang="en-US">
                <a:solidFill>
                  <a:srgbClr val="000000"/>
                </a:solidFill>
                <a:latin typeface="Bodoni 72 Oldstyle Book" pitchFamily="2" charset="0"/>
                <a:ea typeface="SimSun" panose="02010600030101010101" pitchFamily="2" charset="-122"/>
                <a:cs typeface="Lucida Sans" panose="020B0602030504020204" pitchFamily="34" charset="77"/>
              </a:rPr>
              <a:t>         Fragrance: Sugar &amp; Suede</a:t>
            </a:r>
          </a:p>
          <a:p>
            <a:pPr eaLnBrk="1" hangingPunct="1">
              <a:lnSpc>
                <a:spcPct val="60000"/>
              </a:lnSpc>
              <a:spcAft>
                <a:spcPts val="1413"/>
              </a:spcAft>
            </a:pPr>
            <a:endParaRPr lang="en-US" altLang="en-US" sz="2400">
              <a:solidFill>
                <a:srgbClr val="000000"/>
              </a:solidFill>
              <a:latin typeface="Bodoni 72 Oldstyle Book" pitchFamily="2" charset="0"/>
              <a:ea typeface="SimSun" panose="02010600030101010101" pitchFamily="2" charset="-122"/>
              <a:cs typeface="Lucida Sans" panose="020B0602030504020204" pitchFamily="34" charset="77"/>
            </a:endParaRPr>
          </a:p>
          <a:p>
            <a:pPr eaLnBrk="1" hangingPunct="1">
              <a:lnSpc>
                <a:spcPct val="60000"/>
              </a:lnSpc>
              <a:spcAft>
                <a:spcPts val="1413"/>
              </a:spcAft>
              <a:buSzPct val="45000"/>
              <a:buFont typeface="StarSymbol"/>
              <a:buChar char="●"/>
            </a:pPr>
            <a:endParaRPr lang="en-US" altLang="en-US" sz="2400">
              <a:solidFill>
                <a:srgbClr val="000000"/>
              </a:solidFill>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149466394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DC 2020 PPT Slide - Coral Colada - NEW.jpg">
            <a:extLst>
              <a:ext uri="{FF2B5EF4-FFF2-40B4-BE49-F238E27FC236}">
                <a16:creationId xmlns:a16="http://schemas.microsoft.com/office/drawing/2014/main" id="{9F9F0B0E-7229-EB42-AD2E-BA59F9A5F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6818E24-2620-DC4E-9593-3E8234CC0503}"/>
              </a:ext>
            </a:extLst>
          </p:cNvPr>
          <p:cNvSpPr txBox="1">
            <a:spLocks noGrp="1" noChangeArrowheads="1"/>
          </p:cNvSpPr>
          <p:nvPr>
            <p:ph type="title"/>
          </p:nvPr>
        </p:nvSpPr>
        <p:spPr>
          <a:xfrm>
            <a:off x="4114801" y="365125"/>
            <a:ext cx="7900988" cy="1325563"/>
          </a:xfrm>
        </p:spPr>
        <p:txBody>
          <a:bodyPr>
            <a:normAutofit fontScale="90000"/>
          </a:bodyPr>
          <a:lstStyle/>
          <a:p>
            <a:pPr eaLnBrk="1" hangingPunct="1"/>
            <a:r>
              <a:rPr altLang="en-US" b="1" dirty="0">
                <a:latin typeface="Bodoni 72 Oldstyle Book" pitchFamily="2" charset="0"/>
                <a:ea typeface="SimSun" panose="02010600030101010101" pitchFamily="2" charset="-122"/>
                <a:cs typeface="Lucida Sans" panose="020B0602030504020204" pitchFamily="34" charset="77"/>
              </a:rPr>
              <a:t>Coral Colada™</a:t>
            </a:r>
            <a:br>
              <a:rPr altLang="en-US" sz="1400" b="1" dirty="0">
                <a:latin typeface="Bodoni 72 Oldstyle Book" pitchFamily="2" charset="0"/>
                <a:ea typeface="SimSun" panose="02010600030101010101" pitchFamily="2" charset="-122"/>
                <a:cs typeface="Lucida Sans" panose="020B0602030504020204" pitchFamily="34" charset="77"/>
              </a:rPr>
            </a:br>
            <a:r>
              <a:rPr altLang="en-US" sz="2000" dirty="0">
                <a:latin typeface="Bodoni 72 Oldstyle Book" pitchFamily="2" charset="0"/>
                <a:ea typeface="SimSun" panose="02010600030101010101" pitchFamily="2" charset="-122"/>
                <a:cs typeface="Arial" panose="020B0604020202020204" pitchFamily="34" charset="0"/>
              </a:rPr>
              <a:t>Skin Quenching &amp; Replenishing After Sun Daily Moisturizer</a:t>
            </a:r>
            <a:br>
              <a:rPr altLang="en-US" sz="2000" dirty="0">
                <a:latin typeface="Bodoni 72 Oldstyle Book" pitchFamily="2" charset="0"/>
                <a:ea typeface="SimSun" panose="02010600030101010101" pitchFamily="2" charset="-122"/>
                <a:cs typeface="Arial" panose="020B0604020202020204" pitchFamily="34" charset="0"/>
              </a:rPr>
            </a:br>
            <a:r>
              <a:rPr altLang="en-US" sz="2000" dirty="0">
                <a:latin typeface="Bodoni 72 Oldstyle Book" pitchFamily="2" charset="0"/>
                <a:ea typeface="SimSun" panose="02010600030101010101" pitchFamily="2" charset="-122"/>
                <a:cs typeface="Arial" panose="020B0604020202020204" pitchFamily="34" charset="0"/>
              </a:rPr>
              <a:t>Infused with a Tropical Cocktail of Monoi Butters, Coconut Oils and Acai Berry Extracts Reef Friendly Formula </a:t>
            </a:r>
            <a:br>
              <a:rPr altLang="en-US" sz="1400" dirty="0">
                <a:latin typeface="Bodoni 72 Oldstyle Book" pitchFamily="2" charset="0"/>
                <a:ea typeface="SimSun" panose="02010600030101010101" pitchFamily="2" charset="-122"/>
                <a:cs typeface="Lucida Sans" panose="020B0602030504020204" pitchFamily="34" charset="77"/>
              </a:rPr>
            </a:br>
            <a:endParaRPr altLang="en-US" sz="1400" dirty="0">
              <a:latin typeface="Bodoni 72 Oldstyle Book" pitchFamily="2" charset="0"/>
              <a:ea typeface="SimSun" panose="02010600030101010101" pitchFamily="2" charset="-122"/>
              <a:cs typeface="Lucida Sans" panose="020B0602030504020204" pitchFamily="34" charset="77"/>
            </a:endParaRPr>
          </a:p>
        </p:txBody>
      </p:sp>
      <p:sp>
        <p:nvSpPr>
          <p:cNvPr id="4" name="Content Placeholder 2">
            <a:extLst>
              <a:ext uri="{FF2B5EF4-FFF2-40B4-BE49-F238E27FC236}">
                <a16:creationId xmlns:a16="http://schemas.microsoft.com/office/drawing/2014/main" id="{44739406-F26D-9B4D-857F-F75DF6140BBE}"/>
              </a:ext>
            </a:extLst>
          </p:cNvPr>
          <p:cNvSpPr txBox="1">
            <a:spLocks noGrp="1" noChangeArrowheads="1"/>
          </p:cNvSpPr>
          <p:nvPr>
            <p:ph idx="1"/>
          </p:nvPr>
        </p:nvSpPr>
        <p:spPr bwMode="auto">
          <a:xfrm>
            <a:off x="4102213" y="1690687"/>
            <a:ext cx="8038988" cy="4589463"/>
          </a:xfrm>
        </p:spPr>
        <p:txBody>
          <a:bodyPr numCol="1">
            <a:prstTxWarp prst="textNoShape">
              <a:avLst/>
            </a:prstTxWarp>
          </a:bodyPr>
          <a:lstStyle/>
          <a:p>
            <a:pPr eaLnBrk="1" hangingPunct="1"/>
            <a:r>
              <a:rPr altLang="en-US" sz="1800" dirty="0">
                <a:latin typeface="Bodoni 72 Oldstyle Book" pitchFamily="2" charset="0"/>
                <a:ea typeface="SimSun" panose="02010600030101010101" pitchFamily="2" charset="-122"/>
                <a:cs typeface="Lucida Sans" panose="020B0602030504020204" pitchFamily="34" charset="77"/>
              </a:rPr>
              <a:t>Moisture replenishing body lotion that will keep skin hydrated for up to 24 hours without any greasy after feel</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Acai Berry – Antioxidant rich skin softening agent </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Monoi Butters – Helps to repair skins moisture barrier </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Vitamin C - Repair skin, fight free radical damage &amp; boost collagen production</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Green Tea &amp; Sea Salt detoxify and help pull impurities from the skin </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Cotton &amp; Rice Extract – Soothe and soften the skin without irritation</a:t>
            </a:r>
          </a:p>
          <a:p>
            <a:pPr eaLnBrk="1" hangingPunct="1"/>
            <a:r>
              <a:rPr altLang="en-US" sz="1800" dirty="0">
                <a:latin typeface="Bodoni 72 Oldstyle Book" pitchFamily="2" charset="0"/>
                <a:ea typeface="SimSun" panose="02010600030101010101" pitchFamily="2" charset="-122"/>
                <a:cs typeface="Lucida Sans" panose="020B0602030504020204" pitchFamily="34" charset="77"/>
              </a:rPr>
              <a:t>Sensitive Skin &amp; Reef Friendly Formula </a:t>
            </a:r>
          </a:p>
          <a:p>
            <a:pPr eaLnBrk="1" hangingPunct="1">
              <a:buFont typeface="StarSymbol"/>
              <a:buNone/>
            </a:pPr>
            <a:endParaRPr altLang="en-US" sz="1800" dirty="0">
              <a:latin typeface="Bodoni 72 Oldstyle Book" pitchFamily="2" charset="0"/>
              <a:ea typeface="SimSun" panose="02010600030101010101" pitchFamily="2" charset="-122"/>
              <a:cs typeface="Lucida Sans" panose="020B0602030504020204" pitchFamily="34" charset="77"/>
            </a:endParaRPr>
          </a:p>
          <a:p>
            <a:pPr eaLnBrk="1" hangingPunct="1">
              <a:buFont typeface="StarSymbol"/>
              <a:buNone/>
            </a:pPr>
            <a:r>
              <a:rPr altLang="en-US" sz="1800" dirty="0">
                <a:latin typeface="Bodoni 72 Oldstyle Book" pitchFamily="2" charset="0"/>
                <a:ea typeface="SimSun" panose="02010600030101010101" pitchFamily="2" charset="-122"/>
                <a:cs typeface="Lucida Sans" panose="020B0602030504020204" pitchFamily="34" charset="77"/>
              </a:rPr>
              <a:t>         	Fragrance: Coral Colada</a:t>
            </a:r>
          </a:p>
          <a:p>
            <a:pPr eaLnBrk="1" hangingPunct="1">
              <a:buFont typeface="StarSymbol"/>
              <a:buNone/>
            </a:pPr>
            <a:endParaRPr altLang="en-US" sz="1800" dirty="0">
              <a:latin typeface="Bodoni 72 Oldstyle Book" pitchFamily="2" charset="0"/>
              <a:ea typeface="SimSun" panose="02010600030101010101" pitchFamily="2" charset="-122"/>
              <a:cs typeface="Lucida Sans" panose="020B0602030504020204" pitchFamily="34" charset="77"/>
            </a:endParaRPr>
          </a:p>
          <a:p>
            <a:pPr eaLnBrk="1" hangingPunct="1"/>
            <a:endParaRPr altLang="en-US" sz="1800" dirty="0">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53035852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10;&#10;Description automatically generated">
            <a:extLst>
              <a:ext uri="{FF2B5EF4-FFF2-40B4-BE49-F238E27FC236}">
                <a16:creationId xmlns:a16="http://schemas.microsoft.com/office/drawing/2014/main" id="{ABDA6DD2-EE7B-2C44-B78C-FA5F28000F7C}"/>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838C08A7-FA2C-3148-AD3B-B0A5A2613F4D}"/>
              </a:ext>
            </a:extLst>
          </p:cNvPr>
          <p:cNvSpPr txBox="1">
            <a:spLocks noChangeArrowheads="1"/>
          </p:cNvSpPr>
          <p:nvPr/>
        </p:nvSpPr>
        <p:spPr>
          <a:xfrm>
            <a:off x="4840983" y="365125"/>
            <a:ext cx="7174806"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100" b="1" dirty="0">
                <a:latin typeface="Bodoni 72 Oldstyle Book" pitchFamily="2" charset="0"/>
                <a:ea typeface="SimSun" panose="02010600030101010101" pitchFamily="2" charset="-122"/>
                <a:cs typeface="Lucida Sans" panose="020B0602030504020204" pitchFamily="34" charset="77"/>
              </a:rPr>
              <a:t>Seaside Sunset™</a:t>
            </a:r>
            <a:br>
              <a:rPr lang="en-US" altLang="en-US" sz="1400" b="1"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Ultra Replenishing After Sun Daily Moisturizer</a:t>
            </a:r>
          </a:p>
          <a:p>
            <a:r>
              <a:rPr lang="en-US" altLang="en-US" sz="1800" dirty="0">
                <a:latin typeface="Bodoni 72 Oldstyle Book" pitchFamily="2" charset="0"/>
                <a:ea typeface="SimSun" panose="02010600030101010101" pitchFamily="2" charset="-122"/>
                <a:cs typeface="Arial" panose="020B0604020202020204" pitchFamily="34" charset="0"/>
              </a:rPr>
              <a:t>Infused with Sea Salt, Coconut and Sea-Toxifying Seaweed &amp; Starfruit</a:t>
            </a:r>
            <a:endParaRPr lang="en-US" altLang="en-US" sz="1400" dirty="0">
              <a:latin typeface="Bodoni 72 Oldstyle Book" pitchFamily="2" charset="0"/>
              <a:ea typeface="SimSun" panose="02010600030101010101" pitchFamily="2" charset="-122"/>
              <a:cs typeface="Lucida Sans" panose="020B0602030504020204" pitchFamily="34" charset="77"/>
            </a:endParaRPr>
          </a:p>
        </p:txBody>
      </p:sp>
      <p:sp>
        <p:nvSpPr>
          <p:cNvPr id="5" name="Content Placeholder 2">
            <a:extLst>
              <a:ext uri="{FF2B5EF4-FFF2-40B4-BE49-F238E27FC236}">
                <a16:creationId xmlns:a16="http://schemas.microsoft.com/office/drawing/2014/main" id="{B3AAFC32-E01D-364D-A432-F89A92028228}"/>
              </a:ext>
            </a:extLst>
          </p:cNvPr>
          <p:cNvSpPr txBox="1">
            <a:spLocks noChangeArrowheads="1"/>
          </p:cNvSpPr>
          <p:nvPr/>
        </p:nvSpPr>
        <p:spPr bwMode="auto">
          <a:xfrm>
            <a:off x="4851400" y="1536700"/>
            <a:ext cx="7289800" cy="4743451"/>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dirty="0">
                <a:latin typeface="Bodoni 72 Oldstyle Book" pitchFamily="2" charset="0"/>
                <a:ea typeface="SimSun" panose="02010600030101010101" pitchFamily="2" charset="-122"/>
                <a:cs typeface="Lucida Sans" panose="020B0602030504020204" pitchFamily="34" charset="77"/>
              </a:rPr>
              <a:t>Daily detoxifying moisturizer that doubles as an after-sun skin hydrator</a:t>
            </a:r>
          </a:p>
          <a:p>
            <a:r>
              <a:rPr lang="en-US" altLang="en-US" sz="1800" dirty="0">
                <a:latin typeface="Bodoni 72 Oldstyle Book" pitchFamily="2" charset="0"/>
                <a:ea typeface="SimSun" panose="02010600030101010101" pitchFamily="2" charset="-122"/>
                <a:cs typeface="Lucida Sans" panose="020B0602030504020204" pitchFamily="34" charset="77"/>
              </a:rPr>
              <a:t>Seaweed – Provides superior hydration as well as anti-aging and anti-inflammatory benefits</a:t>
            </a:r>
          </a:p>
          <a:p>
            <a:r>
              <a:rPr lang="en-US" altLang="en-US" sz="1800" dirty="0">
                <a:latin typeface="Bodoni 72 Oldstyle Book" pitchFamily="2" charset="0"/>
                <a:ea typeface="SimSun" panose="02010600030101010101" pitchFamily="2" charset="-122"/>
                <a:cs typeface="Lucida Sans" panose="020B0602030504020204" pitchFamily="34" charset="77"/>
              </a:rPr>
              <a:t>Starfruit – Detoxifies while toning, tightening and reducing the appearance of fine lines and wrinkles</a:t>
            </a:r>
          </a:p>
          <a:p>
            <a:r>
              <a:rPr lang="en-US" altLang="en-US" sz="1800" dirty="0">
                <a:latin typeface="Bodoni 72 Oldstyle Book" pitchFamily="2" charset="0"/>
                <a:ea typeface="SimSun" panose="02010600030101010101" pitchFamily="2" charset="-122"/>
                <a:cs typeface="Lucida Sans" panose="020B0602030504020204" pitchFamily="34" charset="77"/>
              </a:rPr>
              <a:t>Vitamin C - Repair skin, fight free radical damage &amp; boost collagen production</a:t>
            </a:r>
          </a:p>
          <a:p>
            <a:r>
              <a:rPr lang="en-US" altLang="en-US" sz="1800" dirty="0">
                <a:latin typeface="Bodoni 72 Oldstyle Book" pitchFamily="2" charset="0"/>
                <a:ea typeface="SimSun" panose="02010600030101010101" pitchFamily="2" charset="-122"/>
                <a:cs typeface="Lucida Sans" panose="020B0602030504020204" pitchFamily="34" charset="77"/>
              </a:rPr>
              <a:t>Lotus Flower – Age Defying, hydrating and radiance boosting</a:t>
            </a:r>
          </a:p>
          <a:p>
            <a:r>
              <a:rPr lang="en-US" altLang="en-US" sz="1800" dirty="0">
                <a:latin typeface="Bodoni 72 Oldstyle Book" pitchFamily="2" charset="0"/>
                <a:ea typeface="SimSun" panose="02010600030101010101" pitchFamily="2" charset="-122"/>
                <a:cs typeface="Lucida Sans" panose="020B0602030504020204" pitchFamily="34" charset="77"/>
              </a:rPr>
              <a:t>Sea Salt &amp; Coconut – For pore tightening and extra hydration</a:t>
            </a:r>
          </a:p>
          <a:p>
            <a:r>
              <a:rPr lang="en-US" altLang="en-US" sz="1800" dirty="0">
                <a:latin typeface="Bodoni 72 Oldstyle Book" pitchFamily="2" charset="0"/>
                <a:ea typeface="SimSun" panose="02010600030101010101" pitchFamily="2" charset="-122"/>
                <a:cs typeface="Lucida Sans" panose="020B0602030504020204" pitchFamily="34" charset="77"/>
              </a:rPr>
              <a:t>Cotton &amp; Rice Extract – Soothe and soften the skin without irritation</a:t>
            </a:r>
          </a:p>
          <a:p>
            <a:r>
              <a:rPr lang="en-US" sz="1800" dirty="0">
                <a:latin typeface="Bodoni 72 Oldstyle Book" pitchFamily="2" charset="0"/>
                <a:ea typeface="SimSun" pitchFamily="2"/>
                <a:cs typeface="Lucida Sans" pitchFamily="2"/>
              </a:rPr>
              <a:t>Cucumber Extracts – Helps to naturally nourish, hydrate, comfort, soothe, calm and de-puff the appearance of skin</a:t>
            </a:r>
            <a:endParaRPr lang="en-US" altLang="en-US" sz="1800" dirty="0">
              <a:latin typeface="Bodoni 72 Oldstyle Book" pitchFamily="2" charset="0"/>
              <a:ea typeface="SimSun" panose="02010600030101010101" pitchFamily="2" charset="-122"/>
              <a:cs typeface="Lucida Sans" panose="020B0602030504020204" pitchFamily="34" charset="77"/>
            </a:endParaRPr>
          </a:p>
          <a:p>
            <a:r>
              <a:rPr lang="en-US" altLang="en-US" sz="1800" dirty="0">
                <a:latin typeface="Bodoni 72 Oldstyle Book" pitchFamily="2" charset="0"/>
                <a:ea typeface="SimSun" panose="02010600030101010101" pitchFamily="2" charset="-122"/>
                <a:cs typeface="Lucida Sans" panose="020B0602030504020204" pitchFamily="34" charset="77"/>
              </a:rPr>
              <a:t>Sensitive Skin &amp; Reef Friendly Formula </a:t>
            </a:r>
          </a:p>
          <a:p>
            <a:pPr>
              <a:buFont typeface="StarSymbol"/>
              <a:buNone/>
            </a:pPr>
            <a:endParaRPr lang="en-US" altLang="en-US" sz="1800" dirty="0">
              <a:latin typeface="Bodoni 72 Oldstyle Book" pitchFamily="2" charset="0"/>
              <a:ea typeface="SimSun" panose="02010600030101010101" pitchFamily="2" charset="-122"/>
              <a:cs typeface="Lucida Sans" panose="020B0602030504020204" pitchFamily="34" charset="77"/>
            </a:endParaRPr>
          </a:p>
          <a:p>
            <a:pPr>
              <a:buFont typeface="StarSymbol"/>
              <a:buNone/>
            </a:pPr>
            <a:r>
              <a:rPr lang="en-US" altLang="en-US" sz="1800" dirty="0">
                <a:latin typeface="Bodoni 72 Oldstyle Book" pitchFamily="2" charset="0"/>
                <a:ea typeface="SimSun" panose="02010600030101010101" pitchFamily="2" charset="-122"/>
                <a:cs typeface="Lucida Sans" panose="020B0602030504020204" pitchFamily="34" charset="77"/>
              </a:rPr>
              <a:t>         		Fragrance: Beachside Breeze</a:t>
            </a:r>
          </a:p>
          <a:p>
            <a:pPr>
              <a:buFont typeface="StarSymbol"/>
              <a:buNone/>
            </a:pPr>
            <a:endParaRPr lang="en-US" altLang="en-US" sz="1800" dirty="0">
              <a:latin typeface="Bodoni 72 Oldstyle Book" pitchFamily="2" charset="0"/>
              <a:ea typeface="SimSun" panose="02010600030101010101" pitchFamily="2" charset="-122"/>
              <a:cs typeface="Lucida Sans" panose="020B0602030504020204" pitchFamily="34" charset="77"/>
            </a:endParaRPr>
          </a:p>
          <a:p>
            <a:endParaRPr lang="en-US" altLang="en-US" sz="1800" dirty="0">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73064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66D7A0C-29EC-B448-84EC-C7AB132DE082}"/>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8AB7A122-9772-DE47-8A55-1226A87B8C28}"/>
              </a:ext>
            </a:extLst>
          </p:cNvPr>
          <p:cNvSpPr txBox="1"/>
          <p:nvPr/>
        </p:nvSpPr>
        <p:spPr>
          <a:xfrm>
            <a:off x="5006013" y="303804"/>
            <a:ext cx="7181057" cy="1325559"/>
          </a:xfrm>
          <a:prstGeom prst="rect">
            <a:avLst/>
          </a:prstGeom>
          <a:noFill/>
          <a:ln cap="flat">
            <a:noFill/>
          </a:ln>
        </p:spPr>
        <p:txBody>
          <a:bodyPr vert="horz" wrap="square" lIns="91440" tIns="45720" rIns="91440" bIns="45720" anchor="t" anchorCtr="0" compatLnSpc="1">
            <a:normAutofit/>
          </a:bodyPr>
          <a:lstStyle/>
          <a:p>
            <a:pPr marL="0" marR="0" lvl="0" indent="0"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latin typeface="Bodoni 72 Oldstyle Book" pitchFamily="2" charset="0"/>
                <a:ea typeface="SimSun" pitchFamily="2"/>
                <a:cs typeface="Calibri" pitchFamily="34"/>
              </a:rPr>
              <a:t>Bourbon &amp; Honey</a:t>
            </a:r>
            <a:r>
              <a:rPr lang="en-US" sz="4000" b="1" i="0" u="none" strike="noStrike" kern="1200" cap="none" spc="0" baseline="0" dirty="0">
                <a:uFillTx/>
                <a:latin typeface="Bodoni 72 Oldstyle Book" pitchFamily="2" charset="0"/>
                <a:ea typeface="SimSun" pitchFamily="2"/>
                <a:cs typeface="Calibri" pitchFamily="34"/>
              </a:rPr>
              <a:t>™</a:t>
            </a:r>
            <a:br>
              <a:rPr lang="en-US" sz="1800" b="1" i="0" u="none" strike="noStrike" kern="1200" cap="none" spc="0" baseline="0" dirty="0">
                <a:uFillTx/>
                <a:latin typeface="BODONI 72 OLDSTYLE BOOK" pitchFamily="2" charset="0"/>
                <a:ea typeface="SimSun" pitchFamily="2"/>
                <a:cs typeface="Lucida Sans" pitchFamily="2"/>
              </a:rPr>
            </a:br>
            <a:r>
              <a:rPr lang="en-US" dirty="0">
                <a:latin typeface="Bodoni 72 Oldstyle Book" pitchFamily="2" charset="0"/>
                <a:ea typeface="SimSun" pitchFamily="2"/>
                <a:cs typeface="Arial" pitchFamily="34"/>
              </a:rPr>
              <a:t>Ultra-Hydrating Super Rich 24 Hour Nourishing Cream</a:t>
            </a:r>
            <a:endParaRPr lang="en-US" sz="1800" b="0" i="0" u="none" strike="noStrike" kern="1200" cap="none" spc="0" baseline="0" dirty="0">
              <a:uFillTx/>
              <a:latin typeface="Bodoni 72 Oldstyle Book" pitchFamily="2" charset="0"/>
              <a:ea typeface="SimSun" pitchFamily="2"/>
              <a:cs typeface="Arial" pitchFamily="34"/>
            </a:endParaRPr>
          </a:p>
          <a:p>
            <a:pPr marL="0" marR="0" lvl="0" indent="0"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uFillTx/>
                <a:latin typeface="Bodoni 72 Oldstyle Book" pitchFamily="2" charset="0"/>
                <a:ea typeface="SimSun" pitchFamily="2"/>
                <a:cs typeface="Arial" pitchFamily="34"/>
              </a:rPr>
              <a:t>Old Fashioned Muddled with Wheat &amp; Rye, and a Splash of Honey</a:t>
            </a:r>
            <a:br>
              <a:rPr lang="en-US" sz="1800" b="0" i="0" u="none" strike="noStrike" kern="1200" cap="none" spc="0" baseline="0" dirty="0">
                <a:uFillTx/>
                <a:latin typeface="Bodoni 72 Oldstyle Book" pitchFamily="2" charset="0"/>
                <a:ea typeface="SimSun" pitchFamily="2"/>
                <a:cs typeface="Lucida Sans" pitchFamily="2"/>
              </a:rPr>
            </a:br>
            <a:endParaRPr lang="en-US" sz="1800" b="0" i="0" u="none" strike="noStrike" kern="1200" cap="none" spc="0" baseline="0" dirty="0">
              <a:uFillTx/>
              <a:latin typeface="Bodoni 72 Oldstyle Book" pitchFamily="2" charset="0"/>
              <a:ea typeface="SimSun" pitchFamily="2"/>
              <a:cs typeface="Lucida Sans" pitchFamily="2"/>
            </a:endParaRPr>
          </a:p>
        </p:txBody>
      </p:sp>
      <p:sp>
        <p:nvSpPr>
          <p:cNvPr id="5" name="Content Placeholder 2">
            <a:extLst>
              <a:ext uri="{FF2B5EF4-FFF2-40B4-BE49-F238E27FC236}">
                <a16:creationId xmlns:a16="http://schemas.microsoft.com/office/drawing/2014/main" id="{48C70BB0-FACE-1A4E-943A-BA77E93C4B58}"/>
              </a:ext>
            </a:extLst>
          </p:cNvPr>
          <p:cNvSpPr txBox="1"/>
          <p:nvPr/>
        </p:nvSpPr>
        <p:spPr>
          <a:xfrm>
            <a:off x="5006013" y="1409700"/>
            <a:ext cx="7181057" cy="5134561"/>
          </a:xfrm>
          <a:prstGeom prst="rect">
            <a:avLst/>
          </a:prstGeom>
          <a:noFill/>
          <a:ln cap="flat">
            <a:noFill/>
          </a:ln>
        </p:spPr>
        <p:txBody>
          <a:bodyPr vert="horz" wrap="square" lIns="91440" tIns="45720" rIns="91440" bIns="45720" anchor="t" anchorCtr="0" compatLnSpc="1">
            <a:normAutofit lnSpcReduction="10000"/>
          </a:bodyPr>
          <a:lstStyle/>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Daily rich body cream that will keep skin hydrated for up to 24 hours</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dirty="0">
                <a:latin typeface="Bodoni 72 Oldstyle Book" pitchFamily="2" charset="0"/>
                <a:ea typeface="SimSun" pitchFamily="2"/>
                <a:cs typeface="Lucida Sans" pitchFamily="2"/>
              </a:rPr>
              <a:t>Tamanu Oil – Helps to repair dry, damaged and scaly skin</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Marshmallow Extract – Antioxidant rich, free radical fighting and complexion boosting natural extract</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Vitamin C – Repair skin, fight free radical damage and boost collagen production</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Rye &amp; Wheat Extract – Anti – aging and skin firming benefits</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Cotton &amp; Rice Extract – Soothe and soften the skin without irritation</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dirty="0">
                <a:latin typeface="Bodoni 72 Oldstyle Book" pitchFamily="2" charset="0"/>
                <a:ea typeface="SimSun" pitchFamily="2"/>
                <a:cs typeface="Lucida Sans" pitchFamily="2"/>
              </a:rPr>
              <a:t>Honey Extract – Natural antibacterial packed with high levels of skin soothing antioxidants that fight breakouts and reduce signs of aging</a:t>
            </a: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Sensitive Skin Formula</a:t>
            </a:r>
          </a:p>
          <a:p>
            <a:pPr marL="0" marR="0" lvl="0" indent="0" algn="l" defTabSz="914400" rtl="0" fontAlgn="auto" hangingPunct="1">
              <a:lnSpc>
                <a:spcPct val="120000"/>
              </a:lnSpc>
              <a:spcBef>
                <a:spcPts val="0"/>
              </a:spcBef>
              <a:spcAft>
                <a:spcPts val="1415"/>
              </a:spcAft>
              <a:buNone/>
              <a:tabLst/>
              <a:defRPr sz="1800" b="0" i="0" u="none" strike="noStrike" kern="0" cap="none" spc="0" baseline="0">
                <a:solidFill>
                  <a:srgbClr val="000000"/>
                </a:solidFill>
                <a:uFillTx/>
              </a:defRPr>
            </a:pPr>
            <a:r>
              <a:rPr lang="en-US" b="0" i="0" u="none" strike="noStrike" kern="1200" cap="none" spc="0" baseline="0" dirty="0">
                <a:uFillTx/>
                <a:latin typeface="Bodoni 72 Oldstyle Book" pitchFamily="2" charset="0"/>
                <a:ea typeface="SimSun" pitchFamily="2"/>
                <a:cs typeface="Lucida Sans" pitchFamily="2"/>
              </a:rPr>
              <a:t>         		Fragrance: Bourbon &amp; Honey</a:t>
            </a:r>
          </a:p>
          <a:p>
            <a:pPr marL="0" marR="0" lvl="0" indent="0" algn="l" defTabSz="914400" rtl="0" fontAlgn="auto" hangingPunct="1">
              <a:lnSpc>
                <a:spcPct val="120000"/>
              </a:lnSpc>
              <a:spcBef>
                <a:spcPts val="0"/>
              </a:spcBef>
              <a:spcAft>
                <a:spcPts val="1415"/>
              </a:spcAft>
              <a:buNone/>
              <a:tabLst/>
              <a:defRPr sz="1800" b="0" i="0" u="none" strike="noStrike" kern="0" cap="none" spc="0" baseline="0">
                <a:solidFill>
                  <a:srgbClr val="000000"/>
                </a:solidFill>
                <a:uFillTx/>
              </a:defRPr>
            </a:pPr>
            <a:endParaRPr lang="en-US" sz="2400" b="0" i="0" u="none" strike="noStrike" kern="1200" cap="none" spc="0" baseline="0" dirty="0">
              <a:uFillTx/>
              <a:latin typeface="Bodoni 72 Oldstyle Book" pitchFamily="2" charset="0"/>
              <a:ea typeface="SimSun" pitchFamily="2"/>
              <a:cs typeface="Lucida Sans" pitchFamily="2"/>
            </a:endParaRPr>
          </a:p>
          <a:p>
            <a:pPr marL="0" marR="0" lvl="0" indent="0" algn="l" defTabSz="914400" rtl="0" fontAlgn="auto" hangingPunct="1">
              <a:lnSpc>
                <a:spcPct val="120000"/>
              </a:lnSpc>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2400" b="0" i="0" u="none" strike="noStrike" kern="1200" cap="none" spc="0" baseline="0" dirty="0">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208861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lotion&#10;&#10;Description automatically generated">
            <a:extLst>
              <a:ext uri="{FF2B5EF4-FFF2-40B4-BE49-F238E27FC236}">
                <a16:creationId xmlns:a16="http://schemas.microsoft.com/office/drawing/2014/main" id="{DAB539BA-3BB3-6349-8E70-D5C6FF9765F2}"/>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6F6055A0-75B3-4E4C-8698-BCAE698C56EF}"/>
              </a:ext>
            </a:extLst>
          </p:cNvPr>
          <p:cNvSpPr txBox="1"/>
          <p:nvPr/>
        </p:nvSpPr>
        <p:spPr>
          <a:xfrm>
            <a:off x="4651086" y="270675"/>
            <a:ext cx="6885072" cy="1165123"/>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dirty="0">
                <a:latin typeface="BODONI 72 OLDSTYLE BOOK" pitchFamily="2" charset="0"/>
                <a:ea typeface="SimSun" pitchFamily="2"/>
                <a:cs typeface="Calibri" pitchFamily="34"/>
              </a:rPr>
              <a:t>Saltwater Sundays</a:t>
            </a:r>
            <a:r>
              <a:rPr lang="en-US" sz="4000" b="1" i="0" u="none" strike="noStrike" kern="1200" cap="none" spc="0" baseline="0" dirty="0">
                <a:uFillTx/>
                <a:latin typeface="BODONI 72 OLDSTYLE BOOK" pitchFamily="2" charset="0"/>
                <a:ea typeface="SimSun" pitchFamily="2"/>
                <a:cs typeface="Calibri" pitchFamily="34"/>
              </a:rPr>
              <a:t>™</a:t>
            </a:r>
            <a:br>
              <a:rPr lang="en-US" sz="1800" b="1" i="0" u="none" strike="noStrike" kern="1200" cap="none" spc="0" baseline="0" dirty="0">
                <a:uFillTx/>
                <a:latin typeface="BODONI 72 OLDSTYLE BOOK" pitchFamily="2" charset="0"/>
                <a:ea typeface="SimSun" pitchFamily="2"/>
                <a:cs typeface="Lucida Sans" pitchFamily="2"/>
              </a:rPr>
            </a:br>
            <a:r>
              <a:rPr lang="en-US" dirty="0">
                <a:latin typeface="Bodoni 72 Oldstyle Book" pitchFamily="2" charset="0"/>
                <a:ea typeface="SimSun" pitchFamily="2"/>
                <a:cs typeface="Arial" pitchFamily="34"/>
              </a:rPr>
              <a:t>Ultra-Nourishing After Sun Daily Moisturizer</a:t>
            </a:r>
            <a:endParaRPr lang="en-US" sz="1800" b="0" i="0" u="none" strike="noStrike" kern="1200" cap="none" spc="0" baseline="0" dirty="0">
              <a:uFillTx/>
              <a:latin typeface="Bodoni 72 Oldstyle Book" pitchFamily="2" charset="0"/>
              <a:ea typeface="SimSun" pitchFamily="2"/>
              <a:cs typeface="Arial" pitchFamily="34"/>
            </a:endParaRP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uFillTx/>
                <a:latin typeface="Bodoni 72 Oldstyle Book" pitchFamily="2" charset="0"/>
                <a:ea typeface="SimSun" pitchFamily="2"/>
                <a:cs typeface="Arial" pitchFamily="34"/>
              </a:rPr>
              <a:t>Infused with Sea Salt, Coconut and a Shot of Vitamin Sea</a:t>
            </a:r>
            <a:endParaRPr lang="en-US" sz="1800" b="0" i="0" u="none" strike="noStrike" kern="1200" cap="none" spc="0" baseline="0" dirty="0">
              <a:uFillTx/>
              <a:latin typeface="Bodoni 72 Oldstyle Book" pitchFamily="2" charset="0"/>
              <a:ea typeface="SimSun" pitchFamily="2"/>
              <a:cs typeface="Lucida Sans" pitchFamily="2"/>
            </a:endParaRPr>
          </a:p>
        </p:txBody>
      </p:sp>
      <p:sp>
        <p:nvSpPr>
          <p:cNvPr id="5" name="Content Placeholder 2">
            <a:extLst>
              <a:ext uri="{FF2B5EF4-FFF2-40B4-BE49-F238E27FC236}">
                <a16:creationId xmlns:a16="http://schemas.microsoft.com/office/drawing/2014/main" id="{08B6213D-FC29-4640-9613-22D09F61716B}"/>
              </a:ext>
            </a:extLst>
          </p:cNvPr>
          <p:cNvSpPr txBox="1"/>
          <p:nvPr/>
        </p:nvSpPr>
        <p:spPr>
          <a:xfrm>
            <a:off x="4651086" y="1421050"/>
            <a:ext cx="7540914" cy="461117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Daily body moisturizer that doubles as an after sun skin hydrator</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Peppermint Extract – Provide skin soothing and healing properties while fighting skin inflammation and red tones</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Aloe Vera Crème Gel – Skin protector that contains minerals and nutrients to reduce inflammation and keep skin hydrated</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Vitamin C – Repair skin, fight free radical damage and boost collagen production</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Sea Salt &amp; Coconut – Pore tightening and added hydration</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dirty="0">
                <a:latin typeface="Bodoni 72 Oldstyle Book" pitchFamily="2" charset="0"/>
                <a:ea typeface="SimSun" pitchFamily="2"/>
                <a:cs typeface="Lucida Sans" pitchFamily="2"/>
              </a:rPr>
              <a:t>Cotton &amp; Rice Extract – Soothe and soften the skin without irritation</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C</a:t>
            </a:r>
            <a:r>
              <a:rPr lang="en-US" sz="1600" dirty="0">
                <a:latin typeface="Bodoni 72 Oldstyle Book" pitchFamily="2" charset="0"/>
                <a:ea typeface="SimSun" pitchFamily="2"/>
                <a:cs typeface="Lucida Sans" pitchFamily="2"/>
              </a:rPr>
              <a:t>ucumber Extracts – Helps to naturally nourish, hydrate, comfort, soothe, calm and de-puff the appearance of skin</a:t>
            </a: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Hypoallergenic, Nut free, Vitamin E free, Wheat free, Vegan Formula</a:t>
            </a:r>
          </a:p>
          <a:p>
            <a:pPr marL="0" marR="0" lvl="0" indent="0" algn="l" defTabSz="914400" rtl="0" fontAlgn="auto" hangingPunct="1">
              <a:spcBef>
                <a:spcPts val="0"/>
              </a:spcBef>
              <a:spcAft>
                <a:spcPts val="1415"/>
              </a:spcAft>
              <a:buNone/>
              <a:tabLst/>
              <a:defRPr sz="1800" b="0" i="0" u="none" strike="noStrike" kern="0" cap="none" spc="0" baseline="0">
                <a:solidFill>
                  <a:srgbClr val="000000"/>
                </a:solidFill>
                <a:uFillTx/>
              </a:defRPr>
            </a:pPr>
            <a:r>
              <a:rPr lang="en-US" sz="1600" b="0" i="0" u="none" strike="noStrike" kern="1200" cap="none" spc="0" baseline="0" dirty="0">
                <a:uFillTx/>
                <a:latin typeface="Bodoni 72 Oldstyle Book" pitchFamily="2" charset="0"/>
                <a:ea typeface="SimSun" pitchFamily="2"/>
                <a:cs typeface="Lucida Sans" pitchFamily="2"/>
              </a:rPr>
              <a:t>         		Fragrance: </a:t>
            </a:r>
            <a:r>
              <a:rPr lang="en-US" sz="1600" dirty="0">
                <a:latin typeface="Bodoni 72 Oldstyle Book" pitchFamily="2" charset="0"/>
                <a:ea typeface="SimSun" pitchFamily="2"/>
                <a:cs typeface="Lucida Sans" pitchFamily="2"/>
              </a:rPr>
              <a:t>Sea Salt Breeze</a:t>
            </a:r>
            <a:endParaRPr lang="en-US" sz="1600" b="0" i="0" u="none" strike="noStrike" kern="1200" cap="none" spc="0" baseline="0" dirty="0">
              <a:uFillTx/>
              <a:latin typeface="Bodoni 72 Oldstyle Book" pitchFamily="2" charset="0"/>
              <a:ea typeface="SimSun" pitchFamily="2"/>
              <a:cs typeface="Lucida Sans" pitchFamily="2"/>
            </a:endParaRPr>
          </a:p>
          <a:p>
            <a:pPr marL="0" marR="0" lvl="0" indent="0" algn="l" defTabSz="914400" rtl="0" fontAlgn="auto" hangingPunct="1">
              <a:spcBef>
                <a:spcPts val="0"/>
              </a:spcBef>
              <a:spcAft>
                <a:spcPts val="1415"/>
              </a:spcAft>
              <a:buNone/>
              <a:tabLst/>
              <a:defRPr sz="1800" b="0" i="0" u="none" strike="noStrike" kern="0" cap="none" spc="0" baseline="0">
                <a:solidFill>
                  <a:srgbClr val="000000"/>
                </a:solidFill>
                <a:uFillTx/>
              </a:defRPr>
            </a:pPr>
            <a:endParaRPr lang="en-US" sz="1600" b="0" i="0" u="none" strike="noStrike" kern="1200" cap="none" spc="0" baseline="0" dirty="0">
              <a:uFillTx/>
              <a:latin typeface="Bodoni 72 Oldstyle Book" pitchFamily="2" charset="0"/>
              <a:ea typeface="SimSun" pitchFamily="2"/>
              <a:cs typeface="Lucida Sans" pitchFamily="2"/>
            </a:endParaRPr>
          </a:p>
          <a:p>
            <a:pPr marL="0" marR="0" lvl="0" indent="0" algn="l" defTabSz="914400" rtl="0" fontAlgn="auto" hangingPunct="1">
              <a:spcBef>
                <a:spcPts val="0"/>
              </a:spcBef>
              <a:spcAft>
                <a:spcPts val="1415"/>
              </a:spcAft>
              <a:buSzPct val="45000"/>
              <a:buFont typeface="StarSymbol"/>
              <a:buChar char="●"/>
              <a:tabLst/>
              <a:defRPr sz="1800" b="0" i="0" u="none" strike="noStrike" kern="0" cap="none" spc="0" baseline="0">
                <a:solidFill>
                  <a:srgbClr val="000000"/>
                </a:solidFill>
                <a:uFillTx/>
              </a:defRPr>
            </a:pPr>
            <a:endParaRPr lang="en-US" sz="1600" b="0" i="0" u="none" strike="noStrike" kern="1200" cap="none" spc="0" baseline="0" dirty="0">
              <a:uFillTx/>
              <a:latin typeface="Bodoni 72 Oldstyle Book" pitchFamily="2" charset="0"/>
              <a:ea typeface="SimSun" pitchFamily="2"/>
              <a:cs typeface="Lucida Sans" pitchFamily="2"/>
            </a:endParaRPr>
          </a:p>
        </p:txBody>
      </p:sp>
    </p:spTree>
    <p:extLst>
      <p:ext uri="{BB962C8B-B14F-4D97-AF65-F5344CB8AC3E}">
        <p14:creationId xmlns:p14="http://schemas.microsoft.com/office/powerpoint/2010/main" val="205552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B2B929-7403-7544-820E-94A03D1A4A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02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2414F49-D735-0D4D-9122-1736A87BDED6}"/>
              </a:ext>
            </a:extLst>
          </p:cNvPr>
          <p:cNvPicPr>
            <a:picLocks noChangeAspect="1"/>
          </p:cNvPicPr>
          <p:nvPr/>
        </p:nvPicPr>
        <p:blipFill>
          <a:blip r:embed="rId2"/>
          <a:stretch>
            <a:fillRect/>
          </a:stretch>
        </p:blipFill>
        <p:spPr>
          <a:xfrm>
            <a:off x="12700" y="0"/>
            <a:ext cx="12166600" cy="6858000"/>
          </a:xfrm>
          <a:prstGeom prst="rect">
            <a:avLst/>
          </a:prstGeom>
        </p:spPr>
      </p:pic>
      <p:sp>
        <p:nvSpPr>
          <p:cNvPr id="4" name="Title 1">
            <a:extLst>
              <a:ext uri="{FF2B5EF4-FFF2-40B4-BE49-F238E27FC236}">
                <a16:creationId xmlns:a16="http://schemas.microsoft.com/office/drawing/2014/main" id="{F6FE2BE5-DB18-0043-B919-D5E7920D9C93}"/>
              </a:ext>
            </a:extLst>
          </p:cNvPr>
          <p:cNvSpPr txBox="1">
            <a:spLocks noChangeArrowheads="1"/>
          </p:cNvSpPr>
          <p:nvPr/>
        </p:nvSpPr>
        <p:spPr>
          <a:xfrm>
            <a:off x="4548188" y="339725"/>
            <a:ext cx="731678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latin typeface="Bodoni 72 Oldstyle Book" pitchFamily="2" charset="0"/>
                <a:ea typeface="SimSun" panose="02010600030101010101" pitchFamily="2" charset="-122"/>
                <a:cs typeface="Lucida Sans" panose="020B0602030504020204" pitchFamily="34" charset="77"/>
              </a:rPr>
              <a:t>Devoted Creations Cocoa &amp; </a:t>
            </a:r>
            <a:r>
              <a:rPr lang="en-US" altLang="en-US" sz="4000" b="1" dirty="0" err="1">
                <a:latin typeface="Bodoni 72 Oldstyle Book" pitchFamily="2" charset="0"/>
                <a:ea typeface="SimSun" panose="02010600030101010101" pitchFamily="2" charset="-122"/>
                <a:cs typeface="Lucida Sans" panose="020B0602030504020204" pitchFamily="34" charset="77"/>
              </a:rPr>
              <a:t>Shea</a:t>
            </a:r>
            <a:r>
              <a:rPr lang="en-US" altLang="en-US" sz="4000" b="1" dirty="0">
                <a:latin typeface="Bodoni 72 Oldstyle Book" pitchFamily="2" charset="0"/>
                <a:ea typeface="SimSun" panose="02010600030101010101" pitchFamily="2" charset="-122"/>
                <a:cs typeface="Lucida Sans" panose="020B0602030504020204" pitchFamily="34" charset="77"/>
              </a:rPr>
              <a:t>™</a:t>
            </a:r>
            <a:br>
              <a:rPr lang="en-US" altLang="en-US" sz="1600"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Daily Softening Cream</a:t>
            </a:r>
            <a:br>
              <a:rPr lang="en-US" altLang="en-US" sz="1800" dirty="0">
                <a:latin typeface="Bodoni 72 Oldstyle Book" pitchFamily="2" charset="0"/>
                <a:ea typeface="SimSun" panose="02010600030101010101" pitchFamily="2" charset="-122"/>
                <a:cs typeface="Arial" panose="020B0604020202020204" pitchFamily="34" charset="0"/>
              </a:rPr>
            </a:br>
            <a:r>
              <a:rPr lang="en-US" altLang="en-US" sz="1800" dirty="0">
                <a:latin typeface="Bodoni 72 Oldstyle Book" pitchFamily="2" charset="0"/>
                <a:ea typeface="SimSun" panose="02010600030101010101" pitchFamily="2" charset="-122"/>
                <a:cs typeface="Arial" panose="020B0604020202020204" pitchFamily="34" charset="0"/>
              </a:rPr>
              <a:t>Relieves Rough, Dry Skin</a:t>
            </a:r>
            <a:br>
              <a:rPr lang="en-US" altLang="en-US" sz="1800" dirty="0">
                <a:latin typeface="Bodoni 72 Oldstyle Book" pitchFamily="2" charset="0"/>
                <a:ea typeface="SimSun" panose="02010600030101010101" pitchFamily="2" charset="-122"/>
                <a:cs typeface="Arial" panose="020B0604020202020204" pitchFamily="34" charset="0"/>
              </a:rPr>
            </a:br>
            <a:r>
              <a:rPr lang="en-US" altLang="en-US" sz="1800" dirty="0">
                <a:latin typeface="Bodoni 72 Oldstyle Book" pitchFamily="2" charset="0"/>
                <a:ea typeface="SimSun" panose="02010600030101010101" pitchFamily="2" charset="-122"/>
                <a:cs typeface="Arial" panose="020B0604020202020204" pitchFamily="34" charset="0"/>
              </a:rPr>
              <a:t>All Day Moisturization</a:t>
            </a:r>
            <a:br>
              <a:rPr lang="en-US" altLang="en-US" sz="1600" dirty="0">
                <a:latin typeface="Bodoni 72 Oldstyle Book" pitchFamily="2" charset="0"/>
                <a:ea typeface="SimSun" panose="02010600030101010101" pitchFamily="2" charset="-122"/>
                <a:cs typeface="Lucida Sans" panose="020B0602030504020204" pitchFamily="34" charset="77"/>
              </a:rPr>
            </a:br>
            <a:endParaRPr lang="en-US" altLang="en-US" sz="1600" dirty="0">
              <a:latin typeface="Bodoni 72 Oldstyle Book" pitchFamily="2" charset="0"/>
              <a:ea typeface="SimSun" panose="02010600030101010101" pitchFamily="2" charset="-122"/>
              <a:cs typeface="Lucida Sans" panose="020B0602030504020204" pitchFamily="34" charset="77"/>
            </a:endParaRPr>
          </a:p>
        </p:txBody>
      </p:sp>
      <p:sp>
        <p:nvSpPr>
          <p:cNvPr id="5" name="Content Placeholder 2">
            <a:extLst>
              <a:ext uri="{FF2B5EF4-FFF2-40B4-BE49-F238E27FC236}">
                <a16:creationId xmlns:a16="http://schemas.microsoft.com/office/drawing/2014/main" id="{55A763A4-D723-D049-BEE3-A172064A00EA}"/>
              </a:ext>
            </a:extLst>
          </p:cNvPr>
          <p:cNvSpPr txBox="1">
            <a:spLocks noChangeArrowheads="1"/>
          </p:cNvSpPr>
          <p:nvPr/>
        </p:nvSpPr>
        <p:spPr bwMode="auto">
          <a:xfrm>
            <a:off x="4548188" y="1885950"/>
            <a:ext cx="7069137" cy="4351338"/>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Bodoni 72 Oldstyle Book" pitchFamily="2" charset="0"/>
                <a:ea typeface="SimSun" panose="02010600030101010101" pitchFamily="2" charset="-122"/>
                <a:cs typeface="Lucida Sans" panose="020B0602030504020204" pitchFamily="34" charset="77"/>
              </a:rPr>
              <a:t>Daily body moisturizer that doubles as an after-sun skin hydrator</a:t>
            </a:r>
          </a:p>
          <a:p>
            <a:r>
              <a:rPr lang="en-US" altLang="en-US" sz="2400" dirty="0">
                <a:latin typeface="Bodoni 72 Oldstyle Book" pitchFamily="2" charset="0"/>
                <a:ea typeface="SimSun" panose="02010600030101010101" pitchFamily="2" charset="-122"/>
                <a:cs typeface="Lucida Sans" panose="020B0602030504020204" pitchFamily="34" charset="77"/>
              </a:rPr>
              <a:t>Cocoa and </a:t>
            </a:r>
            <a:r>
              <a:rPr lang="en-US" altLang="en-US" sz="2400" dirty="0" err="1">
                <a:latin typeface="Bodoni 72 Oldstyle Book" pitchFamily="2" charset="0"/>
                <a:ea typeface="SimSun" panose="02010600030101010101" pitchFamily="2" charset="-122"/>
                <a:cs typeface="Lucida Sans" panose="020B0602030504020204" pitchFamily="34" charset="77"/>
              </a:rPr>
              <a:t>Shea</a:t>
            </a:r>
            <a:r>
              <a:rPr lang="en-US" altLang="en-US" sz="2400" dirty="0">
                <a:latin typeface="Bodoni 72 Oldstyle Book" pitchFamily="2" charset="0"/>
                <a:ea typeface="SimSun" panose="02010600030101010101" pitchFamily="2" charset="-122"/>
                <a:cs typeface="Lucida Sans" panose="020B0602030504020204" pitchFamily="34" charset="77"/>
              </a:rPr>
              <a:t> Butters – Penetrates through dry layers of skin for softer results</a:t>
            </a:r>
          </a:p>
          <a:p>
            <a:r>
              <a:rPr lang="en-US" altLang="en-US" sz="2400" dirty="0">
                <a:latin typeface="Bodoni 72 Oldstyle Book" pitchFamily="2" charset="0"/>
                <a:ea typeface="SimSun" panose="02010600030101010101" pitchFamily="2" charset="-122"/>
                <a:cs typeface="Lucida Sans" panose="020B0602030504020204" pitchFamily="34" charset="77"/>
              </a:rPr>
              <a:t>Vitamin E – Reduces appearance of fine lines and wrinkles and helping to slow down the aging process</a:t>
            </a:r>
          </a:p>
          <a:p>
            <a:pPr>
              <a:buFont typeface="StarSymbol"/>
              <a:buNone/>
            </a:pPr>
            <a:endParaRPr lang="en-US" altLang="en-US" sz="2400" dirty="0">
              <a:latin typeface="Bodoni 72 Oldstyle Book" pitchFamily="2" charset="0"/>
              <a:ea typeface="SimSun" panose="02010600030101010101" pitchFamily="2" charset="-122"/>
              <a:cs typeface="Lucida Sans" panose="020B0602030504020204" pitchFamily="34" charset="77"/>
            </a:endParaRPr>
          </a:p>
          <a:p>
            <a:pPr>
              <a:buFont typeface="StarSymbol"/>
              <a:buNone/>
            </a:pPr>
            <a:r>
              <a:rPr lang="en-US" altLang="en-US" sz="2400" dirty="0">
                <a:latin typeface="Bodoni 72 Oldstyle Book" pitchFamily="2" charset="0"/>
                <a:ea typeface="SimSun" panose="02010600030101010101" pitchFamily="2" charset="-122"/>
                <a:cs typeface="Lucida Sans" panose="020B0602030504020204" pitchFamily="34" charset="77"/>
              </a:rPr>
              <a:t>			Fragrance: Cocoa &amp; </a:t>
            </a:r>
            <a:r>
              <a:rPr lang="en-US" altLang="en-US" sz="2400" dirty="0" err="1">
                <a:latin typeface="Bodoni 72 Oldstyle Book" pitchFamily="2" charset="0"/>
                <a:ea typeface="SimSun" panose="02010600030101010101" pitchFamily="2" charset="-122"/>
                <a:cs typeface="Lucida Sans" panose="020B0602030504020204" pitchFamily="34" charset="77"/>
              </a:rPr>
              <a:t>Shea</a:t>
            </a:r>
            <a:endParaRPr lang="en-US" altLang="en-US" sz="2400" dirty="0">
              <a:latin typeface="Bodoni 72 Oldstyle Book" pitchFamily="2" charset="0"/>
              <a:ea typeface="SimSun" panose="02010600030101010101" pitchFamily="2" charset="-122"/>
              <a:cs typeface="Lucida Sans" panose="020B0602030504020204" pitchFamily="34" charset="77"/>
            </a:endParaRPr>
          </a:p>
          <a:p>
            <a:endParaRPr lang="en-US" altLang="en-US" dirty="0">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198440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7891B78-B680-5042-B39F-1532F268C541}"/>
              </a:ext>
            </a:extLst>
          </p:cNvPr>
          <p:cNvPicPr>
            <a:picLocks noChangeAspect="1"/>
          </p:cNvPicPr>
          <p:nvPr/>
        </p:nvPicPr>
        <p:blipFill>
          <a:blip r:embed="rId2"/>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EC65B5EA-4930-0149-9642-2FD6006AF4B6}"/>
              </a:ext>
            </a:extLst>
          </p:cNvPr>
          <p:cNvSpPr txBox="1">
            <a:spLocks noChangeArrowheads="1"/>
          </p:cNvSpPr>
          <p:nvPr/>
        </p:nvSpPr>
        <p:spPr>
          <a:xfrm>
            <a:off x="4610099" y="365125"/>
            <a:ext cx="7405689" cy="132556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latin typeface="Bodoni 72 Oldstyle Book" pitchFamily="2" charset="0"/>
                <a:ea typeface="SimSun" panose="02010600030101010101" pitchFamily="2" charset="-122"/>
                <a:cs typeface="Lucida Sans" panose="020B0602030504020204" pitchFamily="34" charset="77"/>
              </a:rPr>
              <a:t>Aqua Rush™</a:t>
            </a:r>
            <a:br>
              <a:rPr lang="en-US" altLang="en-US" sz="1400" b="1"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Moisture Surge 48 Hour Skin Hydrator </a:t>
            </a:r>
          </a:p>
          <a:p>
            <a:r>
              <a:rPr lang="en-US" altLang="en-US" sz="1800" dirty="0">
                <a:latin typeface="Bodoni 72 Oldstyle Book" pitchFamily="2" charset="0"/>
                <a:ea typeface="SimSun" panose="02010600030101010101" pitchFamily="2" charset="-122"/>
                <a:cs typeface="Arial" panose="020B0604020202020204" pitchFamily="34" charset="0"/>
              </a:rPr>
              <a:t>Cutting Edge formula designed to Rehydrate, Strengthen &amp; Improve </a:t>
            </a:r>
          </a:p>
          <a:p>
            <a:r>
              <a:rPr lang="en-US" altLang="en-US" sz="1800" dirty="0">
                <a:latin typeface="Bodoni 72 Oldstyle Book" pitchFamily="2" charset="0"/>
                <a:ea typeface="SimSun" panose="02010600030101010101" pitchFamily="2" charset="-122"/>
                <a:cs typeface="Arial" panose="020B0604020202020204" pitchFamily="34" charset="0"/>
              </a:rPr>
              <a:t>Skin’s Overall Texture</a:t>
            </a:r>
            <a:endParaRPr lang="en-US" altLang="en-US" sz="1400" dirty="0">
              <a:latin typeface="Bodoni 72 Oldstyle Book" pitchFamily="2" charset="0"/>
              <a:ea typeface="SimSun" panose="02010600030101010101" pitchFamily="2" charset="-122"/>
              <a:cs typeface="Lucida Sans" panose="020B0602030504020204" pitchFamily="34" charset="77"/>
            </a:endParaRPr>
          </a:p>
        </p:txBody>
      </p:sp>
      <p:sp>
        <p:nvSpPr>
          <p:cNvPr id="5" name="Content Placeholder 2">
            <a:extLst>
              <a:ext uri="{FF2B5EF4-FFF2-40B4-BE49-F238E27FC236}">
                <a16:creationId xmlns:a16="http://schemas.microsoft.com/office/drawing/2014/main" id="{A7CB0D12-F0C2-B142-B3E3-73FB113BC54F}"/>
              </a:ext>
            </a:extLst>
          </p:cNvPr>
          <p:cNvSpPr txBox="1">
            <a:spLocks noChangeArrowheads="1"/>
          </p:cNvSpPr>
          <p:nvPr/>
        </p:nvSpPr>
        <p:spPr bwMode="auto">
          <a:xfrm>
            <a:off x="4610100" y="1690687"/>
            <a:ext cx="7531100" cy="4589463"/>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err="1">
                <a:latin typeface="Bodoni 72 Oldstyle Book" pitchFamily="2" charset="0"/>
                <a:ea typeface="SimSun" panose="02010600030101010101" pitchFamily="2" charset="-122"/>
                <a:cs typeface="Lucida Sans" panose="020B0602030504020204" pitchFamily="34" charset="77"/>
              </a:rPr>
              <a:t>Myramaze</a:t>
            </a:r>
            <a:r>
              <a:rPr lang="en-US" altLang="en-US" sz="1600" dirty="0">
                <a:latin typeface="Bodoni 72 Oldstyle Book" pitchFamily="2" charset="0"/>
                <a:ea typeface="SimSun" panose="02010600030101010101" pitchFamily="2" charset="-122"/>
                <a:cs typeface="Lucida Sans" panose="020B0602030504020204" pitchFamily="34" charset="77"/>
              </a:rPr>
              <a:t> – Potent antioxidant which effectively moisturizes dry skin while toning, revitalizing and soothing</a:t>
            </a:r>
          </a:p>
          <a:p>
            <a:r>
              <a:rPr lang="en-US" altLang="en-US" sz="1600" dirty="0" err="1">
                <a:latin typeface="Bodoni 72 Oldstyle Book" pitchFamily="2" charset="0"/>
                <a:ea typeface="SimSun" panose="02010600030101010101" pitchFamily="2" charset="-122"/>
                <a:cs typeface="Lucida Sans" panose="020B0602030504020204" pitchFamily="34" charset="77"/>
              </a:rPr>
              <a:t>Acquacell</a:t>
            </a:r>
            <a:r>
              <a:rPr lang="en-US" altLang="en-US" sz="1600" b="1" dirty="0">
                <a:latin typeface="Bodoni 72 Oldstyle Book" pitchFamily="2" charset="0"/>
                <a:ea typeface="SimSun" panose="02010600030101010101" pitchFamily="2" charset="-122"/>
                <a:cs typeface="Lucida Sans" panose="020B0602030504020204" pitchFamily="34" charset="77"/>
              </a:rPr>
              <a:t> ™</a:t>
            </a:r>
            <a:r>
              <a:rPr lang="en-US" altLang="en-US" sz="1600" dirty="0">
                <a:latin typeface="Bodoni 72 Oldstyle Book" pitchFamily="2" charset="0"/>
                <a:ea typeface="SimSun" panose="02010600030101010101" pitchFamily="2" charset="-122"/>
                <a:cs typeface="Lucida Sans" panose="020B0602030504020204" pitchFamily="34" charset="77"/>
              </a:rPr>
              <a:t> – Rapid fine line &amp; wrinkle reducer</a:t>
            </a:r>
          </a:p>
          <a:p>
            <a:r>
              <a:rPr lang="en-US" altLang="en-US" sz="1600" dirty="0">
                <a:latin typeface="Bodoni 72 Oldstyle Book" pitchFamily="2" charset="0"/>
                <a:ea typeface="SimSun" panose="02010600030101010101" pitchFamily="2" charset="-122"/>
                <a:cs typeface="Lucida Sans" panose="020B0602030504020204" pitchFamily="34" charset="77"/>
              </a:rPr>
              <a:t>Coconut Water – Intense skin hydrator</a:t>
            </a:r>
          </a:p>
          <a:p>
            <a:r>
              <a:rPr lang="en-US" altLang="en-US" sz="1600" dirty="0">
                <a:latin typeface="Bodoni 72 Oldstyle Book" pitchFamily="2" charset="0"/>
                <a:ea typeface="SimSun" panose="02010600030101010101" pitchFamily="2" charset="-122"/>
                <a:cs typeface="Lucida Sans" panose="020B0602030504020204" pitchFamily="34" charset="77"/>
              </a:rPr>
              <a:t>Advanced </a:t>
            </a:r>
            <a:r>
              <a:rPr lang="en-US" altLang="en-US" sz="1600" dirty="0" err="1">
                <a:latin typeface="Bodoni 72 Oldstyle Book" pitchFamily="2" charset="0"/>
                <a:ea typeface="SimSun" panose="02010600030101010101" pitchFamily="2" charset="-122"/>
                <a:cs typeface="Lucida Sans" panose="020B0602030504020204" pitchFamily="34" charset="77"/>
              </a:rPr>
              <a:t>Matrixyl</a:t>
            </a:r>
            <a:r>
              <a:rPr lang="en-US" altLang="en-US" sz="1600" dirty="0">
                <a:latin typeface="Bodoni 72 Oldstyle Book" pitchFamily="2" charset="0"/>
                <a:ea typeface="SimSun" panose="02010600030101010101" pitchFamily="2" charset="-122"/>
                <a:cs typeface="Lucida Sans" panose="020B0602030504020204" pitchFamily="34" charset="77"/>
              </a:rPr>
              <a:t> </a:t>
            </a:r>
            <a:r>
              <a:rPr lang="en-US" altLang="en-US" sz="1600" dirty="0" err="1">
                <a:latin typeface="Bodoni 72 Oldstyle Book" pitchFamily="2" charset="0"/>
                <a:ea typeface="SimSun" panose="02010600030101010101" pitchFamily="2" charset="-122"/>
                <a:cs typeface="Lucida Sans" panose="020B0602030504020204" pitchFamily="34" charset="77"/>
              </a:rPr>
              <a:t>Synthe</a:t>
            </a:r>
            <a:r>
              <a:rPr lang="en-US" altLang="en-US" sz="1600" dirty="0">
                <a:latin typeface="Bodoni 72 Oldstyle Book" pitchFamily="2" charset="0"/>
                <a:ea typeface="SimSun" panose="02010600030101010101" pitchFamily="2" charset="-122"/>
                <a:cs typeface="Lucida Sans" panose="020B0602030504020204" pitchFamily="34" charset="77"/>
              </a:rPr>
              <a:t> 6</a:t>
            </a:r>
            <a:r>
              <a:rPr lang="en-US" altLang="en-US" sz="1600" b="1" dirty="0">
                <a:latin typeface="Bodoni 72 Oldstyle Book" pitchFamily="2" charset="0"/>
                <a:ea typeface="SimSun" panose="02010600030101010101" pitchFamily="2" charset="-122"/>
                <a:cs typeface="Lucida Sans" panose="020B0602030504020204" pitchFamily="34" charset="77"/>
              </a:rPr>
              <a:t> ™</a:t>
            </a:r>
            <a:r>
              <a:rPr lang="en-US" altLang="en-US" sz="1600" dirty="0">
                <a:latin typeface="Bodoni 72 Oldstyle Book" pitchFamily="2" charset="0"/>
                <a:ea typeface="SimSun" panose="02010600030101010101" pitchFamily="2" charset="-122"/>
                <a:cs typeface="Lucida Sans" panose="020B0602030504020204" pitchFamily="34" charset="77"/>
              </a:rPr>
              <a:t> – Targets and fills in fine lines and wrinkles</a:t>
            </a:r>
          </a:p>
          <a:p>
            <a:r>
              <a:rPr lang="en-US" altLang="en-US" sz="1600" dirty="0" err="1">
                <a:latin typeface="Bodoni 72 Oldstyle Book" pitchFamily="2" charset="0"/>
                <a:ea typeface="SimSun" panose="02010600030101010101" pitchFamily="2" charset="-122"/>
                <a:cs typeface="Lucida Sans" panose="020B0602030504020204" pitchFamily="34" charset="77"/>
              </a:rPr>
              <a:t>Renovage</a:t>
            </a:r>
            <a:r>
              <a:rPr lang="en-US" altLang="en-US" sz="1600" b="1" dirty="0">
                <a:latin typeface="Bodoni 72 Oldstyle Book" pitchFamily="2" charset="0"/>
                <a:ea typeface="SimSun" panose="02010600030101010101" pitchFamily="2" charset="-122"/>
                <a:cs typeface="Lucida Sans" panose="020B0602030504020204" pitchFamily="34" charset="77"/>
              </a:rPr>
              <a:t> ™</a:t>
            </a:r>
            <a:r>
              <a:rPr lang="en-US" altLang="en-US" sz="1600" dirty="0">
                <a:latin typeface="Bodoni 72 Oldstyle Book" pitchFamily="2" charset="0"/>
                <a:ea typeface="SimSun" panose="02010600030101010101" pitchFamily="2" charset="-122"/>
                <a:cs typeface="Lucida Sans" panose="020B0602030504020204" pitchFamily="34" charset="77"/>
              </a:rPr>
              <a:t> – Firms, hydrates and plumps the skin</a:t>
            </a:r>
          </a:p>
          <a:p>
            <a:r>
              <a:rPr lang="en-US" altLang="en-US" sz="1600" dirty="0">
                <a:latin typeface="Bodoni 72 Oldstyle Book" pitchFamily="2" charset="0"/>
                <a:ea typeface="SimSun" panose="02010600030101010101" pitchFamily="2" charset="-122"/>
                <a:cs typeface="Lucida Sans" panose="020B0602030504020204" pitchFamily="34" charset="77"/>
              </a:rPr>
              <a:t>Body Fit</a:t>
            </a:r>
            <a:r>
              <a:rPr lang="en-US" altLang="en-US" sz="1600" b="1" dirty="0">
                <a:latin typeface="Bodoni 72 Oldstyle Book" pitchFamily="2" charset="0"/>
                <a:ea typeface="SimSun" panose="02010600030101010101" pitchFamily="2" charset="-122"/>
                <a:cs typeface="Lucida Sans" panose="020B0602030504020204" pitchFamily="34" charset="77"/>
              </a:rPr>
              <a:t> ™</a:t>
            </a:r>
            <a:r>
              <a:rPr lang="en-US" altLang="en-US" sz="1600" dirty="0">
                <a:latin typeface="Bodoni 72 Oldstyle Book" pitchFamily="2" charset="0"/>
                <a:ea typeface="SimSun" panose="02010600030101010101" pitchFamily="2" charset="-122"/>
                <a:cs typeface="Lucida Sans" panose="020B0602030504020204" pitchFamily="34" charset="77"/>
              </a:rPr>
              <a:t> – Reduces the appearance of cellulite and restores firmness</a:t>
            </a:r>
          </a:p>
          <a:p>
            <a:r>
              <a:rPr lang="en-US" altLang="en-US" sz="1600" dirty="0">
                <a:latin typeface="Bodoni 72 Oldstyle Book" pitchFamily="2" charset="0"/>
                <a:ea typeface="SimSun" panose="02010600030101010101" pitchFamily="2" charset="-122"/>
                <a:cs typeface="Lucida Sans" panose="020B0602030504020204" pitchFamily="34" charset="77"/>
              </a:rPr>
              <a:t>Dead Sea Mineral Complex – Repairs skin damage, improves tone &amp; texture, increases elasticity and works to reverse the signs of aging</a:t>
            </a:r>
          </a:p>
          <a:p>
            <a:r>
              <a:rPr lang="en-US" altLang="en-US" sz="1600" dirty="0" err="1">
                <a:latin typeface="Bodoni 72 Oldstyle Book" pitchFamily="2" charset="0"/>
                <a:ea typeface="SimSun" panose="02010600030101010101" pitchFamily="2" charset="-122"/>
                <a:cs typeface="Lucida Sans" panose="020B0602030504020204" pitchFamily="34" charset="77"/>
              </a:rPr>
              <a:t>Argan</a:t>
            </a:r>
            <a:r>
              <a:rPr lang="en-US" altLang="en-US" sz="1600" dirty="0">
                <a:latin typeface="Bodoni 72 Oldstyle Book" pitchFamily="2" charset="0"/>
                <a:ea typeface="SimSun" panose="02010600030101010101" pitchFamily="2" charset="-122"/>
                <a:cs typeface="Lucida Sans" panose="020B0602030504020204" pitchFamily="34" charset="77"/>
              </a:rPr>
              <a:t> &amp; Hemp Seed Oil – Ads hydration and protects premature aging of the skin</a:t>
            </a:r>
          </a:p>
          <a:p>
            <a:r>
              <a:rPr lang="en-US" altLang="en-US" sz="1600" dirty="0" err="1">
                <a:latin typeface="Bodoni 72 Oldstyle Book" pitchFamily="2" charset="0"/>
                <a:ea typeface="SimSun" panose="02010600030101010101" pitchFamily="2" charset="-122"/>
                <a:cs typeface="Lucida Sans" panose="020B0602030504020204" pitchFamily="34" charset="77"/>
              </a:rPr>
              <a:t>SunXtend</a:t>
            </a:r>
            <a:r>
              <a:rPr lang="en-US" altLang="en-US" sz="1600" b="1" dirty="0">
                <a:latin typeface="Bodoni 72 Oldstyle Book" pitchFamily="2" charset="0"/>
                <a:ea typeface="SimSun" panose="02010600030101010101" pitchFamily="2" charset="-122"/>
                <a:cs typeface="Lucida Sans" panose="020B0602030504020204" pitchFamily="34" charset="77"/>
              </a:rPr>
              <a:t> ™</a:t>
            </a:r>
            <a:r>
              <a:rPr lang="en-US" altLang="en-US" sz="1600" dirty="0">
                <a:latin typeface="Bodoni 72 Oldstyle Book" pitchFamily="2" charset="0"/>
                <a:ea typeface="SimSun" panose="02010600030101010101" pitchFamily="2" charset="-122"/>
                <a:cs typeface="Lucida Sans" panose="020B0602030504020204" pitchFamily="34" charset="77"/>
              </a:rPr>
              <a:t> – Helps prevent color fading and prolongs the life of your tan</a:t>
            </a:r>
          </a:p>
          <a:p>
            <a:pPr>
              <a:buFont typeface="StarSymbol"/>
              <a:buNone/>
            </a:pPr>
            <a:endParaRPr lang="en-US" altLang="en-US" sz="1600" dirty="0">
              <a:latin typeface="Bodoni 72 Oldstyle Book" pitchFamily="2" charset="0"/>
              <a:ea typeface="SimSun" panose="02010600030101010101" pitchFamily="2" charset="-122"/>
              <a:cs typeface="Lucida Sans" panose="020B0602030504020204" pitchFamily="34" charset="77"/>
            </a:endParaRPr>
          </a:p>
          <a:p>
            <a:pPr>
              <a:buFont typeface="StarSymbol"/>
              <a:buNone/>
            </a:pPr>
            <a:r>
              <a:rPr lang="en-US" altLang="en-US" sz="1600" dirty="0">
                <a:latin typeface="Bodoni 72 Oldstyle Book" pitchFamily="2" charset="0"/>
                <a:ea typeface="SimSun" panose="02010600030101010101" pitchFamily="2" charset="-122"/>
                <a:cs typeface="Lucida Sans" panose="020B0602030504020204" pitchFamily="34" charset="77"/>
              </a:rPr>
              <a:t>         		Fragrance: Aqua Rush</a:t>
            </a:r>
          </a:p>
          <a:p>
            <a:pPr>
              <a:buFont typeface="StarSymbol"/>
              <a:buNone/>
            </a:pPr>
            <a:endParaRPr lang="en-US" altLang="en-US" sz="1600" dirty="0">
              <a:latin typeface="Bodoni 72 Oldstyle Book" pitchFamily="2" charset="0"/>
              <a:ea typeface="SimSun" panose="02010600030101010101" pitchFamily="2" charset="-122"/>
              <a:cs typeface="Lucida Sans" panose="020B0602030504020204" pitchFamily="34" charset="77"/>
            </a:endParaRPr>
          </a:p>
          <a:p>
            <a:endParaRPr lang="en-US" altLang="en-US" sz="1600" dirty="0">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419984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2DDAF-98FB-A04A-AFCD-5A2B41B4504A}"/>
              </a:ext>
            </a:extLst>
          </p:cNvPr>
          <p:cNvPicPr>
            <a:picLocks noChangeAspect="1"/>
          </p:cNvPicPr>
          <p:nvPr/>
        </p:nvPicPr>
        <p:blipFill>
          <a:blip r:embed="rId3"/>
          <a:stretch>
            <a:fillRect/>
          </a:stretch>
        </p:blipFill>
        <p:spPr>
          <a:xfrm>
            <a:off x="4930" y="0"/>
            <a:ext cx="12182140" cy="6858000"/>
          </a:xfrm>
          <a:prstGeom prst="rect">
            <a:avLst/>
          </a:prstGeom>
        </p:spPr>
      </p:pic>
      <p:sp>
        <p:nvSpPr>
          <p:cNvPr id="4" name="Title 1">
            <a:extLst>
              <a:ext uri="{FF2B5EF4-FFF2-40B4-BE49-F238E27FC236}">
                <a16:creationId xmlns:a16="http://schemas.microsoft.com/office/drawing/2014/main" id="{D094EC1D-9073-E64C-BE9B-80A6DD3FF71D}"/>
              </a:ext>
            </a:extLst>
          </p:cNvPr>
          <p:cNvSpPr txBox="1">
            <a:spLocks noChangeArrowheads="1"/>
          </p:cNvSpPr>
          <p:nvPr/>
        </p:nvSpPr>
        <p:spPr>
          <a:xfrm>
            <a:off x="4835525" y="365125"/>
            <a:ext cx="7180263"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latin typeface="Bodoni 72 Oldstyle Book" pitchFamily="2" charset="0"/>
                <a:ea typeface="SimSun" panose="02010600030101010101" pitchFamily="2" charset="-122"/>
                <a:cs typeface="Lucida Sans" panose="020B0602030504020204" pitchFamily="34" charset="77"/>
              </a:rPr>
              <a:t>Glow On Gorgeous™</a:t>
            </a:r>
            <a:br>
              <a:rPr lang="en-US" altLang="en-US" sz="1400" b="1"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Rose Lust Worthy Gold Gradual Bronzing - </a:t>
            </a:r>
          </a:p>
          <a:p>
            <a:r>
              <a:rPr lang="en-US" altLang="en-US" sz="1800" dirty="0">
                <a:latin typeface="Bodoni 72 Oldstyle Book" pitchFamily="2" charset="0"/>
                <a:ea typeface="SimSun" panose="02010600030101010101" pitchFamily="2" charset="-122"/>
                <a:cs typeface="Arial" panose="020B0604020202020204" pitchFamily="34" charset="0"/>
              </a:rPr>
              <a:t>Color Contouring – Pore Refining &amp; Imperfection Blurring </a:t>
            </a:r>
            <a:r>
              <a:rPr lang="en-US" altLang="en-US" sz="1800" dirty="0">
                <a:latin typeface="Bodoni 72 Oldstyle Book" pitchFamily="2" charset="0"/>
                <a:ea typeface="SimSun" panose="02010600030101010101" pitchFamily="2" charset="-122"/>
                <a:cs typeface="Lucida Sans" panose="020B0602030504020204" pitchFamily="34" charset="77"/>
              </a:rPr>
              <a:t>Glow &amp; Go Crème </a:t>
            </a:r>
            <a:br>
              <a:rPr lang="en-US" altLang="en-US" sz="1400" dirty="0">
                <a:latin typeface="Bodoni 72 Oldstyle Book" pitchFamily="2" charset="0"/>
                <a:ea typeface="SimSun" panose="02010600030101010101" pitchFamily="2" charset="-122"/>
                <a:cs typeface="Lucida Sans" panose="020B0602030504020204" pitchFamily="34" charset="77"/>
              </a:rPr>
            </a:br>
            <a:endParaRPr lang="en-US" altLang="en-US" sz="1400" dirty="0">
              <a:latin typeface="Bodoni 72 Oldstyle Book" pitchFamily="2" charset="0"/>
              <a:ea typeface="SimSun" panose="02010600030101010101" pitchFamily="2" charset="-122"/>
              <a:cs typeface="Lucida Sans" panose="020B0602030504020204" pitchFamily="34" charset="77"/>
            </a:endParaRPr>
          </a:p>
        </p:txBody>
      </p:sp>
      <p:sp>
        <p:nvSpPr>
          <p:cNvPr id="5" name="Content Placeholder 2">
            <a:extLst>
              <a:ext uri="{FF2B5EF4-FFF2-40B4-BE49-F238E27FC236}">
                <a16:creationId xmlns:a16="http://schemas.microsoft.com/office/drawing/2014/main" id="{F7076475-E807-A54E-9C25-ACEFF8A0CDF1}"/>
              </a:ext>
            </a:extLst>
          </p:cNvPr>
          <p:cNvSpPr txBox="1">
            <a:spLocks noChangeArrowheads="1"/>
          </p:cNvSpPr>
          <p:nvPr/>
        </p:nvSpPr>
        <p:spPr bwMode="auto">
          <a:xfrm>
            <a:off x="4835525" y="1690689"/>
            <a:ext cx="7305675" cy="4589462"/>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dirty="0">
                <a:latin typeface="Bodoni 72 Oldstyle Book" pitchFamily="2" charset="0"/>
                <a:ea typeface="SimSun" panose="02010600030101010101" pitchFamily="2" charset="-122"/>
                <a:cs typeface="Lucida Sans" panose="020B0602030504020204" pitchFamily="34" charset="77"/>
              </a:rPr>
              <a:t>High-end DHA enhanced, transfer resistant, tan extending moisturizer to help build, keep and maintain flawless bronzed results</a:t>
            </a:r>
          </a:p>
          <a:p>
            <a:r>
              <a:rPr lang="en-US" altLang="en-US" sz="1800" dirty="0">
                <a:latin typeface="Bodoni 72 Oldstyle Book" pitchFamily="2" charset="0"/>
                <a:ea typeface="SimSun" panose="02010600030101010101" pitchFamily="2" charset="-122"/>
                <a:cs typeface="Lucida Sans" panose="020B0602030504020204" pitchFamily="34" charset="77"/>
              </a:rPr>
              <a:t>Rose Gold Elixir – Japanese Rose ™, Rose Bouquet Blend ™ and added DHA repair, regenerate and rejuvenate for flawless, glowing skin</a:t>
            </a:r>
          </a:p>
          <a:p>
            <a:r>
              <a:rPr lang="en-US" altLang="en-US" sz="1800" dirty="0">
                <a:latin typeface="Bodoni 72 Oldstyle Book" pitchFamily="2" charset="0"/>
                <a:ea typeface="SimSun" panose="02010600030101010101" pitchFamily="2" charset="-122"/>
                <a:cs typeface="Lucida Sans" panose="020B0602030504020204" pitchFamily="34" charset="77"/>
              </a:rPr>
              <a:t>Electric Daisy ™ - Flower derived to promote skin firmness, perfect skin contour, shrink pore size and combat the signs of aging </a:t>
            </a:r>
          </a:p>
          <a:p>
            <a:r>
              <a:rPr lang="en-US" altLang="en-US" sz="1800" dirty="0">
                <a:latin typeface="Bodoni 72 Oldstyle Book" pitchFamily="2" charset="0"/>
                <a:ea typeface="SimSun" panose="02010600030101010101" pitchFamily="2" charset="-122"/>
                <a:cs typeface="Lucida Sans" panose="020B0602030504020204" pitchFamily="34" charset="77"/>
              </a:rPr>
              <a:t>Advanced </a:t>
            </a:r>
            <a:r>
              <a:rPr lang="en-US" altLang="en-US" sz="1800" dirty="0" err="1">
                <a:latin typeface="Bodoni 72 Oldstyle Book" pitchFamily="2" charset="0"/>
                <a:ea typeface="SimSun" panose="02010600030101010101" pitchFamily="2" charset="-122"/>
                <a:cs typeface="Lucida Sans" panose="020B0602030504020204" pitchFamily="34" charset="77"/>
              </a:rPr>
              <a:t>Matrixyl</a:t>
            </a:r>
            <a:r>
              <a:rPr lang="en-US" altLang="en-US" sz="1800" dirty="0">
                <a:latin typeface="Bodoni 72 Oldstyle Book" pitchFamily="2" charset="0"/>
                <a:ea typeface="SimSun" panose="02010600030101010101" pitchFamily="2" charset="-122"/>
                <a:cs typeface="Lucida Sans" panose="020B0602030504020204" pitchFamily="34" charset="77"/>
              </a:rPr>
              <a:t> </a:t>
            </a:r>
            <a:r>
              <a:rPr lang="en-US" altLang="en-US" sz="1800" dirty="0" err="1">
                <a:latin typeface="Bodoni 72 Oldstyle Book" pitchFamily="2" charset="0"/>
                <a:ea typeface="SimSun" panose="02010600030101010101" pitchFamily="2" charset="-122"/>
                <a:cs typeface="Lucida Sans" panose="020B0602030504020204" pitchFamily="34" charset="77"/>
              </a:rPr>
              <a:t>Synthe</a:t>
            </a:r>
            <a:r>
              <a:rPr lang="en-US" altLang="en-US" sz="1800" dirty="0">
                <a:latin typeface="Bodoni 72 Oldstyle Book" pitchFamily="2" charset="0"/>
                <a:ea typeface="SimSun" panose="02010600030101010101" pitchFamily="2" charset="-122"/>
                <a:cs typeface="Lucida Sans" panose="020B0602030504020204" pitchFamily="34" charset="77"/>
              </a:rPr>
              <a:t> 6 ™ – Targets and fills in fine lines and wrinkles</a:t>
            </a:r>
          </a:p>
          <a:p>
            <a:r>
              <a:rPr lang="en-US" altLang="en-US" sz="1800" dirty="0" err="1">
                <a:latin typeface="Bodoni 72 Oldstyle Book" pitchFamily="2" charset="0"/>
                <a:ea typeface="SimSun" panose="02010600030101010101" pitchFamily="2" charset="-122"/>
                <a:cs typeface="Lucida Sans" panose="020B0602030504020204" pitchFamily="34" charset="77"/>
              </a:rPr>
              <a:t>Renovage</a:t>
            </a:r>
            <a:r>
              <a:rPr lang="en-US" altLang="en-US" sz="1800" dirty="0">
                <a:latin typeface="Bodoni 72 Oldstyle Book" pitchFamily="2" charset="0"/>
                <a:ea typeface="SimSun" panose="02010600030101010101" pitchFamily="2" charset="-122"/>
                <a:cs typeface="Lucida Sans" panose="020B0602030504020204" pitchFamily="34" charset="77"/>
              </a:rPr>
              <a:t> ™ – Firms, hydrates and plumps the skin</a:t>
            </a:r>
          </a:p>
          <a:p>
            <a:r>
              <a:rPr lang="en-US" altLang="en-US" sz="1800" dirty="0">
                <a:latin typeface="Bodoni 72 Oldstyle Book" pitchFamily="2" charset="0"/>
                <a:ea typeface="SimSun" panose="02010600030101010101" pitchFamily="2" charset="-122"/>
                <a:cs typeface="Lucida Sans" panose="020B0602030504020204" pitchFamily="34" charset="77"/>
              </a:rPr>
              <a:t>Body Fit ™ – Reduces the appearance of cellulite and restores firmness</a:t>
            </a:r>
          </a:p>
          <a:p>
            <a:r>
              <a:rPr lang="en-US" altLang="en-US" sz="1800" dirty="0" err="1">
                <a:latin typeface="Bodoni 72 Oldstyle Book" pitchFamily="2" charset="0"/>
                <a:ea typeface="SimSun" panose="02010600030101010101" pitchFamily="2" charset="-122"/>
                <a:cs typeface="Lucida Sans" panose="020B0602030504020204" pitchFamily="34" charset="77"/>
              </a:rPr>
              <a:t>SunXtend</a:t>
            </a:r>
            <a:r>
              <a:rPr lang="en-US" altLang="en-US" sz="1800" dirty="0">
                <a:latin typeface="Bodoni 72 Oldstyle Book" pitchFamily="2" charset="0"/>
                <a:ea typeface="SimSun" panose="02010600030101010101" pitchFamily="2" charset="-122"/>
                <a:cs typeface="Lucida Sans" panose="020B0602030504020204" pitchFamily="34" charset="77"/>
              </a:rPr>
              <a:t> ™ – Helps prevent color fading and prolongs the life of your tan</a:t>
            </a:r>
          </a:p>
          <a:p>
            <a:pPr>
              <a:buFont typeface="StarSymbol"/>
              <a:buNone/>
            </a:pPr>
            <a:endParaRPr lang="en-US" altLang="en-US" sz="1800" dirty="0">
              <a:latin typeface="Bodoni 72 Oldstyle Book" pitchFamily="2" charset="0"/>
              <a:ea typeface="SimSun" panose="02010600030101010101" pitchFamily="2" charset="-122"/>
              <a:cs typeface="Lucida Sans" panose="020B0602030504020204" pitchFamily="34" charset="77"/>
            </a:endParaRPr>
          </a:p>
          <a:p>
            <a:pPr>
              <a:buFont typeface="StarSymbol"/>
              <a:buNone/>
            </a:pPr>
            <a:r>
              <a:rPr lang="en-US" altLang="en-US" sz="1800" dirty="0">
                <a:latin typeface="Bodoni 72 Oldstyle Book" pitchFamily="2" charset="0"/>
                <a:ea typeface="SimSun" panose="02010600030101010101" pitchFamily="2" charset="-122"/>
                <a:cs typeface="Lucida Sans" panose="020B0602030504020204" pitchFamily="34" charset="77"/>
              </a:rPr>
              <a:t>         	Fragrance: Gorgeous Glow</a:t>
            </a:r>
          </a:p>
          <a:p>
            <a:pPr>
              <a:buFont typeface="StarSymbol"/>
              <a:buNone/>
            </a:pPr>
            <a:endParaRPr lang="en-US" altLang="en-US" sz="1800" dirty="0">
              <a:latin typeface="Bodoni 72 Oldstyle Book" pitchFamily="2" charset="0"/>
              <a:ea typeface="SimSun" panose="02010600030101010101" pitchFamily="2" charset="-122"/>
              <a:cs typeface="Lucida Sans" panose="020B0602030504020204" pitchFamily="34" charset="77"/>
            </a:endParaRPr>
          </a:p>
          <a:p>
            <a:endParaRPr lang="en-US" altLang="en-US" sz="1800" dirty="0">
              <a:latin typeface="Bodoni 72 Oldstyle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318956228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A picture containing text&#10;&#10;Description automatically generated">
            <a:extLst>
              <a:ext uri="{FF2B5EF4-FFF2-40B4-BE49-F238E27FC236}">
                <a16:creationId xmlns:a16="http://schemas.microsoft.com/office/drawing/2014/main" id="{6193E737-7CFB-9144-9439-71975FBEF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E131890-E9A5-8346-B330-6ED5D9828D8F}"/>
              </a:ext>
            </a:extLst>
          </p:cNvPr>
          <p:cNvSpPr txBox="1">
            <a:spLocks noChangeArrowheads="1"/>
          </p:cNvSpPr>
          <p:nvPr/>
        </p:nvSpPr>
        <p:spPr bwMode="auto">
          <a:xfrm>
            <a:off x="4438650" y="355600"/>
            <a:ext cx="69738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eaLnBrk="1" hangingPunct="1">
              <a:lnSpc>
                <a:spcPct val="70000"/>
              </a:lnSpc>
              <a:spcAft>
                <a:spcPct val="0"/>
              </a:spcAft>
            </a:pPr>
            <a:r>
              <a:rPr lang="en-US" altLang="en-US" sz="4000" b="1" dirty="0">
                <a:latin typeface="Bodoni 72 Oldstyle Book" pitchFamily="2" charset="0"/>
              </a:rPr>
              <a:t>So Naughty Nude Head to Glow™</a:t>
            </a:r>
            <a:br>
              <a:rPr lang="en-US" altLang="en-US" sz="3300" dirty="0">
                <a:solidFill>
                  <a:srgbClr val="FF0000"/>
                </a:solidFill>
                <a:latin typeface="Bodoni 72 Oldstyle Book" pitchFamily="2" charset="0"/>
              </a:rPr>
            </a:br>
            <a:r>
              <a:rPr lang="en-US" altLang="en-US" sz="1800" dirty="0">
                <a:latin typeface="Bodoni 72 Oldstyle Book" pitchFamily="2" charset="0"/>
                <a:cs typeface="Arial" panose="020B0604020202020204" pitchFamily="34" charset="0"/>
              </a:rPr>
              <a:t>In-Shower Tan Extending Lotion &amp; Shave Cream</a:t>
            </a:r>
          </a:p>
          <a:p>
            <a:pPr eaLnBrk="1" hangingPunct="1">
              <a:lnSpc>
                <a:spcPct val="70000"/>
              </a:lnSpc>
              <a:spcAft>
                <a:spcPct val="0"/>
              </a:spcAft>
            </a:pPr>
            <a:r>
              <a:rPr lang="en-US" altLang="en-US" sz="1800" dirty="0">
                <a:latin typeface="Bodoni 72 Oldstyle Book" pitchFamily="2" charset="0"/>
                <a:cs typeface="Arial" panose="020B0604020202020204" pitchFamily="34" charset="0"/>
              </a:rPr>
              <a:t>24 Hour Moisture Lock System</a:t>
            </a:r>
          </a:p>
          <a:p>
            <a:pPr eaLnBrk="1" hangingPunct="1">
              <a:lnSpc>
                <a:spcPct val="70000"/>
              </a:lnSpc>
              <a:spcAft>
                <a:spcPct val="0"/>
              </a:spcAft>
            </a:pPr>
            <a:r>
              <a:rPr lang="en-US" altLang="en-US" sz="1800" dirty="0">
                <a:latin typeface="Bodoni 72 Oldstyle Book" pitchFamily="2" charset="0"/>
                <a:cs typeface="Arial" panose="020B0604020202020204" pitchFamily="34" charset="0"/>
              </a:rPr>
              <a:t>Perfect Solution for the Girl On The Go!</a:t>
            </a:r>
            <a:endParaRPr lang="en-US" altLang="en-US" sz="1900" dirty="0">
              <a:solidFill>
                <a:srgbClr val="FF0000"/>
              </a:solidFill>
              <a:latin typeface="Bodoni 72 Oldstyle Book" pitchFamily="2" charset="0"/>
            </a:endParaRPr>
          </a:p>
        </p:txBody>
      </p:sp>
      <p:sp>
        <p:nvSpPr>
          <p:cNvPr id="4" name="Content Placeholder 2">
            <a:extLst>
              <a:ext uri="{FF2B5EF4-FFF2-40B4-BE49-F238E27FC236}">
                <a16:creationId xmlns:a16="http://schemas.microsoft.com/office/drawing/2014/main" id="{4AE2BD3F-9959-DB4E-884A-546492976CB2}"/>
              </a:ext>
            </a:extLst>
          </p:cNvPr>
          <p:cNvSpPr txBox="1">
            <a:spLocks noChangeArrowheads="1"/>
          </p:cNvSpPr>
          <p:nvPr/>
        </p:nvSpPr>
        <p:spPr bwMode="auto">
          <a:xfrm>
            <a:off x="4438650" y="1702317"/>
            <a:ext cx="7073900" cy="441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413"/>
              </a:spcAft>
              <a:defRPr sz="2800">
                <a:solidFill>
                  <a:srgbClr val="000000"/>
                </a:solidFill>
                <a:latin typeface="Calibri" panose="020F0502020204030204" pitchFamily="34" charset="0"/>
                <a:ea typeface="SimSun" panose="02010600030101010101" pitchFamily="2" charset="-122"/>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SimSun" panose="02010600030101010101" pitchFamily="2"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SimSun" panose="02010600030101010101" pitchFamily="2"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SimSun" panose="02010600030101010101" pitchFamily="2" charset="-122"/>
              </a:defRPr>
            </a:lvl9pPr>
          </a:lstStyle>
          <a:p>
            <a:pPr eaLnBrk="1" hangingPunct="1">
              <a:lnSpc>
                <a:spcPct val="70000"/>
              </a:lnSpc>
              <a:buSzPct val="45000"/>
              <a:buFont typeface="StarSymbol"/>
              <a:buChar char="●"/>
            </a:pPr>
            <a:r>
              <a:rPr lang="en-US" altLang="en-US" sz="2000" dirty="0">
                <a:latin typeface="Bodoni 72 Oldstyle Book" pitchFamily="2" charset="0"/>
              </a:rPr>
              <a:t>In-shower 24 hour body moisturizing shave crème with tan extending benefits</a:t>
            </a:r>
          </a:p>
          <a:p>
            <a:pPr eaLnBrk="1" hangingPunct="1">
              <a:lnSpc>
                <a:spcPct val="70000"/>
              </a:lnSpc>
              <a:buSzPct val="45000"/>
              <a:buFont typeface="StarSymbol"/>
              <a:buChar char="●"/>
            </a:pPr>
            <a:r>
              <a:rPr lang="en-US" altLang="en-US" sz="2000" dirty="0">
                <a:latin typeface="Bodoni 72 Oldstyle Book" pitchFamily="2" charset="0"/>
              </a:rPr>
              <a:t>Cashmere Blend – Cashmere extracts work with the skin’s natural moisture to increase levels of hydration </a:t>
            </a:r>
          </a:p>
          <a:p>
            <a:pPr eaLnBrk="1" hangingPunct="1">
              <a:lnSpc>
                <a:spcPct val="70000"/>
              </a:lnSpc>
              <a:buSzPct val="45000"/>
              <a:buFont typeface="StarSymbol"/>
              <a:buChar char="●"/>
            </a:pPr>
            <a:r>
              <a:rPr lang="en-US" altLang="en-US" sz="2000" dirty="0">
                <a:latin typeface="Bodoni 72 Oldstyle Book" pitchFamily="2" charset="0"/>
              </a:rPr>
              <a:t>Cocoa Butter – Hydrating butter that adds superior moisture the even the driest skin</a:t>
            </a:r>
          </a:p>
          <a:p>
            <a:pPr eaLnBrk="1" hangingPunct="1">
              <a:lnSpc>
                <a:spcPct val="70000"/>
              </a:lnSpc>
              <a:buSzPct val="45000"/>
              <a:buFont typeface="StarSymbol"/>
              <a:buChar char="●"/>
            </a:pPr>
            <a:r>
              <a:rPr lang="en-US" altLang="en-US" sz="2000" dirty="0">
                <a:latin typeface="Bodoni 72 Oldstyle Book" pitchFamily="2" charset="0"/>
              </a:rPr>
              <a:t>Almond Oil – Repairs and soothes the skin</a:t>
            </a:r>
          </a:p>
          <a:p>
            <a:pPr eaLnBrk="1" hangingPunct="1">
              <a:lnSpc>
                <a:spcPct val="70000"/>
              </a:lnSpc>
              <a:buSzPct val="45000"/>
              <a:buFont typeface="StarSymbol"/>
              <a:buChar char="●"/>
            </a:pPr>
            <a:r>
              <a:rPr lang="en-US" altLang="en-US" sz="2000" dirty="0">
                <a:latin typeface="Bodoni 72 Oldstyle Book" pitchFamily="2" charset="0"/>
              </a:rPr>
              <a:t>Vitamin E – Keeps your skin smooth, prevents dryness and cracking, but also blocks free radicals to keep your skin looking youthful</a:t>
            </a:r>
          </a:p>
          <a:p>
            <a:pPr eaLnBrk="1" hangingPunct="1">
              <a:lnSpc>
                <a:spcPct val="70000"/>
              </a:lnSpc>
              <a:buSzPct val="45000"/>
              <a:buFont typeface="StarSymbol"/>
              <a:buChar char="●"/>
            </a:pPr>
            <a:r>
              <a:rPr lang="en-US" altLang="en-US" sz="2000" dirty="0">
                <a:latin typeface="Bodoni 72 Oldstyle Book" pitchFamily="2" charset="0"/>
              </a:rPr>
              <a:t>Provides immediate and long-term moisturizing benefits</a:t>
            </a:r>
          </a:p>
          <a:p>
            <a:pPr eaLnBrk="1" hangingPunct="1">
              <a:lnSpc>
                <a:spcPct val="70000"/>
              </a:lnSpc>
            </a:pPr>
            <a:endParaRPr lang="en-US" altLang="en-US" sz="2000" dirty="0">
              <a:solidFill>
                <a:srgbClr val="FF0000"/>
              </a:solidFill>
              <a:latin typeface="Bodoni 72 Oldstyle Book" pitchFamily="2" charset="0"/>
            </a:endParaRPr>
          </a:p>
          <a:p>
            <a:pPr eaLnBrk="1" hangingPunct="1">
              <a:lnSpc>
                <a:spcPct val="70000"/>
              </a:lnSpc>
            </a:pPr>
            <a:r>
              <a:rPr lang="en-US" altLang="en-US" sz="2000" dirty="0">
                <a:latin typeface="Bodoni 72 Oldstyle Book" pitchFamily="2" charset="0"/>
              </a:rPr>
              <a:t>	Fragrance: Gorgeous Glow</a:t>
            </a:r>
          </a:p>
        </p:txBody>
      </p:sp>
    </p:spTree>
    <p:extLst>
      <p:ext uri="{BB962C8B-B14F-4D97-AF65-F5344CB8AC3E}">
        <p14:creationId xmlns:p14="http://schemas.microsoft.com/office/powerpoint/2010/main" val="350481880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8" name="TextBox 5">
            <a:extLst>
              <a:ext uri="{FF2B5EF4-FFF2-40B4-BE49-F238E27FC236}">
                <a16:creationId xmlns:a16="http://schemas.microsoft.com/office/drawing/2014/main" id="{2B5B890D-239A-194F-B974-C33557B39A83}"/>
              </a:ext>
            </a:extLst>
          </p:cNvPr>
          <p:cNvSpPr txBox="1"/>
          <p:nvPr/>
        </p:nvSpPr>
        <p:spPr>
          <a:xfrm>
            <a:off x="2120900" y="464280"/>
            <a:ext cx="7170711" cy="707886"/>
          </a:xfrm>
          <a:prstGeom prst="rect">
            <a:avLst/>
          </a:prstGeom>
          <a:noFill/>
          <a:ln cap="flat">
            <a:noFill/>
          </a:ln>
        </p:spPr>
        <p:txBody>
          <a:bodyPr wrap="square">
            <a:spAutoFit/>
          </a:bodyPr>
          <a:lstStyle/>
          <a:p>
            <a:pPr algn="ctr" eaLnBrk="1" fontAlgn="auto" hangingPunct="1">
              <a:spcBef>
                <a:spcPts val="0"/>
              </a:spcBef>
              <a:spcAft>
                <a:spcPts val="0"/>
              </a:spcAft>
              <a:buSzPct val="100000"/>
              <a:defRPr sz="1800" b="0" i="0" u="none" strike="noStrike" kern="0" cap="none" spc="0" baseline="0">
                <a:solidFill>
                  <a:srgbClr val="000000"/>
                </a:solidFill>
                <a:uFillTx/>
              </a:defRPr>
            </a:pPr>
            <a:r>
              <a:rPr lang="en-US" sz="4000" dirty="0">
                <a:solidFill>
                  <a:srgbClr val="000000"/>
                </a:solidFill>
                <a:latin typeface="Bodoni 72 Oldstyle Book" pitchFamily="2" charset="0"/>
              </a:rPr>
              <a:t>Spring Break Bundling</a:t>
            </a:r>
            <a:endParaRPr lang="en-US" sz="4000" kern="0" dirty="0">
              <a:solidFill>
                <a:srgbClr val="000000"/>
              </a:solidFill>
              <a:latin typeface="Bodoni 72 Oldstyle Book" pitchFamily="2" charset="0"/>
            </a:endParaRPr>
          </a:p>
        </p:txBody>
      </p:sp>
      <p:sp>
        <p:nvSpPr>
          <p:cNvPr id="3" name="Content Placeholder 2">
            <a:extLst>
              <a:ext uri="{FF2B5EF4-FFF2-40B4-BE49-F238E27FC236}">
                <a16:creationId xmlns:a16="http://schemas.microsoft.com/office/drawing/2014/main" id="{1E12035A-ABC0-AD47-965D-3199CA3B724D}"/>
              </a:ext>
            </a:extLst>
          </p:cNvPr>
          <p:cNvSpPr txBox="1">
            <a:spLocks/>
          </p:cNvSpPr>
          <p:nvPr/>
        </p:nvSpPr>
        <p:spPr>
          <a:xfrm>
            <a:off x="1320800" y="1409700"/>
            <a:ext cx="9550400" cy="4528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609585">
              <a:buFont typeface="+mj-lt"/>
              <a:buAutoNum type="arabicPeriod"/>
            </a:pPr>
            <a:r>
              <a:rPr lang="en-US" sz="2667" dirty="0">
                <a:latin typeface="Bodoni 72 Oldstyle Book" pitchFamily="2" charset="0"/>
              </a:rPr>
              <a:t>Don’t forget your aftercare</a:t>
            </a:r>
          </a:p>
          <a:p>
            <a:pPr marL="1066773" lvl="1" indent="-457189">
              <a:buFont typeface="Arial" panose="020B0604020202020204" pitchFamily="34" charset="0"/>
              <a:buChar char="−"/>
            </a:pPr>
            <a:r>
              <a:rPr lang="en-US" sz="2667" dirty="0">
                <a:latin typeface="Bodoni 72 Oldstyle Book" pitchFamily="2" charset="0"/>
              </a:rPr>
              <a:t>They need something to keep their tan and protect their skin</a:t>
            </a:r>
          </a:p>
          <a:p>
            <a:pPr marL="0" indent="0">
              <a:buFont typeface="Arial" panose="020B0604020202020204" pitchFamily="34" charset="0"/>
              <a:buNone/>
            </a:pPr>
            <a:r>
              <a:rPr lang="en-US" sz="2667" dirty="0">
                <a:latin typeface="Bodoni 72 Oldstyle Book" pitchFamily="2" charset="0"/>
              </a:rPr>
              <a:t>2.    Don’t forget the SPF</a:t>
            </a:r>
          </a:p>
          <a:p>
            <a:pPr marL="1066773" lvl="1" indent="-457189">
              <a:buFont typeface="Arial" panose="020B0604020202020204" pitchFamily="34" charset="0"/>
              <a:buChar char="−"/>
            </a:pPr>
            <a:r>
              <a:rPr lang="en-US" sz="2667" dirty="0">
                <a:latin typeface="Bodoni 72 Oldstyle Book" pitchFamily="2" charset="0"/>
              </a:rPr>
              <a:t>Always recommend pairing our lotions with an SPF to protect your skin in more ways</a:t>
            </a:r>
          </a:p>
          <a:p>
            <a:pPr marL="0" indent="0">
              <a:buFont typeface="Arial" panose="020B0604020202020204" pitchFamily="34" charset="0"/>
              <a:buNone/>
            </a:pPr>
            <a:r>
              <a:rPr lang="en-US" sz="2667" dirty="0">
                <a:latin typeface="Bodoni 72 Oldstyle Book" pitchFamily="2" charset="0"/>
              </a:rPr>
              <a:t>3.    Recommend that perfect lotion they can take with them</a:t>
            </a:r>
          </a:p>
          <a:p>
            <a:pPr marL="1066773" lvl="1" indent="-457189">
              <a:buFont typeface="Arial" panose="020B0604020202020204" pitchFamily="34" charset="0"/>
              <a:buChar char="−"/>
            </a:pPr>
            <a:r>
              <a:rPr lang="en-US" sz="2667" dirty="0">
                <a:latin typeface="Bodoni 72 Oldstyle Book" pitchFamily="2" charset="0"/>
              </a:rPr>
              <a:t>Indoor/Outdoor lotions</a:t>
            </a:r>
          </a:p>
          <a:p>
            <a:pPr marL="0" indent="0">
              <a:buNone/>
            </a:pPr>
            <a:r>
              <a:rPr lang="en-US" sz="2667" dirty="0">
                <a:latin typeface="Bodoni 72 Oldstyle Book" pitchFamily="2" charset="0"/>
              </a:rPr>
              <a:t>4.    Lip Balm</a:t>
            </a:r>
          </a:p>
          <a:p>
            <a:pPr marL="1066773" lvl="1" indent="-457189">
              <a:buFont typeface="Arial" panose="020B0604020202020204" pitchFamily="34" charset="0"/>
              <a:buChar char="−"/>
            </a:pPr>
            <a:r>
              <a:rPr lang="en-US" sz="2667" dirty="0">
                <a:latin typeface="Bodoni 72 Oldstyle Book" pitchFamily="2" charset="0"/>
              </a:rPr>
              <a:t>Our lips need to be protected too!</a:t>
            </a:r>
          </a:p>
          <a:p>
            <a:pPr marL="1066773" lvl="1" indent="-457189">
              <a:buFont typeface="Arial" panose="020B0604020202020204" pitchFamily="34" charset="0"/>
              <a:buChar char="−"/>
            </a:pPr>
            <a:r>
              <a:rPr lang="en-US" sz="2667" dirty="0">
                <a:latin typeface="Bodoni 72 Oldstyle Book" pitchFamily="2" charset="0"/>
              </a:rPr>
              <a:t>There is no melanin in our lips and they can get sunburnt</a:t>
            </a:r>
            <a:endParaRPr lang="en-US" sz="2133" dirty="0">
              <a:latin typeface="Bodoni 72 Oldstyle Book" pitchFamily="2" charset="0"/>
            </a:endParaRPr>
          </a:p>
          <a:p>
            <a:pPr marL="609584" lvl="1" indent="0">
              <a:buFont typeface="Arial" panose="020B0604020202020204" pitchFamily="34" charset="0"/>
              <a:buNone/>
            </a:pPr>
            <a:endParaRPr lang="en-US" sz="2133" dirty="0">
              <a:latin typeface="Bodoni 72 Oldstyle Book" pitchFamily="2" charset="0"/>
            </a:endParaRPr>
          </a:p>
          <a:p>
            <a:pPr marL="609584" lvl="1" indent="0">
              <a:buFont typeface="Arial" panose="020B0604020202020204" pitchFamily="34" charset="0"/>
              <a:buNone/>
            </a:pPr>
            <a:endParaRPr lang="en-US" sz="2667" dirty="0">
              <a:latin typeface="Bodoni 72 Oldstyle Book" pitchFamily="2" charset="0"/>
            </a:endParaRPr>
          </a:p>
        </p:txBody>
      </p:sp>
    </p:spTree>
    <p:extLst>
      <p:ext uri="{BB962C8B-B14F-4D97-AF65-F5344CB8AC3E}">
        <p14:creationId xmlns:p14="http://schemas.microsoft.com/office/powerpoint/2010/main" val="335093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705E2-6D42-A24B-87F7-87B99FD99397}"/>
              </a:ext>
            </a:extLst>
          </p:cNvPr>
          <p:cNvPicPr>
            <a:picLocks noChangeAspect="1"/>
          </p:cNvPicPr>
          <p:nvPr/>
        </p:nvPicPr>
        <p:blipFill>
          <a:blip r:embed="rId3">
            <a:lum/>
            <a:alphaModFix/>
          </a:blip>
          <a:srcRect/>
          <a:stretch>
            <a:fillRect/>
          </a:stretch>
        </p:blipFill>
        <p:spPr>
          <a:xfrm>
            <a:off x="12600" y="356"/>
            <a:ext cx="12179524" cy="6857643"/>
          </a:xfrm>
          <a:prstGeom prst="rect">
            <a:avLst/>
          </a:prstGeom>
          <a:noFill/>
          <a:ln cap="flat">
            <a:noFill/>
          </a:ln>
        </p:spPr>
      </p:pic>
      <p:sp>
        <p:nvSpPr>
          <p:cNvPr id="4" name="TextBox 3">
            <a:extLst>
              <a:ext uri="{FF2B5EF4-FFF2-40B4-BE49-F238E27FC236}">
                <a16:creationId xmlns:a16="http://schemas.microsoft.com/office/drawing/2014/main" id="{F9EFBAEC-C1B3-4148-95F0-33DB9B83FD45}"/>
              </a:ext>
            </a:extLst>
          </p:cNvPr>
          <p:cNvSpPr txBox="1"/>
          <p:nvPr/>
        </p:nvSpPr>
        <p:spPr>
          <a:xfrm>
            <a:off x="177800" y="4610100"/>
            <a:ext cx="4661024" cy="1815882"/>
          </a:xfrm>
          <a:prstGeom prst="rect">
            <a:avLst/>
          </a:prstGeom>
          <a:noFill/>
        </p:spPr>
        <p:txBody>
          <a:bodyPr wrap="square" rtlCol="0">
            <a:spAutoFit/>
          </a:bodyPr>
          <a:lstStyle/>
          <a:p>
            <a:pPr algn="ctr"/>
            <a:r>
              <a:rPr lang="en-US" sz="2800" b="1" dirty="0">
                <a:latin typeface="Bodoni 72 Oldstyle Book" pitchFamily="2" charset="0"/>
              </a:rPr>
              <a:t>Megan Racine</a:t>
            </a:r>
          </a:p>
          <a:p>
            <a:pPr algn="ctr"/>
            <a:r>
              <a:rPr lang="en-US" sz="2800" b="1" dirty="0">
                <a:latin typeface="Bodoni 72 Oldstyle Book" pitchFamily="2" charset="0"/>
              </a:rPr>
              <a:t>National Sales Trainer</a:t>
            </a:r>
          </a:p>
          <a:p>
            <a:pPr algn="ctr"/>
            <a:r>
              <a:rPr lang="en-US" sz="2800" b="1" dirty="0">
                <a:latin typeface="Bodoni 72 Oldstyle Book" pitchFamily="2" charset="0"/>
                <a:hlinkClick r:id="rId4"/>
              </a:rPr>
              <a:t>Megan@devotedcreations.com</a:t>
            </a:r>
            <a:endParaRPr lang="en-US" sz="2800" b="1" dirty="0">
              <a:latin typeface="Bodoni 72 Oldstyle Book" pitchFamily="2" charset="0"/>
            </a:endParaRPr>
          </a:p>
          <a:p>
            <a:pPr algn="ctr"/>
            <a:r>
              <a:rPr lang="en-US" sz="2800" b="1" dirty="0">
                <a:latin typeface="Bodoni 72 Oldstyle Book" pitchFamily="2" charset="0"/>
              </a:rPr>
              <a:t>813-361-1866</a:t>
            </a:r>
          </a:p>
        </p:txBody>
      </p:sp>
      <p:sp>
        <p:nvSpPr>
          <p:cNvPr id="5" name="TextBox 4">
            <a:extLst>
              <a:ext uri="{FF2B5EF4-FFF2-40B4-BE49-F238E27FC236}">
                <a16:creationId xmlns:a16="http://schemas.microsoft.com/office/drawing/2014/main" id="{F2C1290D-DF8A-344F-97AA-A523112B5003}"/>
              </a:ext>
            </a:extLst>
          </p:cNvPr>
          <p:cNvSpPr txBox="1"/>
          <p:nvPr/>
        </p:nvSpPr>
        <p:spPr>
          <a:xfrm>
            <a:off x="7759700" y="2128897"/>
            <a:ext cx="4330824"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solidFill>
                  <a:srgbClr val="FF40FF"/>
                </a:solidFill>
                <a:latin typeface="Bodoni 72 Oldstyle Book" pitchFamily="2" charset="0"/>
              </a:rPr>
              <a:t>If you are named WINNER, send me an email with:</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Name</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Salon Name</a:t>
            </a:r>
          </a:p>
          <a:p>
            <a:pPr marL="457200" indent="-457200" algn="ctr">
              <a:buFont typeface="Courier New" panose="02070309020205020404" pitchFamily="49" charset="0"/>
              <a:buChar char="o"/>
            </a:pPr>
            <a:r>
              <a:rPr lang="en-US" sz="2800" b="1" dirty="0">
                <a:solidFill>
                  <a:srgbClr val="FF40FF"/>
                </a:solidFill>
                <a:latin typeface="Bodoni 72 Oldstyle Book" pitchFamily="2" charset="0"/>
              </a:rPr>
              <a:t>Shipping Address</a:t>
            </a:r>
          </a:p>
        </p:txBody>
      </p:sp>
    </p:spTree>
    <p:extLst>
      <p:ext uri="{BB962C8B-B14F-4D97-AF65-F5344CB8AC3E}">
        <p14:creationId xmlns:p14="http://schemas.microsoft.com/office/powerpoint/2010/main" val="2586333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FE30-927B-2A43-AE7F-5396EE969C4A}"/>
              </a:ext>
            </a:extLst>
          </p:cNvPr>
          <p:cNvSpPr>
            <a:spLocks noGrp="1"/>
          </p:cNvSpPr>
          <p:nvPr>
            <p:ph type="title"/>
          </p:nvPr>
        </p:nvSpPr>
        <p:spPr>
          <a:xfrm>
            <a:off x="2477820" y="377825"/>
            <a:ext cx="7093226" cy="1325563"/>
          </a:xfrm>
        </p:spPr>
        <p:txBody>
          <a:bodyPr/>
          <a:lstStyle/>
          <a:p>
            <a:r>
              <a:rPr lang="en-US" dirty="0">
                <a:latin typeface="Bodoni 72 Oldstyle Book" pitchFamily="2" charset="0"/>
              </a:rPr>
              <a:t>LUCAS-CIDE™ #222 RTU</a:t>
            </a:r>
          </a:p>
        </p:txBody>
      </p:sp>
      <p:sp>
        <p:nvSpPr>
          <p:cNvPr id="3" name="Content Placeholder 2">
            <a:extLst>
              <a:ext uri="{FF2B5EF4-FFF2-40B4-BE49-F238E27FC236}">
                <a16:creationId xmlns:a16="http://schemas.microsoft.com/office/drawing/2014/main" id="{181F42FA-C985-DD40-8AC5-8D9FE771FADC}"/>
              </a:ext>
            </a:extLst>
          </p:cNvPr>
          <p:cNvSpPr>
            <a:spLocks noGrp="1"/>
          </p:cNvSpPr>
          <p:nvPr>
            <p:ph idx="1"/>
          </p:nvPr>
        </p:nvSpPr>
        <p:spPr>
          <a:xfrm>
            <a:off x="838201" y="1507573"/>
            <a:ext cx="7918174" cy="4351338"/>
          </a:xfrm>
        </p:spPr>
        <p:txBody>
          <a:bodyPr>
            <a:normAutofit lnSpcReduction="10000"/>
          </a:bodyPr>
          <a:lstStyle/>
          <a:p>
            <a:r>
              <a:rPr lang="en-US" dirty="0">
                <a:latin typeface="Bodoni 72 Oldstyle Book" pitchFamily="2" charset="0"/>
              </a:rPr>
              <a:t>Lucas-</a:t>
            </a:r>
            <a:r>
              <a:rPr lang="en-US" dirty="0" err="1">
                <a:latin typeface="Bodoni 72 Oldstyle Book" pitchFamily="2" charset="0"/>
              </a:rPr>
              <a:t>Cide</a:t>
            </a:r>
            <a:r>
              <a:rPr lang="en-US" dirty="0">
                <a:latin typeface="Bodoni 72 Oldstyle Book" pitchFamily="2" charset="0"/>
              </a:rPr>
              <a:t> #222 RTU kills 99.9% of germs and requires no mixing</a:t>
            </a:r>
          </a:p>
          <a:p>
            <a:r>
              <a:rPr lang="en-US" dirty="0">
                <a:latin typeface="Bodoni 72 Oldstyle Book" pitchFamily="2" charset="0"/>
              </a:rPr>
              <a:t>Ready-to-use all purpose disinfectant, deodorizer &amp; cleaner</a:t>
            </a:r>
          </a:p>
          <a:p>
            <a:r>
              <a:rPr lang="en-US" dirty="0">
                <a:latin typeface="Bodoni 72 Oldstyle Book" pitchFamily="2" charset="0"/>
              </a:rPr>
              <a:t>Effective in kills SARS-CoV2 on non-porous surfaces in 60 seconds</a:t>
            </a:r>
          </a:p>
          <a:p>
            <a:r>
              <a:rPr lang="en-US" dirty="0">
                <a:latin typeface="Bodoni 72 Oldstyle Book" pitchFamily="2" charset="0"/>
              </a:rPr>
              <a:t>Strong. Fast. Made in the USA</a:t>
            </a:r>
          </a:p>
          <a:p>
            <a:endParaRPr lang="en-US" dirty="0">
              <a:latin typeface="Bodoni 72 Oldstyle Book" pitchFamily="2" charset="0"/>
            </a:endParaRPr>
          </a:p>
          <a:p>
            <a:r>
              <a:rPr lang="en-US" dirty="0">
                <a:latin typeface="Bodoni 72 Oldstyle Book" pitchFamily="2" charset="0"/>
              </a:rPr>
              <a:t>Recommended for an all purpose use of touch points in salon</a:t>
            </a:r>
          </a:p>
        </p:txBody>
      </p:sp>
      <p:pic>
        <p:nvPicPr>
          <p:cNvPr id="5" name="Picture 4">
            <a:extLst>
              <a:ext uri="{FF2B5EF4-FFF2-40B4-BE49-F238E27FC236}">
                <a16:creationId xmlns:a16="http://schemas.microsoft.com/office/drawing/2014/main" id="{8F533CD5-A646-A849-B58E-ACB295CCA80D}"/>
              </a:ext>
            </a:extLst>
          </p:cNvPr>
          <p:cNvPicPr>
            <a:picLocks noChangeAspect="1"/>
          </p:cNvPicPr>
          <p:nvPr/>
        </p:nvPicPr>
        <p:blipFill>
          <a:blip r:embed="rId3"/>
          <a:stretch>
            <a:fillRect/>
          </a:stretch>
        </p:blipFill>
        <p:spPr>
          <a:xfrm>
            <a:off x="8263749" y="1388856"/>
            <a:ext cx="2614594" cy="3634185"/>
          </a:xfrm>
          <a:prstGeom prst="rect">
            <a:avLst/>
          </a:prstGeom>
        </p:spPr>
      </p:pic>
      <p:pic>
        <p:nvPicPr>
          <p:cNvPr id="7" name="Picture 6">
            <a:extLst>
              <a:ext uri="{FF2B5EF4-FFF2-40B4-BE49-F238E27FC236}">
                <a16:creationId xmlns:a16="http://schemas.microsoft.com/office/drawing/2014/main" id="{3E2E6F8A-F004-B043-900A-96D87A209D0F}"/>
              </a:ext>
            </a:extLst>
          </p:cNvPr>
          <p:cNvPicPr>
            <a:picLocks noChangeAspect="1"/>
          </p:cNvPicPr>
          <p:nvPr/>
        </p:nvPicPr>
        <p:blipFill>
          <a:blip r:embed="rId4"/>
          <a:stretch>
            <a:fillRect/>
          </a:stretch>
        </p:blipFill>
        <p:spPr>
          <a:xfrm>
            <a:off x="9988152" y="1908313"/>
            <a:ext cx="2203848" cy="3733577"/>
          </a:xfrm>
          <a:prstGeom prst="rect">
            <a:avLst/>
          </a:prstGeom>
        </p:spPr>
      </p:pic>
    </p:spTree>
    <p:extLst>
      <p:ext uri="{BB962C8B-B14F-4D97-AF65-F5344CB8AC3E}">
        <p14:creationId xmlns:p14="http://schemas.microsoft.com/office/powerpoint/2010/main" val="1050339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C13A-68E7-1E4C-930F-39799DCE286E}"/>
              </a:ext>
            </a:extLst>
          </p:cNvPr>
          <p:cNvSpPr>
            <a:spLocks noGrp="1"/>
          </p:cNvSpPr>
          <p:nvPr>
            <p:ph type="title"/>
          </p:nvPr>
        </p:nvSpPr>
        <p:spPr/>
        <p:txBody>
          <a:bodyPr/>
          <a:lstStyle/>
          <a:p>
            <a:r>
              <a:rPr lang="en-US" dirty="0">
                <a:latin typeface="Bodoni 72 Oldstyle Book" pitchFamily="2" charset="0"/>
              </a:rPr>
              <a:t>Disinfection Matters because…</a:t>
            </a:r>
          </a:p>
        </p:txBody>
      </p:sp>
      <p:sp>
        <p:nvSpPr>
          <p:cNvPr id="3" name="Content Placeholder 2">
            <a:extLst>
              <a:ext uri="{FF2B5EF4-FFF2-40B4-BE49-F238E27FC236}">
                <a16:creationId xmlns:a16="http://schemas.microsoft.com/office/drawing/2014/main" id="{325CCA94-1FA3-F24F-A0D2-BAE87B5D2B02}"/>
              </a:ext>
            </a:extLst>
          </p:cNvPr>
          <p:cNvSpPr>
            <a:spLocks noGrp="1"/>
          </p:cNvSpPr>
          <p:nvPr>
            <p:ph idx="1"/>
          </p:nvPr>
        </p:nvSpPr>
        <p:spPr>
          <a:xfrm>
            <a:off x="838200" y="1447937"/>
            <a:ext cx="10515600" cy="4351338"/>
          </a:xfrm>
        </p:spPr>
        <p:txBody>
          <a:bodyPr/>
          <a:lstStyle/>
          <a:p>
            <a:r>
              <a:rPr lang="en-US" dirty="0">
                <a:latin typeface="Bodoni 72 Oldstyle Book" pitchFamily="2" charset="0"/>
              </a:rPr>
              <a:t>Failure to properly disinfect surfaces leaves you and your clients at risk of being exposed</a:t>
            </a:r>
          </a:p>
          <a:p>
            <a:r>
              <a:rPr lang="en-US" dirty="0">
                <a:latin typeface="Bodoni 72 Oldstyle Book" pitchFamily="2" charset="0"/>
              </a:rPr>
              <a:t>Failure to properly disinfect is a danger for clients who have compromised immune systems </a:t>
            </a:r>
          </a:p>
          <a:p>
            <a:pPr lvl="1"/>
            <a:r>
              <a:rPr lang="en-US" dirty="0">
                <a:latin typeface="Bodoni 72 Oldstyle Book" pitchFamily="2" charset="0"/>
              </a:rPr>
              <a:t>i.e. Cancer, Asthma, or Diabetes</a:t>
            </a:r>
          </a:p>
          <a:p>
            <a:pPr lvl="1"/>
            <a:r>
              <a:rPr lang="en-US" sz="2000" dirty="0">
                <a:latin typeface="Bodoni 72 Oldstyle Book" pitchFamily="2" charset="0"/>
              </a:rPr>
              <a:t>If a client has an open cut or compromised immune system and lays in a bed that wasn’t properly cleaned, they could contract anything</a:t>
            </a:r>
          </a:p>
          <a:p>
            <a:r>
              <a:rPr lang="en-US" sz="2400" dirty="0">
                <a:latin typeface="Bodoni 72 Oldstyle Book" pitchFamily="2" charset="0"/>
              </a:rPr>
              <a:t>Perception is everything</a:t>
            </a:r>
          </a:p>
          <a:p>
            <a:r>
              <a:rPr lang="en-US" sz="2400" dirty="0">
                <a:latin typeface="Bodoni 72 Oldstyle Book" pitchFamily="2" charset="0"/>
              </a:rPr>
              <a:t>Common areas that should be disinfected often – door knobs, in room accessories, bathroom sink, countertops, keyboard, mouse, </a:t>
            </a:r>
            <a:r>
              <a:rPr lang="en-US" sz="2400" dirty="0" err="1">
                <a:latin typeface="Bodoni 72 Oldstyle Book" pitchFamily="2" charset="0"/>
              </a:rPr>
              <a:t>etc</a:t>
            </a:r>
            <a:endParaRPr lang="en-US" sz="2400" dirty="0">
              <a:latin typeface="Bodoni 72 Oldstyle Book" pitchFamily="2" charset="0"/>
            </a:endParaRPr>
          </a:p>
          <a:p>
            <a:endParaRPr lang="en-US" sz="2400" dirty="0">
              <a:latin typeface="Bodoni 72 Oldstyle Book" pitchFamily="2" charset="0"/>
            </a:endParaRPr>
          </a:p>
          <a:p>
            <a:endParaRPr lang="en-US" sz="2400" dirty="0">
              <a:latin typeface="Bodoni 72 Oldstyle Book" pitchFamily="2" charset="0"/>
            </a:endParaRPr>
          </a:p>
          <a:p>
            <a:endParaRPr lang="en-US" dirty="0">
              <a:latin typeface="Bodoni 72 Oldstyle Book" pitchFamily="2" charset="0"/>
            </a:endParaRPr>
          </a:p>
          <a:p>
            <a:endParaRPr lang="en-US" dirty="0">
              <a:latin typeface="Bodoni 72 Oldstyle Book" pitchFamily="2" charset="0"/>
            </a:endParaRPr>
          </a:p>
        </p:txBody>
      </p:sp>
    </p:spTree>
    <p:extLst>
      <p:ext uri="{BB962C8B-B14F-4D97-AF65-F5344CB8AC3E}">
        <p14:creationId xmlns:p14="http://schemas.microsoft.com/office/powerpoint/2010/main" val="458521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AEEF-65A0-9C4E-A7F4-BA1069604D1A}"/>
              </a:ext>
            </a:extLst>
          </p:cNvPr>
          <p:cNvSpPr>
            <a:spLocks noGrp="1"/>
          </p:cNvSpPr>
          <p:nvPr>
            <p:ph type="title"/>
          </p:nvPr>
        </p:nvSpPr>
        <p:spPr/>
        <p:txBody>
          <a:bodyPr/>
          <a:lstStyle/>
          <a:p>
            <a:pPr algn="ctr"/>
            <a:r>
              <a:rPr lang="en-US" dirty="0">
                <a:latin typeface="Bodoni 72 Oldstyle Book" pitchFamily="2" charset="0"/>
              </a:rPr>
              <a:t>LUCAS-CIDE™ vs competitors</a:t>
            </a:r>
          </a:p>
        </p:txBody>
      </p:sp>
      <p:sp>
        <p:nvSpPr>
          <p:cNvPr id="3" name="Content Placeholder 2">
            <a:extLst>
              <a:ext uri="{FF2B5EF4-FFF2-40B4-BE49-F238E27FC236}">
                <a16:creationId xmlns:a16="http://schemas.microsoft.com/office/drawing/2014/main" id="{2E63D225-389D-554F-B5C2-FB20F8AD3C3E}"/>
              </a:ext>
            </a:extLst>
          </p:cNvPr>
          <p:cNvSpPr>
            <a:spLocks noGrp="1"/>
          </p:cNvSpPr>
          <p:nvPr>
            <p:ph sz="half" idx="1"/>
          </p:nvPr>
        </p:nvSpPr>
        <p:spPr>
          <a:xfrm>
            <a:off x="838200" y="1587086"/>
            <a:ext cx="10641496" cy="4351338"/>
          </a:xfrm>
        </p:spPr>
        <p:txBody>
          <a:bodyPr>
            <a:normAutofit fontScale="62500" lnSpcReduction="20000"/>
          </a:bodyPr>
          <a:lstStyle/>
          <a:p>
            <a:pPr marL="609585" indent="-609585">
              <a:buFont typeface="+mj-lt"/>
              <a:buAutoNum type="arabicPeriod"/>
            </a:pPr>
            <a:r>
              <a:rPr lang="en-US" sz="2667" dirty="0">
                <a:latin typeface="Bodoni 72 Oldstyle Book" pitchFamily="2" charset="0"/>
              </a:rPr>
              <a:t>More effective!</a:t>
            </a:r>
          </a:p>
          <a:p>
            <a:pPr marL="1066773" lvl="1" indent="-457189">
              <a:buFont typeface="Arial" panose="020B0604020202020204" pitchFamily="34" charset="0"/>
              <a:buChar char="−"/>
            </a:pPr>
            <a:r>
              <a:rPr lang="en-US" sz="2667" dirty="0">
                <a:latin typeface="Bodoni 72 Oldstyle Book" pitchFamily="2" charset="0"/>
              </a:rPr>
              <a:t>Destroys over 75 different pathogens including </a:t>
            </a:r>
            <a:br>
              <a:rPr lang="en-US" sz="2667" dirty="0">
                <a:latin typeface="Bodoni 72 Oldstyle Book" pitchFamily="2" charset="0"/>
              </a:rPr>
            </a:br>
            <a:r>
              <a:rPr lang="en-US" sz="2667" dirty="0">
                <a:latin typeface="Bodoni 72 Oldstyle Book" pitchFamily="2" charset="0"/>
              </a:rPr>
              <a:t>HIV-A, MRSA, SARS, Hepatitis B and Hepatitis C. </a:t>
            </a:r>
          </a:p>
          <a:p>
            <a:pPr marL="1066773" lvl="1" indent="-457189">
              <a:buFont typeface="Arial" panose="020B0604020202020204" pitchFamily="34" charset="0"/>
              <a:buChar char="−"/>
            </a:pPr>
            <a:r>
              <a:rPr lang="en-US" sz="2667" dirty="0" err="1">
                <a:latin typeface="Bodoni 72 Oldstyle Book" pitchFamily="2" charset="0"/>
              </a:rPr>
              <a:t>Barbicide</a:t>
            </a:r>
            <a:r>
              <a:rPr lang="en-US" sz="2667" dirty="0">
                <a:latin typeface="Bodoni 72 Oldstyle Book" pitchFamily="2" charset="0"/>
              </a:rPr>
              <a:t> only kills 12</a:t>
            </a:r>
          </a:p>
          <a:p>
            <a:pPr marL="1066773" lvl="1" indent="-457189">
              <a:buFont typeface="Arial" panose="020B0604020202020204" pitchFamily="34" charset="0"/>
              <a:buChar char="−"/>
            </a:pPr>
            <a:r>
              <a:rPr lang="en-US" sz="2667" dirty="0">
                <a:latin typeface="Bodoni 72 Oldstyle Book" pitchFamily="2" charset="0"/>
              </a:rPr>
              <a:t>OPI Spa Complete only kills 25</a:t>
            </a:r>
          </a:p>
          <a:p>
            <a:pPr marL="0" indent="0">
              <a:buNone/>
            </a:pPr>
            <a:r>
              <a:rPr lang="en-US" sz="2667" dirty="0">
                <a:latin typeface="Bodoni 72 Oldstyle Book" pitchFamily="2" charset="0"/>
              </a:rPr>
              <a:t>2.    Faster results!</a:t>
            </a:r>
          </a:p>
          <a:p>
            <a:pPr marL="1066773" lvl="1" indent="-457189">
              <a:buFont typeface="Arial" panose="020B0604020202020204" pitchFamily="34" charset="0"/>
              <a:buChar char="−"/>
            </a:pPr>
            <a:r>
              <a:rPr lang="en-US" sz="2667" dirty="0">
                <a:latin typeface="Bodoni 72 Oldstyle Book" pitchFamily="2" charset="0"/>
              </a:rPr>
              <a:t>60 seconds destroys 99.99% of </a:t>
            </a:r>
            <a:br>
              <a:rPr lang="en-US" sz="2667" dirty="0">
                <a:latin typeface="Bodoni 72 Oldstyle Book" pitchFamily="2" charset="0"/>
              </a:rPr>
            </a:br>
            <a:r>
              <a:rPr lang="en-US" sz="2667" dirty="0">
                <a:latin typeface="Bodoni 72 Oldstyle Book" pitchFamily="2" charset="0"/>
              </a:rPr>
              <a:t>bacteria, viruses, pathogens and fungus </a:t>
            </a:r>
          </a:p>
          <a:p>
            <a:pPr marL="1066773" lvl="1" indent="-457189">
              <a:buFont typeface="Arial" panose="020B0604020202020204" pitchFamily="34" charset="0"/>
              <a:buChar char="−"/>
            </a:pPr>
            <a:r>
              <a:rPr lang="en-US" sz="2667" dirty="0">
                <a:latin typeface="Bodoni 72 Oldstyle Book" pitchFamily="2" charset="0"/>
              </a:rPr>
              <a:t>10 minutes destroys 100%</a:t>
            </a:r>
          </a:p>
          <a:p>
            <a:pPr marL="0" indent="0">
              <a:buNone/>
            </a:pPr>
            <a:r>
              <a:rPr lang="en-US" sz="2667" dirty="0">
                <a:latin typeface="Bodoni 72 Oldstyle Book" pitchFamily="2" charset="0"/>
              </a:rPr>
              <a:t>3.    Economically Crafted</a:t>
            </a:r>
          </a:p>
          <a:p>
            <a:pPr marL="1066773" lvl="1" indent="-457189">
              <a:buFont typeface="Arial" panose="020B0604020202020204" pitchFamily="34" charset="0"/>
              <a:buChar char="−"/>
            </a:pPr>
            <a:r>
              <a:rPr lang="en-US" sz="2667" dirty="0">
                <a:latin typeface="Bodoni 72 Oldstyle Book" pitchFamily="2" charset="0"/>
              </a:rPr>
              <a:t>This ultra-concentrated formula packs a punch! </a:t>
            </a:r>
            <a:br>
              <a:rPr lang="en-US" sz="2667" dirty="0">
                <a:latin typeface="Bodoni 72 Oldstyle Book" pitchFamily="2" charset="0"/>
              </a:rPr>
            </a:br>
            <a:r>
              <a:rPr lang="en-US" sz="2667" dirty="0">
                <a:latin typeface="Bodoni 72 Oldstyle Book" pitchFamily="2" charset="0"/>
              </a:rPr>
              <a:t>1/2 ounce of  solution per gallon of water is all you need for effective disinfection. </a:t>
            </a:r>
          </a:p>
          <a:p>
            <a:pPr marL="1066773" lvl="1" indent="-457189">
              <a:buFont typeface="Arial" panose="020B0604020202020204" pitchFamily="34" charset="0"/>
              <a:buChar char="−"/>
            </a:pPr>
            <a:r>
              <a:rPr lang="en-US" sz="2667" dirty="0" err="1">
                <a:latin typeface="Bodoni 72 Oldstyle Book" pitchFamily="2" charset="0"/>
              </a:rPr>
              <a:t>Barbicide</a:t>
            </a:r>
            <a:r>
              <a:rPr lang="en-US" sz="2667" dirty="0">
                <a:latin typeface="Bodoni 72 Oldstyle Book" pitchFamily="2" charset="0"/>
              </a:rPr>
              <a:t> requires 8 ounces of solution per gallon. </a:t>
            </a:r>
          </a:p>
          <a:p>
            <a:r>
              <a:rPr lang="en-US" sz="2667" dirty="0">
                <a:latin typeface="Bodoni 72 Oldstyle Book" pitchFamily="2" charset="0"/>
              </a:rPr>
              <a:t>4.    Certified by the EPA (Environmental Protection Agency)</a:t>
            </a:r>
          </a:p>
          <a:p>
            <a:pPr marL="1066773" lvl="1" indent="-457189">
              <a:buFont typeface="Arial" panose="020B0604020202020204" pitchFamily="34" charset="0"/>
              <a:buChar char="−"/>
            </a:pPr>
            <a:r>
              <a:rPr lang="en-US" sz="2667" dirty="0">
                <a:latin typeface="Bodoni 72 Oldstyle Book" pitchFamily="2" charset="0"/>
              </a:rPr>
              <a:t>The EPA certifies disinfectants by site usage.</a:t>
            </a:r>
          </a:p>
          <a:p>
            <a:pPr marL="1066773" lvl="1" indent="-457189">
              <a:buFont typeface="Arial" panose="020B0604020202020204" pitchFamily="34" charset="0"/>
              <a:buChar char="−"/>
            </a:pPr>
            <a:r>
              <a:rPr lang="en-US" sz="2667" dirty="0">
                <a:latin typeface="Bodoni 72 Oldstyle Book" pitchFamily="2" charset="0"/>
              </a:rPr>
              <a:t>Hospital-grade LUCAS-CIDE is not only approved by the EPA for use in medical facilities, it is also approved for use in salons and spas.</a:t>
            </a:r>
            <a:endParaRPr lang="en-US" sz="2133" dirty="0">
              <a:latin typeface="Bodoni 72 Oldstyle Book" pitchFamily="2" charset="0"/>
            </a:endParaRPr>
          </a:p>
          <a:p>
            <a:pPr marL="609584" lvl="1" indent="0">
              <a:buNone/>
            </a:pPr>
            <a:endParaRPr lang="en-US" sz="2133" dirty="0">
              <a:latin typeface="Bodoni 72 Oldstyle Book" pitchFamily="2" charset="0"/>
            </a:endParaRPr>
          </a:p>
          <a:p>
            <a:pPr marL="609584" lvl="1" indent="0">
              <a:buNone/>
            </a:pPr>
            <a:endParaRPr lang="en-US" sz="2667" dirty="0">
              <a:latin typeface="Bodoni 72 Oldstyle Book" pitchFamily="2" charset="0"/>
            </a:endParaRPr>
          </a:p>
        </p:txBody>
      </p:sp>
    </p:spTree>
    <p:extLst>
      <p:ext uri="{BB962C8B-B14F-4D97-AF65-F5344CB8AC3E}">
        <p14:creationId xmlns:p14="http://schemas.microsoft.com/office/powerpoint/2010/main" val="370944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206DA-C2D1-EA4A-AE9F-D53FFB201E72}"/>
              </a:ext>
            </a:extLst>
          </p:cNvPr>
          <p:cNvSpPr txBox="1"/>
          <p:nvPr/>
        </p:nvSpPr>
        <p:spPr>
          <a:xfrm>
            <a:off x="0" y="558800"/>
            <a:ext cx="6921500" cy="830997"/>
          </a:xfrm>
          <a:prstGeom prst="rect">
            <a:avLst/>
          </a:prstGeom>
          <a:noFill/>
        </p:spPr>
        <p:txBody>
          <a:bodyPr wrap="square" rtlCol="0">
            <a:spAutoFit/>
          </a:bodyPr>
          <a:lstStyle/>
          <a:p>
            <a:pPr algn="ctr"/>
            <a:r>
              <a:rPr lang="en-US" sz="4800" dirty="0">
                <a:latin typeface="Bodoni 72 Oldstyle Book" pitchFamily="2" charset="0"/>
              </a:rPr>
              <a:t>Moisturizing = Happy Skin</a:t>
            </a:r>
          </a:p>
        </p:txBody>
      </p:sp>
    </p:spTree>
    <p:extLst>
      <p:ext uri="{BB962C8B-B14F-4D97-AF65-F5344CB8AC3E}">
        <p14:creationId xmlns:p14="http://schemas.microsoft.com/office/powerpoint/2010/main" val="18205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298A2-DBFF-BE43-BB59-D7920ED3FA74}"/>
              </a:ext>
            </a:extLst>
          </p:cNvPr>
          <p:cNvSpPr txBox="1"/>
          <p:nvPr/>
        </p:nvSpPr>
        <p:spPr>
          <a:xfrm>
            <a:off x="2959100" y="419100"/>
            <a:ext cx="5981700" cy="646331"/>
          </a:xfrm>
          <a:prstGeom prst="rect">
            <a:avLst/>
          </a:prstGeom>
          <a:noFill/>
        </p:spPr>
        <p:txBody>
          <a:bodyPr wrap="square" rtlCol="0">
            <a:spAutoFit/>
          </a:bodyPr>
          <a:lstStyle/>
          <a:p>
            <a:pPr algn="ctr"/>
            <a:r>
              <a:rPr lang="en-US" sz="3600" dirty="0">
                <a:latin typeface="Bodoni 72 Oldstyle Book" pitchFamily="2" charset="0"/>
              </a:rPr>
              <a:t>Why Moisturizing is Important</a:t>
            </a:r>
          </a:p>
        </p:txBody>
      </p:sp>
      <p:sp>
        <p:nvSpPr>
          <p:cNvPr id="3" name="Google Shape;154;p15">
            <a:extLst>
              <a:ext uri="{FF2B5EF4-FFF2-40B4-BE49-F238E27FC236}">
                <a16:creationId xmlns:a16="http://schemas.microsoft.com/office/drawing/2014/main" id="{3BADF07F-6128-5741-A323-E011A50512E7}"/>
              </a:ext>
            </a:extLst>
          </p:cNvPr>
          <p:cNvSpPr txBox="1">
            <a:spLocks/>
          </p:cNvSpPr>
          <p:nvPr/>
        </p:nvSpPr>
        <p:spPr>
          <a:xfrm>
            <a:off x="1295400" y="1487626"/>
            <a:ext cx="9309100" cy="4519474"/>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buClr>
                <a:schemeClr val="dk1"/>
              </a:buClr>
              <a:buSzPts val="1100"/>
            </a:pPr>
            <a:r>
              <a:rPr lang="en-US" dirty="0">
                <a:latin typeface="Bodoni 72 Oldstyle Book" pitchFamily="2" charset="0"/>
              </a:rPr>
              <a:t>Daily moisturizing is vital for healthy skin, yet some think of it as an aesthetically-inclined habit. The human skin is the body’s largest organ and requires regular attention to stay young, blemish-free and healthy</a:t>
            </a:r>
          </a:p>
          <a:p>
            <a:pPr marL="457189" indent="-457189">
              <a:buClr>
                <a:schemeClr val="dk1"/>
              </a:buClr>
              <a:buSzPts val="1100"/>
            </a:pPr>
            <a:r>
              <a:rPr lang="en-US" dirty="0">
                <a:latin typeface="Bodoni 72 Oldstyle Book" pitchFamily="2" charset="0"/>
              </a:rPr>
              <a:t>This is important for tanners because to maintain and get a long-lasting beautiful tan you NEED moisture</a:t>
            </a:r>
          </a:p>
          <a:p>
            <a:pPr marL="457189" indent="-457189">
              <a:buClr>
                <a:schemeClr val="dk1"/>
              </a:buClr>
              <a:buSzPts val="1100"/>
            </a:pPr>
            <a:r>
              <a:rPr lang="en-US" dirty="0">
                <a:latin typeface="Bodoni 72 Oldstyle Book" pitchFamily="2" charset="0"/>
              </a:rPr>
              <a:t>Dry skin reflects UV light so keeping skin moisturized is essential for the tanning process </a:t>
            </a:r>
            <a:br>
              <a:rPr lang="en-US" dirty="0">
                <a:latin typeface="Bodoni 72 Oldstyle Book" pitchFamily="2" charset="0"/>
              </a:rPr>
            </a:br>
            <a:endParaRPr lang="en-US" dirty="0">
              <a:latin typeface="Bodoni 72 Oldstyle Book" pitchFamily="2" charset="0"/>
            </a:endParaRPr>
          </a:p>
        </p:txBody>
      </p:sp>
    </p:spTree>
    <p:extLst>
      <p:ext uri="{BB962C8B-B14F-4D97-AF65-F5344CB8AC3E}">
        <p14:creationId xmlns:p14="http://schemas.microsoft.com/office/powerpoint/2010/main" val="240148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184;p19">
            <a:extLst>
              <a:ext uri="{FF2B5EF4-FFF2-40B4-BE49-F238E27FC236}">
                <a16:creationId xmlns:a16="http://schemas.microsoft.com/office/drawing/2014/main" id="{37F82D81-0436-3B46-A46E-AF36DBBDE42F}"/>
              </a:ext>
            </a:extLst>
          </p:cNvPr>
          <p:cNvSpPr txBox="1">
            <a:spLocks/>
          </p:cNvSpPr>
          <p:nvPr/>
        </p:nvSpPr>
        <p:spPr>
          <a:xfrm>
            <a:off x="2133601" y="561701"/>
            <a:ext cx="7180428" cy="5902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Bodoni 72 Oldstyle Book" pitchFamily="2" charset="0"/>
              </a:rPr>
              <a:t>Moisturizing reduces the chances of skin problems</a:t>
            </a:r>
            <a:r>
              <a:rPr lang="en-US" sz="2000" dirty="0">
                <a:latin typeface="Bodoni 72 Oldstyle Book" pitchFamily="2" charset="0"/>
              </a:rPr>
              <a:t>. Using the right kind of moisturizer for your skin can help maintain its balance. When skin is too dry or too oily, many common skin problems like acne start to pop up. </a:t>
            </a:r>
          </a:p>
          <a:p>
            <a:r>
              <a:rPr lang="en-US" sz="2000" b="1" dirty="0">
                <a:latin typeface="Bodoni 72 Oldstyle Book" pitchFamily="2" charset="0"/>
              </a:rPr>
              <a:t>Moisturizing can reduce the appearance of other blemishes</a:t>
            </a:r>
            <a:r>
              <a:rPr lang="en-US" sz="2000" dirty="0">
                <a:latin typeface="Bodoni 72 Oldstyle Book" pitchFamily="2" charset="0"/>
              </a:rPr>
              <a:t>. Freshly moisturized skin has a healthy sheen, which can even out any existing blemishes.</a:t>
            </a:r>
          </a:p>
          <a:p>
            <a:r>
              <a:rPr lang="en-US" sz="2000" b="1" dirty="0">
                <a:latin typeface="Bodoni 72 Oldstyle Book" pitchFamily="2" charset="0"/>
              </a:rPr>
              <a:t>Moisturizing helps your skin stay young</a:t>
            </a:r>
            <a:r>
              <a:rPr lang="en-US" sz="2000" dirty="0">
                <a:latin typeface="Bodoni 72 Oldstyle Book" pitchFamily="2" charset="0"/>
              </a:rPr>
              <a:t>. The most sensitive areas of your skin - the face, ears, neck, and chest - replace themselves more often than any other area on your skin. This daily loss of skin cells leaves these areas vulnerable to the dryness and the elements</a:t>
            </a:r>
          </a:p>
          <a:p>
            <a:r>
              <a:rPr lang="en-US" sz="2000" b="1" dirty="0">
                <a:latin typeface="Bodoni 72 Oldstyle Book" pitchFamily="2" charset="0"/>
              </a:rPr>
              <a:t>Moisturizing fights wrinkles</a:t>
            </a:r>
            <a:r>
              <a:rPr lang="en-US" sz="2000" dirty="0">
                <a:latin typeface="Bodoni 72 Oldstyle Book" pitchFamily="2" charset="0"/>
              </a:rPr>
              <a:t>. That plump, firm feeling in your face after moisturizing isn’t an illusion. </a:t>
            </a:r>
          </a:p>
          <a:p>
            <a:r>
              <a:rPr lang="en-US" sz="2000" b="1" dirty="0">
                <a:latin typeface="Bodoni 72 Oldstyle Book" pitchFamily="2" charset="0"/>
              </a:rPr>
              <a:t>It’s the perfect end to a hot shower</a:t>
            </a:r>
            <a:r>
              <a:rPr lang="en-US" sz="2000" dirty="0">
                <a:latin typeface="Bodoni 72 Oldstyle Book" pitchFamily="2" charset="0"/>
              </a:rPr>
              <a:t>. Let’s face it - a hot shower feels great and invigorating, but it strips the moisture and natural oils right out of your skin. Taking just a minute to put on some moisturizer will make sure your skin isn’t only clean, but protected from the stresses of the day and feeling great. *Most important time to moisturize*</a:t>
            </a:r>
          </a:p>
        </p:txBody>
      </p:sp>
    </p:spTree>
    <p:extLst>
      <p:ext uri="{BB962C8B-B14F-4D97-AF65-F5344CB8AC3E}">
        <p14:creationId xmlns:p14="http://schemas.microsoft.com/office/powerpoint/2010/main" val="312293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BF836209-2862-B04E-8207-A000B7B857CC}"/>
              </a:ext>
            </a:extLst>
          </p:cNvPr>
          <p:cNvPicPr>
            <a:picLocks noChangeAspect="1"/>
          </p:cNvPicPr>
          <p:nvPr/>
        </p:nvPicPr>
        <p:blipFill>
          <a:blip r:embed="rId3"/>
          <a:stretch>
            <a:fillRect/>
          </a:stretch>
        </p:blipFill>
        <p:spPr>
          <a:xfrm>
            <a:off x="6158310" y="2058678"/>
            <a:ext cx="4476036" cy="3196169"/>
          </a:xfrm>
          <a:prstGeom prst="rect">
            <a:avLst/>
          </a:prstGeom>
        </p:spPr>
      </p:pic>
      <p:sp>
        <p:nvSpPr>
          <p:cNvPr id="4" name="TextBox 3">
            <a:extLst>
              <a:ext uri="{FF2B5EF4-FFF2-40B4-BE49-F238E27FC236}">
                <a16:creationId xmlns:a16="http://schemas.microsoft.com/office/drawing/2014/main" id="{5E51D1EB-246B-7641-9B80-C40F9BF32229}"/>
              </a:ext>
            </a:extLst>
          </p:cNvPr>
          <p:cNvSpPr txBox="1"/>
          <p:nvPr/>
        </p:nvSpPr>
        <p:spPr>
          <a:xfrm>
            <a:off x="1423279" y="1311143"/>
            <a:ext cx="4735031" cy="4893647"/>
          </a:xfrm>
          <a:prstGeom prst="rect">
            <a:avLst/>
          </a:prstGeom>
          <a:noFill/>
        </p:spPr>
        <p:txBody>
          <a:bodyPr wrap="square" rtlCol="0">
            <a:spAutoFit/>
          </a:bodyPr>
          <a:lstStyle/>
          <a:p>
            <a:pPr marL="380990" indent="-380990">
              <a:buFont typeface="Arial" panose="020B0604020202020204" pitchFamily="34" charset="0"/>
              <a:buChar char="•"/>
            </a:pPr>
            <a:r>
              <a:rPr lang="en-US" sz="2400" dirty="0">
                <a:latin typeface="Bodoni 72 Oldstyle Book" pitchFamily="2" charset="0"/>
              </a:rPr>
              <a:t>Creates a moisture barrier so the UV rays are pulling moisture from the product and not your skin</a:t>
            </a:r>
          </a:p>
          <a:p>
            <a:pPr marL="380990" indent="-380990">
              <a:buFont typeface="Arial" panose="020B0604020202020204" pitchFamily="34" charset="0"/>
              <a:buChar char="•"/>
            </a:pPr>
            <a:r>
              <a:rPr lang="en-US" sz="2400" dirty="0">
                <a:latin typeface="Bodoni 72 Oldstyle Book" pitchFamily="2" charset="0"/>
              </a:rPr>
              <a:t>The reason we would recommend moisturization is because dry or dehydrated skin, or unhealthy skin, will fade a sunless tan faster or UV tan and more unevenly, then moist skin. </a:t>
            </a:r>
          </a:p>
          <a:p>
            <a:pPr marL="380990" indent="-380990">
              <a:buFont typeface="Arial" panose="020B0604020202020204" pitchFamily="34" charset="0"/>
              <a:buChar char="•"/>
            </a:pPr>
            <a:r>
              <a:rPr lang="en-US" sz="2400" dirty="0">
                <a:latin typeface="Bodoni 72 Oldstyle Book" pitchFamily="2" charset="0"/>
              </a:rPr>
              <a:t>If you find your tan is not fading as well as you would like, then moisturization is an option to consider adding to your routine.</a:t>
            </a:r>
          </a:p>
        </p:txBody>
      </p:sp>
      <p:sp>
        <p:nvSpPr>
          <p:cNvPr id="5" name="TextBox 4">
            <a:extLst>
              <a:ext uri="{FF2B5EF4-FFF2-40B4-BE49-F238E27FC236}">
                <a16:creationId xmlns:a16="http://schemas.microsoft.com/office/drawing/2014/main" id="{194EFECC-8506-EC4C-8AE1-334A95220985}"/>
              </a:ext>
            </a:extLst>
          </p:cNvPr>
          <p:cNvSpPr txBox="1"/>
          <p:nvPr/>
        </p:nvSpPr>
        <p:spPr>
          <a:xfrm>
            <a:off x="1812687" y="530749"/>
            <a:ext cx="8691246" cy="769441"/>
          </a:xfrm>
          <a:prstGeom prst="rect">
            <a:avLst/>
          </a:prstGeom>
          <a:noFill/>
        </p:spPr>
        <p:txBody>
          <a:bodyPr wrap="square" rtlCol="0">
            <a:spAutoFit/>
          </a:bodyPr>
          <a:lstStyle/>
          <a:p>
            <a:pPr algn="ctr"/>
            <a:r>
              <a:rPr lang="en-US" sz="4400" dirty="0">
                <a:solidFill>
                  <a:srgbClr val="7030A0"/>
                </a:solidFill>
                <a:latin typeface="Bodoni 72 Oldstyle Book" pitchFamily="2" charset="0"/>
              </a:rPr>
              <a:t>Your tanner that *doesn’t moisturize*</a:t>
            </a:r>
          </a:p>
        </p:txBody>
      </p:sp>
    </p:spTree>
    <p:extLst>
      <p:ext uri="{BB962C8B-B14F-4D97-AF65-F5344CB8AC3E}">
        <p14:creationId xmlns:p14="http://schemas.microsoft.com/office/powerpoint/2010/main" val="4161058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2447</Words>
  <Application>Microsoft Macintosh PowerPoint</Application>
  <PresentationFormat>Widescreen</PresentationFormat>
  <Paragraphs>197</Paragraphs>
  <Slides>25</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 Unicode MS</vt:lpstr>
      <vt:lpstr>SimSun</vt:lpstr>
      <vt:lpstr>Arial</vt:lpstr>
      <vt:lpstr>Bodoni 72 Oldstyle Book</vt:lpstr>
      <vt:lpstr>Bodoni 72 Oldstyle Book</vt:lpstr>
      <vt:lpstr>Calibri</vt:lpstr>
      <vt:lpstr>Calibri Light</vt:lpstr>
      <vt:lpstr>Courier New</vt:lpstr>
      <vt:lpstr>Lucida Sans</vt:lpstr>
      <vt:lpstr>StarSymbol</vt:lpstr>
      <vt:lpstr>Tahoma</vt:lpstr>
      <vt:lpstr>Times New Roman</vt:lpstr>
      <vt:lpstr>Office Theme</vt:lpstr>
      <vt:lpstr>Are You Ready for Spring?</vt:lpstr>
      <vt:lpstr>PowerPoint Presentation</vt:lpstr>
      <vt:lpstr>LUCAS-CIDE™ #222 RTU</vt:lpstr>
      <vt:lpstr>Disinfection Matters because…</vt:lpstr>
      <vt:lpstr>LUCAS-CIDE™ vs competitors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Coral Colada™ Skin Quenching &amp; Replenishing After Sun Daily Moisturizer Infused with a Tropical Cocktail of Monoi Butters, Coconut Oils and Acai Berry Extracts Reef Friendly Formula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cp:revision>
  <dcterms:created xsi:type="dcterms:W3CDTF">2021-03-10T15:50:22Z</dcterms:created>
  <dcterms:modified xsi:type="dcterms:W3CDTF">2021-03-11T14:24:48Z</dcterms:modified>
</cp:coreProperties>
</file>