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873" r:id="rId3"/>
    <p:sldId id="874" r:id="rId4"/>
    <p:sldId id="875" r:id="rId5"/>
    <p:sldId id="876" r:id="rId6"/>
    <p:sldId id="877" r:id="rId7"/>
    <p:sldId id="878" r:id="rId8"/>
    <p:sldId id="262" r:id="rId9"/>
    <p:sldId id="529" r:id="rId10"/>
    <p:sldId id="260" r:id="rId11"/>
    <p:sldId id="820" r:id="rId12"/>
    <p:sldId id="708" r:id="rId13"/>
    <p:sldId id="530" r:id="rId14"/>
    <p:sldId id="628" r:id="rId15"/>
    <p:sldId id="711" r:id="rId16"/>
    <p:sldId id="664" r:id="rId17"/>
    <p:sldId id="284" r:id="rId18"/>
    <p:sldId id="723" r:id="rId19"/>
    <p:sldId id="725" r:id="rId20"/>
    <p:sldId id="645" r:id="rId21"/>
    <p:sldId id="851" r:id="rId22"/>
    <p:sldId id="278" r:id="rId23"/>
    <p:sldId id="294" r:id="rId24"/>
    <p:sldId id="274" r:id="rId25"/>
    <p:sldId id="281" r:id="rId26"/>
    <p:sldId id="8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FF2F92"/>
    <a:srgbClr val="FF8AD8"/>
    <a:srgbClr val="73FDD6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9"/>
    <p:restoredTop sz="94684"/>
  </p:normalViewPr>
  <p:slideViewPr>
    <p:cSldViewPr snapToGrid="0">
      <p:cViewPr varScale="1">
        <p:scale>
          <a:sx n="101" d="100"/>
          <a:sy n="101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D61AD-864E-6C47-8137-02E794B95F28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D33022-883C-0E41-9042-01EF41E0F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1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6">
            <a:extLst>
              <a:ext uri="{FF2B5EF4-FFF2-40B4-BE49-F238E27FC236}">
                <a16:creationId xmlns:a16="http://schemas.microsoft.com/office/drawing/2014/main" id="{D24F644E-E3B6-2347-8784-C7484E5D6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34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r" eaLnBrk="1"/>
            <a:fld id="{CADF7BED-CFF2-A541-ACD6-5BB50DBFD21E}" type="slidenum">
              <a:rPr lang="en-US" altLang="en-US" sz="1400">
                <a:latin typeface="Times New Roman" panose="02020603050405020304" pitchFamily="18" charset="0"/>
                <a:ea typeface="Arial Unicode MS" panose="020B0604020202020204" pitchFamily="34" charset="-128"/>
                <a:cs typeface="Tahoma" panose="020B0604030504040204" pitchFamily="34" charset="0"/>
              </a:rPr>
              <a:pPr algn="r" eaLnBrk="1"/>
              <a:t>10</a:t>
            </a:fld>
            <a:endParaRPr lang="en-US" altLang="en-US" sz="1400">
              <a:latin typeface="Times New Roman" panose="02020603050405020304" pitchFamily="18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472160FD-E2DD-CE48-9BA2-7A098E5DE6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miter lim="800000"/>
            <a:headEnd/>
            <a:tailEnd/>
          </a:ln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6A52A802-F2D6-D742-8090-B49CB9C857A8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en-US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2284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592E6-A639-5342-AD94-AA066C376B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4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91811-7C96-B7F4-EC69-2A3D7C6EF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D921E-CDFF-C614-96E6-D63AEBE38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A8FE-C411-2A04-1CD3-867CCBEE8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A08D8-BA7E-6F6B-4826-A10B3730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2D9AB-74D9-435A-2618-8DD3AB59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5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2083-1DE3-ADBF-9DCF-6E65F5BC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545AD-A322-F16D-30AA-93078EF6C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B76-9120-40F7-57A4-B33E668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DEDC6-B528-451D-571B-409AA824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1E4B0-6974-DBA1-0704-8A26F42D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6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B6FF0E-ED55-9DD1-51E4-A88ADA70A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1C813-6605-7CD2-D7E4-505A9FF5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565B8-403B-E16D-F17A-55FA80DA5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21351-E3D0-36BB-6C58-3BDB08F3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DF4E3-2DE6-624D-0731-A7D893E7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3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93F7-4E62-CF43-6502-5488C794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121EF-6B28-4EF3-5192-E6AA8ED11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F2E14-3CF2-27F5-C24A-229F0E531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4B2FE-2A37-55FE-E91C-B95678942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1AD27-C973-2817-3294-BDBB1C39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1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F2B6-22E2-37AA-7D9B-3DFD3CA5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A9A9B-E21C-F32E-0B99-E80E70646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4C4D0-CD90-7E96-74DC-71F772D75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05BCC-C57E-97BD-6981-0BBCB225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C0C8D-A68E-D436-2A54-D7B110FEA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50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93B3-46CA-CD4F-109A-4E5A96BE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FAFC0-82B3-42A7-4CA3-C6C542D71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406B4-9CEC-ADFD-2684-0692C241E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24C8B-E8B1-B9C9-F607-57A2BBC0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42803-FE28-C031-F33E-1ADE4E271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C87E4-8263-E189-E90B-BE9B673E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6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A4BE-4E50-421D-5A4A-A2D4E94C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708C9-C285-91B9-D0C1-3853588AF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2FEC2-64EB-8341-683F-31799F7FD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37A62A-142D-6AA5-3AE8-1B15B933A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E722B6-4AAB-8A14-1A8D-7DEA3BE41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446C5-417B-0E0D-F9D9-E020BC1AE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4A4357-60C4-8EAD-C587-BDBA53D4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0349BD-45F9-7CC2-E471-88FE7A97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2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6DF2-67D1-BB91-72A9-A25B090D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344215-7B76-9A98-BBB2-D1B28E1A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C57DA-5DAE-F112-F4F8-6EFB7FA7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AFE49-0B27-D78F-B066-0B356468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5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56F3C-291C-D5EF-EA73-BB2EF376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D3AE2-65A5-CA03-4917-6A660D87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C216-B5A1-EAB6-89AD-52AD9A75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0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FD093-277F-AC39-8C3A-88EA5249B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30887-7B69-9929-6969-0D254518E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05395-7FD1-C078-A48D-473042B34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01BC4-75AC-521E-F1CA-F9F04A11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54E9F-D725-8C3C-FF5B-3B7A7334B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8C85F-8C39-87E7-7A31-DF5A40D6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6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8C41B-DA02-0E0F-6E75-7C02EAB4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B843-0B2A-BBB1-FAB1-00FDBB620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3D1F2-5270-1CBF-5FA9-7035ED499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619EA-C80F-06C5-32AD-13235658C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60AE3-0849-2A0A-C650-044F3685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5634C-FAA2-D0E8-7E51-B2ACA85D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3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62F051-5EF7-1B81-ACEC-C23706AA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EA75E-9C95-4C2A-8222-96E31732D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F562E-30D2-8F10-4EA3-47E9AFD24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F7FDE-ECB8-F846-A237-2CA4E92AB247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77309-ED37-909A-892C-93BCE13B0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EF860-6CC7-375E-1991-FFEEDDAA5C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FC248-C292-E74A-872D-B341B2DDF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82D9-1A89-B507-C443-2D1E9DD33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31A172-2C9F-E50F-63F4-40A2CB92A6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4C496EC9-11E0-AF0B-8604-B316CEC46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7070" cy="6860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010824-19C7-B3FB-C6C7-93AB5D5BE84E}"/>
              </a:ext>
            </a:extLst>
          </p:cNvPr>
          <p:cNvSpPr txBox="1"/>
          <p:nvPr/>
        </p:nvSpPr>
        <p:spPr>
          <a:xfrm>
            <a:off x="2671011" y="4896853"/>
            <a:ext cx="713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Product Spotlight: Summer Edition</a:t>
            </a:r>
          </a:p>
        </p:txBody>
      </p:sp>
    </p:spTree>
    <p:extLst>
      <p:ext uri="{BB962C8B-B14F-4D97-AF65-F5344CB8AC3E}">
        <p14:creationId xmlns:p14="http://schemas.microsoft.com/office/powerpoint/2010/main" val="1747619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>
            <a:extLst>
              <a:ext uri="{FF2B5EF4-FFF2-40B4-BE49-F238E27FC236}">
                <a16:creationId xmlns:a16="http://schemas.microsoft.com/office/drawing/2014/main" id="{8F20C1B4-3618-9D41-A6F9-1D7219ECE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6D0EF-0ADD-9F4B-ADF4-A5DBFFE40969}"/>
              </a:ext>
            </a:extLst>
          </p:cNvPr>
          <p:cNvSpPr txBox="1"/>
          <p:nvPr/>
        </p:nvSpPr>
        <p:spPr>
          <a:xfrm>
            <a:off x="4772829" y="1560603"/>
            <a:ext cx="7075901" cy="46214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FF2F92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Streak Free Stain Free Natural Bronzer</a:t>
            </a: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Rich Caramel Extracts </a:t>
            </a:r>
            <a:r>
              <a:rPr lang="en-US" sz="20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Provide dark, longer lasting color</a:t>
            </a:r>
          </a:p>
          <a:p>
            <a:pPr marL="342900" marR="0" lvl="0" indent="-34290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>
                <a:solidFill>
                  <a:srgbClr val="FF2F92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Added </a:t>
            </a:r>
            <a:r>
              <a:rPr lang="en-US" sz="2000" b="1" i="0" u="none" strike="noStrike" kern="1200" cap="none" spc="0" baseline="0" dirty="0">
                <a:solidFill>
                  <a:srgbClr val="FF2F92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Argon Oil </a:t>
            </a:r>
            <a:r>
              <a:rPr lang="en-US" sz="2000" b="0" i="0" u="none" strike="noStrike" kern="1200" cap="none" spc="0" baseline="0" dirty="0">
                <a:solidFill>
                  <a:srgbClr val="FF2F92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delivers a velvety smooth feeling to the skin while locking in moisture for the entire day</a:t>
            </a:r>
          </a:p>
          <a:p>
            <a:pPr marL="342900" marR="0" lvl="0" indent="-34290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Plum Oil- </a:t>
            </a:r>
            <a:r>
              <a:rPr lang="en-US" sz="2000" b="0" i="0" u="none" strike="noStrike" kern="1200" cap="none" spc="0" baseline="0" dirty="0"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a rich oil that offers a non-greasy and silky skin feel that moisturizes skin</a:t>
            </a:r>
          </a:p>
          <a:p>
            <a:pPr marL="342900" marR="0" lvl="0" indent="-34290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0" dirty="0">
                <a:solidFill>
                  <a:srgbClr val="FF2F92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Liquid Glass </a:t>
            </a:r>
            <a:r>
              <a:rPr lang="en-US" sz="2000" b="0" i="0" u="none" strike="noStrike" kern="1200" cap="none" spc="0" baseline="0" dirty="0">
                <a:solidFill>
                  <a:srgbClr val="FF2F92"/>
                </a:solidFill>
                <a:uFillTx/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works as a primer to mask tiny imperfections in the skin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1415"/>
              </a:spcAft>
              <a:buSzPct val="45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600" b="0" i="0" u="none" strike="noStrike" kern="1200" cap="none" spc="0" baseline="0" dirty="0">
              <a:solidFill>
                <a:srgbClr val="000000"/>
              </a:solidFill>
              <a:uFillTx/>
              <a:latin typeface="Bodoni 72 Oldstyle Book" pitchFamily="2" charset="0"/>
              <a:ea typeface="SimSun" pitchFamily="2"/>
              <a:cs typeface="Lucida Sans" pitchFamily="2"/>
            </a:endParaRP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600" b="0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	Fragrance: Midnight Moroccan Orchid</a:t>
            </a:r>
          </a:p>
          <a:p>
            <a:pPr marL="0" marR="0" lvl="0" indent="0" algn="l" defTabSz="914400" rtl="0" fontAlgn="auto" hangingPunct="1">
              <a:lnSpc>
                <a:spcPct val="70000"/>
              </a:lnSpc>
              <a:spcBef>
                <a:spcPts val="0"/>
              </a:spcBef>
              <a:spcAft>
                <a:spcPts val="141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Bodoni 72 Oldstyle Book" pitchFamily="2" charset="0"/>
              <a:ea typeface="SimSun" pitchFamily="2"/>
              <a:cs typeface="Lucida Sans" pitchFamily="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FED6F8-FF7F-674D-A2DF-E0804D80E059}"/>
              </a:ext>
            </a:extLst>
          </p:cNvPr>
          <p:cNvSpPr txBox="1"/>
          <p:nvPr/>
        </p:nvSpPr>
        <p:spPr>
          <a:xfrm>
            <a:off x="4772829" y="468575"/>
            <a:ext cx="7229026" cy="99927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 lnSpcReduction="10000"/>
          </a:bodyPr>
          <a:lstStyle/>
          <a:p>
            <a:pPr marL="0" marR="0" lvl="0" indent="0" algn="l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Moroccan Midnight</a:t>
            </a: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™</a:t>
            </a:r>
            <a:b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b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Bodoni 72 Oldstyle Book" pitchFamily="2" charset="0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9687469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liquid on a red and white surface&#10;&#10;Description automatically generated">
            <a:extLst>
              <a:ext uri="{FF2B5EF4-FFF2-40B4-BE49-F238E27FC236}">
                <a16:creationId xmlns:a16="http://schemas.microsoft.com/office/drawing/2014/main" id="{C6B6B802-6B4D-13B7-C7A6-0654432D9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0"/>
            <a:ext cx="121801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2BBC0F-FF1C-9DAD-25A8-BFBA7762A7F2}"/>
              </a:ext>
            </a:extLst>
          </p:cNvPr>
          <p:cNvSpPr txBox="1"/>
          <p:nvPr/>
        </p:nvSpPr>
        <p:spPr>
          <a:xfrm>
            <a:off x="4081670" y="596348"/>
            <a:ext cx="648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Franklin Gothic Demi" panose="020B0703020102020204" pitchFamily="34" charset="0"/>
              </a:rPr>
              <a:t>Cactus Cabana</a:t>
            </a:r>
            <a:r>
              <a:rPr lang="en-US" sz="4800" b="0" i="0" u="none" strike="noStrike" kern="1200" cap="none" spc="0" baseline="0">
                <a:solidFill>
                  <a:srgbClr val="000000"/>
                </a:solidFill>
                <a:uFillTx/>
                <a:latin typeface="Franklin Gothic Demi" panose="020B0703020102020204" pitchFamily="34" charset="0"/>
                <a:ea typeface="SimSun" pitchFamily="2"/>
                <a:cs typeface="Lucida Sans" pitchFamily="2"/>
              </a:rPr>
              <a:t>™</a:t>
            </a:r>
            <a:endParaRPr lang="en-US" sz="4800">
              <a:latin typeface="Franklin Gothic Demi" panose="020B07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3D9EA-F4D7-6B48-2C75-504AE1DE81B8}"/>
              </a:ext>
            </a:extLst>
          </p:cNvPr>
          <p:cNvSpPr txBox="1"/>
          <p:nvPr/>
        </p:nvSpPr>
        <p:spPr>
          <a:xfrm>
            <a:off x="4174435" y="1427345"/>
            <a:ext cx="7620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Franklin Gothic Demi" panose="020B0703020102020204" pitchFamily="34" charset="0"/>
              </a:rPr>
              <a:t>Indoor/Outdoor Low DHA Bronzer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rgbClr val="0070C0"/>
                </a:solidFill>
                <a:latin typeface="Franklin Gothic Demi" panose="020B0703020102020204" pitchFamily="34" charset="0"/>
              </a:rPr>
              <a:t>Formulated with a special BB cream base for a satin soft, silky finish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Franklin Gothic Demi" panose="020B0703020102020204" pitchFamily="34" charset="0"/>
              </a:rPr>
              <a:t>Cactus Water- </a:t>
            </a:r>
            <a:r>
              <a:rPr lang="en-US" sz="2200" dirty="0">
                <a:latin typeface="Franklin Gothic Book" panose="020B0503020102020204" pitchFamily="34" charset="0"/>
              </a:rPr>
              <a:t>High in nutrients, vitamins and electrolytes, help hydrate the skin and help the skin retain moisture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Tiger Grass</a:t>
            </a:r>
            <a:r>
              <a:rPr lang="en-US" sz="2200" dirty="0">
                <a:solidFill>
                  <a:schemeClr val="accent1"/>
                </a:solidFill>
                <a:effectLst/>
                <a:latin typeface="Baskerville" panose="02020502070401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2200" dirty="0">
                <a:solidFill>
                  <a:schemeClr val="accent1"/>
                </a:solidFill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solidFill>
                  <a:schemeClr val="accent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 correcting, anti-reddening ingredient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Franklin Gothic Demi" panose="020B0703020102020204" pitchFamily="34" charset="0"/>
              </a:rPr>
              <a:t>Mel[O]stem</a:t>
            </a:r>
            <a:r>
              <a:rPr lang="en-US" sz="2200" dirty="0">
                <a:effectLst/>
                <a:latin typeface="Baskerville" panose="02020502070401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2200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 derived active ingredient that targets sun spots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Agave Extracts- </a:t>
            </a:r>
            <a:r>
              <a:rPr lang="en-US" sz="2200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Helps plump the skin and calm irritation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>
                <a:latin typeface="Franklin Gothic Demi" panose="020B0703020102020204" pitchFamily="34" charset="0"/>
              </a:rPr>
              <a:t>Fragrance: Kiwi &amp; Cactus Water</a:t>
            </a:r>
          </a:p>
        </p:txBody>
      </p:sp>
    </p:spTree>
    <p:extLst>
      <p:ext uri="{BB962C8B-B14F-4D97-AF65-F5344CB8AC3E}">
        <p14:creationId xmlns:p14="http://schemas.microsoft.com/office/powerpoint/2010/main" val="324030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iletry, lotion&#10;&#10;Description automatically generated">
            <a:extLst>
              <a:ext uri="{FF2B5EF4-FFF2-40B4-BE49-F238E27FC236}">
                <a16:creationId xmlns:a16="http://schemas.microsoft.com/office/drawing/2014/main" id="{58EC98AA-7370-C946-82AA-772EB9B67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49515-F75C-3D4A-823F-86E164E064F0}"/>
              </a:ext>
            </a:extLst>
          </p:cNvPr>
          <p:cNvSpPr txBox="1"/>
          <p:nvPr/>
        </p:nvSpPr>
        <p:spPr>
          <a:xfrm>
            <a:off x="4884283" y="1271195"/>
            <a:ext cx="6836922" cy="47811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endParaRPr lang="en-US" dirty="0">
              <a:solidFill>
                <a:srgbClr val="FF2F92"/>
              </a:solidFill>
              <a:effectLst/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/>
                <a:latin typeface="Franklin Gothic Book" panose="020B0503020102020204" pitchFamily="34" charset="0"/>
              </a:rPr>
              <a:t>Influential Glow Boost Dark Tanning Accelerator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FF2F92"/>
                </a:solidFill>
                <a:effectLst/>
                <a:latin typeface="Franklin Gothic Book" panose="020B0503020102020204" pitchFamily="34" charset="0"/>
              </a:rPr>
              <a:t>Plant Based Silicone </a:t>
            </a:r>
            <a:r>
              <a:rPr lang="en-US" dirty="0">
                <a:solidFill>
                  <a:srgbClr val="FF2F92"/>
                </a:solidFill>
                <a:effectLst/>
                <a:latin typeface="Franklin Gothic Book" panose="020B0503020102020204" pitchFamily="34" charset="0"/>
              </a:rPr>
              <a:t>– Silicone alternative that creates a silky soft finish, while improving moisture levels, softness and smoothness of the skin while being spray tan friendly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/>
                <a:latin typeface="Franklin Gothic Book" panose="020B0503020102020204" pitchFamily="34" charset="0"/>
              </a:rPr>
              <a:t>Electrolyte Cocktail 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– Improves skin moistur</a:t>
            </a:r>
            <a:r>
              <a:rPr lang="en-US" dirty="0">
                <a:latin typeface="Franklin Gothic Book" panose="020B0503020102020204" pitchFamily="34" charset="0"/>
              </a:rPr>
              <a:t>e barrier, calms redness, and maintains hydration levels of the skin</a:t>
            </a:r>
            <a:endParaRPr lang="en-US" dirty="0">
              <a:effectLst/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FF2F92"/>
                </a:solidFill>
                <a:effectLst/>
                <a:latin typeface="Franklin Gothic Book" panose="020B0503020102020204" pitchFamily="34" charset="0"/>
              </a:rPr>
              <a:t>Hyaluronic Acid </a:t>
            </a:r>
            <a:r>
              <a:rPr lang="en-US" dirty="0">
                <a:solidFill>
                  <a:srgbClr val="FF2F92"/>
                </a:solidFill>
                <a:effectLst/>
                <a:latin typeface="Franklin Gothic Book" panose="020B0503020102020204" pitchFamily="34" charset="0"/>
              </a:rPr>
              <a:t>– Hydrates through the layers of the skin to promote a bouncy, plump look </a:t>
            </a:r>
          </a:p>
          <a:p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Franklin Gothic Book" panose="020B0503020102020204" pitchFamily="34" charset="0"/>
              <a:ea typeface="Baskerville" panose="02020502070401020303" pitchFamily="18" charset="0"/>
              <a:cs typeface="Lucida Sans" pitchFamily="2"/>
            </a:endParaRP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Fragrance: </a:t>
            </a:r>
            <a:r>
              <a:rPr lang="en-US" b="1" dirty="0">
                <a:solidFill>
                  <a:srgbClr val="000000"/>
                </a:solidFill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Sweet Summer Escape</a:t>
            </a: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5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L="171450" marR="0" lvl="0" indent="-17145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5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2658F1-BC01-144D-B8A9-F7E08B34424E}"/>
              </a:ext>
            </a:extLst>
          </p:cNvPr>
          <p:cNvSpPr txBox="1"/>
          <p:nvPr/>
        </p:nvSpPr>
        <p:spPr>
          <a:xfrm>
            <a:off x="4884283" y="396624"/>
            <a:ext cx="7047033" cy="999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Bodoni 72 Oldstyle Book" pitchFamily="2" charset="0"/>
                <a:ea typeface="SimSun" pitchFamily="2"/>
                <a:cs typeface="Lucida Sans" pitchFamily="2"/>
              </a:rPr>
              <a:t>Sunshine Superstar</a:t>
            </a: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™</a:t>
            </a:r>
            <a:endParaRPr lang="en-US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790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DC 2020 PPT Slide - Turquoise Temptation - NEW.jpg">
            <a:extLst>
              <a:ext uri="{FF2B5EF4-FFF2-40B4-BE49-F238E27FC236}">
                <a16:creationId xmlns:a16="http://schemas.microsoft.com/office/drawing/2014/main" id="{D3C9A2B6-4AAF-2F47-AD7F-DFBE3356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EAADB18-A2D4-324E-A71A-7AF62D3EEAD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4962525" y="651794"/>
            <a:ext cx="5695950" cy="948405"/>
          </a:xfrm>
        </p:spPr>
        <p:txBody>
          <a:bodyPr anchor="ctr">
            <a:normAutofit fontScale="90000"/>
          </a:bodyPr>
          <a:lstStyle/>
          <a:p>
            <a:pPr eaLnBrk="1"/>
            <a:br>
              <a:rPr altLang="en-US" sz="2300" b="1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</a:br>
            <a:r>
              <a:rPr altLang="en-US" b="1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Turquoise Temptation</a:t>
            </a:r>
            <a:r>
              <a:rPr lang="en-US" altLang="en-US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™</a:t>
            </a:r>
            <a:br>
              <a:rPr lang="en-US" altLang="en-US" sz="2300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</a:br>
            <a:br>
              <a:rPr altLang="en-US" sz="1400">
                <a:latin typeface="Bodoni 72 Oldstyle Book" pitchFamily="2" charset="0"/>
                <a:ea typeface="SimSun" panose="02010600030101010101" pitchFamily="2" charset="-122"/>
                <a:cs typeface="Arial" panose="020B0604020202020204" pitchFamily="34" charset="0"/>
              </a:rPr>
            </a:br>
            <a:br>
              <a:rPr altLang="en-US" sz="3200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</a:br>
            <a:endParaRPr altLang="en-US" sz="3200">
              <a:latin typeface="Bodoni 72 Oldstyle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3B92AD-14BD-3F46-AAF6-1E45ADD5E761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962525" y="1746250"/>
            <a:ext cx="6935788" cy="4699000"/>
          </a:xfrm>
        </p:spPr>
        <p:txBody>
          <a:bodyPr numCol="1">
            <a:prstTxWarp prst="textNoShape">
              <a:avLst/>
            </a:prstTxWarp>
            <a:normAutofit/>
          </a:bodyPr>
          <a:lstStyle/>
          <a:p>
            <a:pPr marL="342900" indent="-342900" eaLnBrk="1">
              <a:lnSpc>
                <a:spcPct val="80000"/>
              </a:lnSpc>
              <a:buFont typeface="+mj-lt"/>
              <a:buAutoNum type="arabicPeriod"/>
            </a:pPr>
            <a:r>
              <a:rPr lang="en-US" altLang="en-US" sz="1800" b="1" dirty="0">
                <a:solidFill>
                  <a:srgbClr val="00B0F0"/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Cucumber and Aloe Cooling Dark Tanning Accelerator</a:t>
            </a:r>
            <a:endParaRPr altLang="en-US" sz="1800" b="1" dirty="0">
              <a:solidFill>
                <a:srgbClr val="00B0F0"/>
              </a:solidFill>
              <a:latin typeface="Franklin Gothic Book" panose="020B05030201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marL="342900" indent="-342900" eaLnBrk="1">
              <a:lnSpc>
                <a:spcPct val="80000"/>
              </a:lnSpc>
              <a:buFont typeface="+mj-lt"/>
              <a:buAutoNum type="arabicPeriod"/>
            </a:pPr>
            <a:r>
              <a:rPr altLang="en-US" sz="1800" b="1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Bakuchiol</a:t>
            </a:r>
            <a:r>
              <a:rPr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– </a:t>
            </a:r>
            <a:r>
              <a:rPr lang="en-US"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Stimulates</a:t>
            </a:r>
            <a:r>
              <a:rPr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collagen production and diminish</a:t>
            </a:r>
            <a:r>
              <a:rPr lang="en-US"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es</a:t>
            </a:r>
            <a:r>
              <a:rPr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wrinkles, skin laxity and overall photo damage</a:t>
            </a:r>
          </a:p>
          <a:p>
            <a:pPr marL="342900" indent="-342900" eaLnBrk="1">
              <a:lnSpc>
                <a:spcPct val="80000"/>
              </a:lnSpc>
              <a:buFont typeface="+mj-lt"/>
              <a:buAutoNum type="arabicPeriod"/>
            </a:pPr>
            <a:r>
              <a:rPr altLang="en-US" sz="1800" b="1" dirty="0">
                <a:solidFill>
                  <a:srgbClr val="00B0F0"/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Superfood Smoothie Blend</a:t>
            </a:r>
            <a:r>
              <a:rPr altLang="en-US" sz="1800" dirty="0">
                <a:solidFill>
                  <a:srgbClr val="00B0F0"/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­ – Strawberry, Acai, Dragon fruit, Blueberry &amp; Pomegranate, load the skin with essential antioxidants</a:t>
            </a:r>
          </a:p>
          <a:p>
            <a:pPr marL="342900" indent="-342900" eaLnBrk="1">
              <a:lnSpc>
                <a:spcPct val="80000"/>
              </a:lnSpc>
              <a:buFont typeface="+mj-lt"/>
              <a:buAutoNum type="arabicPeriod"/>
            </a:pPr>
            <a:r>
              <a:rPr altLang="en-US" sz="1800" b="1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Cucumber &amp; Aloe Cooling Agents- </a:t>
            </a:r>
            <a:r>
              <a:rPr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Help</a:t>
            </a:r>
            <a:r>
              <a:rPr lang="en-US"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</a:t>
            </a:r>
            <a:r>
              <a:rPr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to calm</a:t>
            </a:r>
            <a:r>
              <a:rPr lang="en-US"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and soothe</a:t>
            </a:r>
            <a:r>
              <a:rPr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 skin</a:t>
            </a:r>
          </a:p>
          <a:p>
            <a:pPr marL="342900" indent="-342900" eaLnBrk="1">
              <a:lnSpc>
                <a:spcPct val="80000"/>
              </a:lnSpc>
              <a:buFont typeface="+mj-lt"/>
              <a:buAutoNum type="arabicPeriod"/>
            </a:pPr>
            <a:r>
              <a:rPr altLang="en-US" sz="1800" b="1" dirty="0">
                <a:solidFill>
                  <a:srgbClr val="00B0F0"/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Charcoal Extracts </a:t>
            </a:r>
            <a:r>
              <a:rPr altLang="en-US" sz="1800" dirty="0">
                <a:solidFill>
                  <a:srgbClr val="00B0F0"/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help to detoxify and pull impurities from the skin</a:t>
            </a:r>
          </a:p>
          <a:p>
            <a:pPr eaLnBrk="1">
              <a:lnSpc>
                <a:spcPct val="80000"/>
              </a:lnSpc>
              <a:buFont typeface="StarSymbol"/>
              <a:buNone/>
            </a:pPr>
            <a:endParaRPr altLang="en-US" sz="1800" dirty="0">
              <a:latin typeface="Franklin Gothic Book" panose="020B05030201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>
              <a:lnSpc>
                <a:spcPct val="80000"/>
              </a:lnSpc>
              <a:buFont typeface="StarSymbol"/>
              <a:buNone/>
            </a:pPr>
            <a:r>
              <a:rPr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	</a:t>
            </a:r>
            <a:r>
              <a:rPr lang="en-US" altLang="en-US" sz="18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	</a:t>
            </a:r>
            <a:r>
              <a:rPr altLang="en-US" sz="1800" b="1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Fragrance: Sugared Sorbet </a:t>
            </a:r>
          </a:p>
          <a:p>
            <a:pPr eaLnBrk="1">
              <a:lnSpc>
                <a:spcPct val="80000"/>
              </a:lnSpc>
              <a:buFont typeface="StarSymbol"/>
              <a:buNone/>
            </a:pPr>
            <a:endParaRPr altLang="en-US" sz="1600" dirty="0">
              <a:latin typeface="Bodoni 72 Oldstyle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>
              <a:lnSpc>
                <a:spcPct val="80000"/>
              </a:lnSpc>
            </a:pPr>
            <a:endParaRPr altLang="en-US" sz="1600" dirty="0">
              <a:latin typeface="Bodoni 72 Oldstyle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552200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7E2E9-CF02-9E4C-8A24-2D849843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98E4FE4-16EB-6748-AC16-C57704D09F84}"/>
              </a:ext>
            </a:extLst>
          </p:cNvPr>
          <p:cNvSpPr txBox="1">
            <a:spLocks/>
          </p:cNvSpPr>
          <p:nvPr/>
        </p:nvSpPr>
        <p:spPr>
          <a:xfrm>
            <a:off x="4787900" y="768146"/>
            <a:ext cx="6927741" cy="798331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latin typeface="BODONI 72 OLDSTYLE BOOK" pitchFamily="2" charset="0"/>
              </a:rPr>
              <a:t>Somewhere On A Beach</a:t>
            </a:r>
            <a:r>
              <a:rPr lang="en-US" sz="4000">
                <a:latin typeface="Bodoni 72 Oldstyle Book" pitchFamily="2" charset="0"/>
              </a:rPr>
              <a:t>™</a:t>
            </a:r>
            <a:br>
              <a:rPr lang="en-US" sz="3600">
                <a:latin typeface="Bodoni 72 Oldstyle Book" pitchFamily="2" charset="0"/>
              </a:rPr>
            </a:br>
            <a:br>
              <a:rPr lang="en-US" sz="2000">
                <a:latin typeface="Bodoni 72 Oldstyle Book" pitchFamily="2" charset="0"/>
              </a:rPr>
            </a:br>
            <a:endParaRPr lang="en-US" sz="2000">
              <a:latin typeface="Bodoni 72 Oldstyle Book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1A7436-0050-E448-A07D-9B56E55B3518}"/>
              </a:ext>
            </a:extLst>
          </p:cNvPr>
          <p:cNvSpPr txBox="1"/>
          <p:nvPr/>
        </p:nvSpPr>
        <p:spPr>
          <a:xfrm>
            <a:off x="4787900" y="1566477"/>
            <a:ext cx="7181850" cy="4994979"/>
          </a:xfrm>
          <a:prstGeom prst="rect">
            <a:avLst/>
          </a:prstGeom>
          <a:noFill/>
          <a:ln cap="flat">
            <a:noFill/>
          </a:ln>
        </p:spPr>
        <p:txBody>
          <a:bodyPr/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chemeClr val="accent2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Streak Free Stain Free Natural Bronzer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Sea Buckthorn Berry </a:t>
            </a:r>
            <a:r>
              <a:rPr lang="en-US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Utilizes high levels of Vitamin C and Omega Fatty Acids to help protect the skin against free radical damage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chemeClr val="accent2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Coconut &amp; Walnut Oils </a:t>
            </a:r>
            <a:r>
              <a:rPr lang="en-US" kern="0" dirty="0">
                <a:solidFill>
                  <a:schemeClr val="accent2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- Intense skin softeners and hydrators help to keep your tanning results lasting longer, while improving the overall appearance of the skin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Black Tea </a:t>
            </a:r>
            <a:r>
              <a:rPr lang="en-US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Strong antioxidant with astringent properties that work to reduce blemishes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000000"/>
              </a:solidFill>
              <a:latin typeface="Franklin Gothic Book" panose="020B0503020102020204" pitchFamily="34" charset="0"/>
              <a:ea typeface="SimSun" pitchFamily="2"/>
              <a:cs typeface="Lucida Sans" pitchFamily="2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	</a:t>
            </a:r>
            <a:r>
              <a:rPr lang="en-US" b="1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Fragrance: Tropical </a:t>
            </a:r>
            <a:r>
              <a:rPr lang="en-US" b="1" kern="0" dirty="0" err="1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Tantini</a:t>
            </a:r>
            <a:endParaRPr lang="en-US" b="1" kern="0" dirty="0">
              <a:solidFill>
                <a:srgbClr val="000000"/>
              </a:solidFill>
              <a:latin typeface="Franklin Gothic Book" panose="020B0503020102020204" pitchFamily="34" charset="0"/>
              <a:ea typeface="SimSun" pitchFamily="2"/>
              <a:cs typeface="Lucida Sans" pitchFamily="2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0000"/>
              </a:solidFill>
              <a:latin typeface="Bodoni 72 Oldstyle Book" pitchFamily="2" charset="0"/>
              <a:ea typeface="SimSun" pitchFamily="2"/>
              <a:cs typeface="Lucida Sans" pitchFamily="2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0000"/>
              </a:solidFill>
              <a:latin typeface="Bodoni 72 Oldstyle Book" pitchFamily="2" charset="0"/>
              <a:ea typeface="SimSun" pitchFamily="2"/>
              <a:cs typeface="Lucida Sans" pitchFamily="2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kern="0" dirty="0">
              <a:solidFill>
                <a:srgbClr val="000000"/>
              </a:solidFill>
              <a:latin typeface="Bodoni 72 Oldstyle Book" pitchFamily="2" charset="0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2746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07C48E7-F3A0-EE4A-910E-22F43071C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5E2DB-B74B-9C44-B633-8374ADC63200}"/>
              </a:ext>
            </a:extLst>
          </p:cNvPr>
          <p:cNvSpPr txBox="1"/>
          <p:nvPr/>
        </p:nvSpPr>
        <p:spPr>
          <a:xfrm>
            <a:off x="4872250" y="1239253"/>
            <a:ext cx="7047033" cy="47811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41651"/>
                </a:solidFill>
                <a:effectLst/>
                <a:latin typeface="Franklin Gothic Book" panose="020B0503020102020204" pitchFamily="34" charset="0"/>
              </a:rPr>
              <a:t> Tropical Electrolyte Infused Natural Bronzer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/>
                <a:latin typeface="Franklin Gothic Book" panose="020B0503020102020204" pitchFamily="34" charset="0"/>
              </a:rPr>
              <a:t>Cactus Water 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– High in antioxidants, vitamins and electrolytes to keep skin hydrated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41651"/>
                </a:solidFill>
                <a:effectLst/>
                <a:latin typeface="Franklin Gothic Book" panose="020B0503020102020204" pitchFamily="34" charset="0"/>
              </a:rPr>
              <a:t>Coconut Oil </a:t>
            </a:r>
            <a:r>
              <a:rPr lang="en-US" dirty="0">
                <a:solidFill>
                  <a:srgbClr val="941651"/>
                </a:solidFill>
                <a:effectLst/>
                <a:latin typeface="Franklin Gothic Book" panose="020B0503020102020204" pitchFamily="34" charset="0"/>
              </a:rPr>
              <a:t>– Deeply softens and nourishes the skin for long lasting hydration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effectLst/>
                <a:latin typeface="Franklin Gothic Book" panose="020B0503020102020204" pitchFamily="34" charset="0"/>
              </a:rPr>
              <a:t>Acai Berry Extracts </a:t>
            </a:r>
            <a:r>
              <a:rPr lang="en-US" dirty="0">
                <a:effectLst/>
                <a:latin typeface="Franklin Gothic Book" panose="020B0503020102020204" pitchFamily="34" charset="0"/>
              </a:rPr>
              <a:t>– Rich in antioxidants, Acai berry helps to protect the skin from free radical damage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941651"/>
                </a:solidFill>
                <a:effectLst/>
                <a:latin typeface="Franklin Gothic Book" panose="020B0503020102020204" pitchFamily="34" charset="0"/>
              </a:rPr>
              <a:t>White Birch </a:t>
            </a:r>
            <a:r>
              <a:rPr lang="en-US" dirty="0">
                <a:solidFill>
                  <a:srgbClr val="941651"/>
                </a:solidFill>
                <a:effectLst/>
                <a:latin typeface="Franklin Gothic Book" panose="020B0503020102020204" pitchFamily="34" charset="0"/>
              </a:rPr>
              <a:t>– Contains anti-aging and skin firming benefits</a:t>
            </a: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1" i="0" u="none" strike="noStrike" kern="1200" cap="none" spc="0" baseline="0" dirty="0">
              <a:solidFill>
                <a:srgbClr val="000000"/>
              </a:solidFill>
              <a:uFillTx/>
              <a:latin typeface="Franklin Gothic Book" panose="020B0503020102020204" pitchFamily="34" charset="0"/>
              <a:ea typeface="Baskerville" panose="02020502070401020303" pitchFamily="18" charset="0"/>
              <a:cs typeface="Lucida Sans" pitchFamily="2"/>
            </a:endParaRP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		Fragrance: </a:t>
            </a:r>
            <a:r>
              <a:rPr lang="en-US" b="1" dirty="0">
                <a:solidFill>
                  <a:srgbClr val="000000"/>
                </a:solidFill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Beach Berry</a:t>
            </a: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L="171450" marR="0" lvl="0" indent="-17145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B9C72D-3E59-B34B-803E-446D7DC83B08}"/>
              </a:ext>
            </a:extLst>
          </p:cNvPr>
          <p:cNvSpPr txBox="1"/>
          <p:nvPr/>
        </p:nvSpPr>
        <p:spPr>
          <a:xfrm>
            <a:off x="4872251" y="147970"/>
            <a:ext cx="7047033" cy="10912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Bodoni 72 Oldstyle Book" pitchFamily="2" charset="0"/>
                <a:ea typeface="SimSun" pitchFamily="2"/>
                <a:cs typeface="Lucida Sans" pitchFamily="2"/>
              </a:rPr>
              <a:t>White 2 Bronze Summer</a:t>
            </a: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™</a:t>
            </a:r>
            <a:r>
              <a:rPr lang="en-US" sz="4000" b="1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 </a:t>
            </a:r>
            <a:b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7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28A4210-7969-3647-AC2B-F2E1B19F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D68985-8E97-0341-AF1A-0D77E9F61877}"/>
              </a:ext>
            </a:extLst>
          </p:cNvPr>
          <p:cNvSpPr txBox="1"/>
          <p:nvPr/>
        </p:nvSpPr>
        <p:spPr>
          <a:xfrm>
            <a:off x="5082362" y="1596829"/>
            <a:ext cx="6644218" cy="478110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  <a:ea typeface="Baskerville" panose="02020502070401020303" pitchFamily="18" charset="0"/>
              </a:rPr>
              <a:t>Blue Hued Dark Tanning Optimizer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Franklin Gothic Book" panose="020B0503020102020204" pitchFamily="34" charset="0"/>
              <a:ea typeface="Baskerville" panose="02020502070401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Franklin Gothic Book" panose="020B0503020102020204" pitchFamily="34" charset="0"/>
                <a:ea typeface="Baskerville" panose="02020502070401020303" pitchFamily="18" charset="0"/>
              </a:rPr>
              <a:t>Maracujá Oil – </a:t>
            </a:r>
            <a:r>
              <a:rPr lang="en-US" dirty="0">
                <a:latin typeface="Franklin Gothic Book" panose="020B0503020102020204" pitchFamily="34" charset="0"/>
                <a:ea typeface="Baskerville" panose="02020502070401020303" pitchFamily="18" charset="0"/>
              </a:rPr>
              <a:t>Helps to address damaged or weakened skin, while helping to support the healing process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  <a:ea typeface="Baskerville" panose="02020502070401020303" pitchFamily="18" charset="0"/>
              </a:rPr>
              <a:t>Coconut Oils &amp; Extracts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  <a:ea typeface="Baskerville" panose="02020502070401020303" pitchFamily="18" charset="0"/>
              </a:rPr>
              <a:t>– Deeply softens and nourish the skin for long lasting hydration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Franklin Gothic Book" panose="020B0503020102020204" pitchFamily="34" charset="0"/>
                <a:ea typeface="Baskerville" panose="02020502070401020303" pitchFamily="18" charset="0"/>
              </a:rPr>
              <a:t>Sea-Toxifying Algae Complex – </a:t>
            </a:r>
            <a:r>
              <a:rPr lang="en-US" dirty="0">
                <a:latin typeface="Franklin Gothic Book" panose="020B0503020102020204" pitchFamily="34" charset="0"/>
                <a:ea typeface="Baskerville" panose="02020502070401020303" pitchFamily="18" charset="0"/>
              </a:rPr>
              <a:t>Helps to detoxify the skin while also helping to improve skins elasticity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  <a:ea typeface="Baskerville" panose="02020502070401020303" pitchFamily="18" charset="0"/>
              </a:rPr>
              <a:t>Tiger Grass and Blue Tansy–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  <a:ea typeface="Baskerville" panose="02020502070401020303" pitchFamily="18" charset="0"/>
              </a:rPr>
              <a:t>Color-correcting ingredients so the skin tans the most natural, dark bronze</a:t>
            </a:r>
          </a:p>
          <a:p>
            <a:pPr marR="0" lvl="0" algn="l" defTabSz="914400" rtl="0" fontAlgn="auto" hangingPunct="1"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Franklin Gothic Book" panose="020B0503020102020204" pitchFamily="34" charset="0"/>
              <a:ea typeface="Baskerville" panose="02020502070401020303" pitchFamily="18" charset="0"/>
              <a:cs typeface="Lucida Sans" pitchFamily="2"/>
            </a:endParaRPr>
          </a:p>
          <a:p>
            <a:pPr marR="0" lvl="0" algn="l" defTabSz="914400" rtl="0" fontAlgn="auto" hangingPunct="1"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	Fragrance: </a:t>
            </a:r>
            <a:r>
              <a:rPr lang="en-US" dirty="0">
                <a:solidFill>
                  <a:srgbClr val="000000"/>
                </a:solidFill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Aquamarine Coastal Cool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latin typeface="Franklin Gothic Book" panose="020B0503020102020204" pitchFamily="34" charset="0"/>
              <a:ea typeface="Baskerville" panose="02020502070401020303" pitchFamily="18" charset="0"/>
              <a:cs typeface="Lucida Sans" pitchFamily="2"/>
            </a:endParaRPr>
          </a:p>
          <a:p>
            <a:pPr marL="171450" marR="0" lvl="0" indent="-171450" algn="l" defTabSz="914400" rtl="0" fontAlgn="auto" hangingPunct="1">
              <a:spcBef>
                <a:spcPts val="0"/>
              </a:spcBef>
              <a:spcAft>
                <a:spcPts val="815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Baskerville" panose="02020502070401020303" pitchFamily="18" charset="0"/>
              <a:ea typeface="Baskerville" panose="02020502070401020303" pitchFamily="18" charset="0"/>
              <a:cs typeface="Lucida Sans" pitchFamily="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DB25050-3BB1-DC4D-AF88-4C22957A201F}"/>
              </a:ext>
            </a:extLst>
          </p:cNvPr>
          <p:cNvSpPr txBox="1"/>
          <p:nvPr/>
        </p:nvSpPr>
        <p:spPr>
          <a:xfrm>
            <a:off x="5082362" y="480063"/>
            <a:ext cx="6715339" cy="10501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BODONI 72 OLDSTYLE BOOK" pitchFamily="2" charset="0"/>
                <a:ea typeface="SimSun" pitchFamily="2"/>
                <a:cs typeface="Lucida Sans" pitchFamily="2"/>
              </a:rPr>
              <a:t>White 2 Bronze Coastal</a:t>
            </a: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™</a:t>
            </a:r>
            <a:r>
              <a:rPr lang="en-US" sz="4000" b="1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 </a:t>
            </a:r>
            <a:endParaRPr lang="en-US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15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Content Placeholder 2"/>
          <p:cNvSpPr txBox="1"/>
          <p:nvPr/>
        </p:nvSpPr>
        <p:spPr>
          <a:xfrm>
            <a:off x="4817666" y="1578376"/>
            <a:ext cx="6644218" cy="4631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  <a:defRPr sz="20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Franklin Gothic Book" panose="020B0503020102020204" pitchFamily="34" charset="0"/>
              </a:rPr>
              <a:t>Indoor/Outdoor </a:t>
            </a:r>
            <a:r>
              <a:rPr lang="en-US" dirty="0">
                <a:latin typeface="Franklin Gothic Book" panose="020B0503020102020204" pitchFamily="34" charset="0"/>
              </a:rPr>
              <a:t>Low DHA Bronzer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 sz="20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rgbClr val="FF2F92"/>
                </a:solidFill>
                <a:latin typeface="Franklin Gothic Book" panose="020B0503020102020204" pitchFamily="34" charset="0"/>
              </a:rPr>
              <a:t>Guava Extracts </a:t>
            </a:r>
            <a:r>
              <a:rPr b="0" dirty="0">
                <a:solidFill>
                  <a:srgbClr val="FF2F92"/>
                </a:solidFill>
                <a:latin typeface="Franklin Gothic Book" panose="020B0503020102020204" pitchFamily="34" charset="0"/>
              </a:rPr>
              <a:t>– Rich in antioxidants that help reduce the appearance of fine lines and wrinkles while providing a glowing complexion</a:t>
            </a:r>
            <a:endParaRPr sz="1500" dirty="0">
              <a:solidFill>
                <a:srgbClr val="FF2F92"/>
              </a:solidFill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 sz="20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latin typeface="Franklin Gothic Book" panose="020B0503020102020204" pitchFamily="34" charset="0"/>
              </a:rPr>
              <a:t>Watermelon Extracts </a:t>
            </a:r>
            <a:r>
              <a:rPr b="0" dirty="0">
                <a:latin typeface="Franklin Gothic Book" panose="020B0503020102020204" pitchFamily="34" charset="0"/>
              </a:rPr>
              <a:t>– Provides 24-hour hydration while improving the skins tone and deeply improving the appearance of fine lines, wrinkles and dry spots of the skin </a:t>
            </a:r>
            <a:endParaRPr sz="1500" dirty="0">
              <a:latin typeface="Franklin Gothic Book" panose="020B0503020102020204" pitchFamily="34" charset="0"/>
            </a:endParaRP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  <a:defRPr sz="20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 err="1">
                <a:solidFill>
                  <a:srgbClr val="FF2F92"/>
                </a:solidFill>
                <a:latin typeface="Franklin Gothic Book" panose="020B0503020102020204" pitchFamily="34" charset="0"/>
              </a:rPr>
              <a:t>MelanoBronze</a:t>
            </a:r>
            <a:r>
              <a:rPr dirty="0">
                <a:solidFill>
                  <a:srgbClr val="FF2F92"/>
                </a:solidFill>
                <a:latin typeface="Franklin Gothic Book" panose="020B0503020102020204" pitchFamily="34" charset="0"/>
              </a:rPr>
              <a:t>™ – </a:t>
            </a:r>
            <a:r>
              <a:rPr b="0" dirty="0">
                <a:solidFill>
                  <a:srgbClr val="FF2F92"/>
                </a:solidFill>
                <a:latin typeface="Franklin Gothic Book" panose="020B0503020102020204" pitchFamily="34" charset="0"/>
              </a:rPr>
              <a:t>Stimulates melanin activity to allow for longer lasting, darker tanning results</a:t>
            </a:r>
            <a:endParaRPr sz="1500" dirty="0">
              <a:solidFill>
                <a:srgbClr val="FF2F92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buSzPct val="100000"/>
              <a:defRPr sz="2400">
                <a:latin typeface="Baskerville"/>
                <a:ea typeface="Baskerville"/>
                <a:cs typeface="Baskerville"/>
                <a:sym typeface="Baskerville"/>
              </a:defRPr>
            </a:pPr>
            <a:endParaRPr sz="1500" dirty="0">
              <a:solidFill>
                <a:srgbClr val="FF2F92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defRPr sz="20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>
                <a:solidFill>
                  <a:srgbClr val="FF2F92"/>
                </a:solidFill>
                <a:latin typeface="Franklin Gothic Book" panose="020B0503020102020204" pitchFamily="34" charset="0"/>
              </a:rPr>
              <a:t>		Fragrance: Island Escape</a:t>
            </a:r>
            <a:endParaRPr sz="1500" dirty="0">
              <a:solidFill>
                <a:srgbClr val="FF2F92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2" name="Title 1"/>
          <p:cNvSpPr txBox="1"/>
          <p:nvPr/>
        </p:nvSpPr>
        <p:spPr>
          <a:xfrm>
            <a:off x="4817666" y="495855"/>
            <a:ext cx="6715340" cy="869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>
              <a:defRPr sz="4000">
                <a:latin typeface="Bodoni SvtyTwo OS ITC TT-Bold"/>
                <a:ea typeface="Bodoni SvtyTwo OS ITC TT-Bold"/>
                <a:cs typeface="Bodoni SvtyTwo OS ITC TT-Bold"/>
                <a:sym typeface="Bodoni SvtyTwo OS ITC TT-Bold"/>
              </a:defRPr>
            </a:pPr>
            <a:r>
              <a:t>Vacay Vibes</a:t>
            </a:r>
            <a:r>
              <a:rPr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rPr>
              <a:t>™</a:t>
            </a:r>
            <a:r>
              <a:t> </a:t>
            </a:r>
            <a:endParaRPr sz="1800">
              <a:latin typeface="Baskerville"/>
              <a:ea typeface="Baskerville"/>
              <a:cs typeface="Baskerville"/>
              <a:sym typeface="Baskervill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iletry, perfume&#10;&#10;Description automatically generated">
            <a:extLst>
              <a:ext uri="{FF2B5EF4-FFF2-40B4-BE49-F238E27FC236}">
                <a16:creationId xmlns:a16="http://schemas.microsoft.com/office/drawing/2014/main" id="{D50F8D60-9507-154D-8C63-E5B408C3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E6F14-9F2B-2F43-9434-82D7D4C8E361}"/>
              </a:ext>
            </a:extLst>
          </p:cNvPr>
          <p:cNvSpPr txBox="1"/>
          <p:nvPr/>
        </p:nvSpPr>
        <p:spPr>
          <a:xfrm>
            <a:off x="4872251" y="1419668"/>
            <a:ext cx="7047033" cy="476915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900" b="1" dirty="0">
                <a:solidFill>
                  <a:srgbClr val="FF8AD8"/>
                </a:solidFill>
                <a:effectLst/>
                <a:latin typeface="Franklin Gothic Book" panose="020B0503020102020204" pitchFamily="34" charset="0"/>
              </a:rPr>
              <a:t>Sunkissed Golden Glow Natural Bronzer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900" b="1" dirty="0" err="1">
                <a:effectLst/>
                <a:latin typeface="Franklin Gothic Book" panose="020B0503020102020204" pitchFamily="34" charset="0"/>
              </a:rPr>
              <a:t>Cupuaçu</a:t>
            </a:r>
            <a:r>
              <a:rPr lang="en-US" sz="1900" b="1" dirty="0">
                <a:effectLst/>
                <a:latin typeface="Franklin Gothic Book" panose="020B0503020102020204" pitchFamily="34" charset="0"/>
              </a:rPr>
              <a:t> Butter </a:t>
            </a:r>
            <a:r>
              <a:rPr lang="en-US" sz="1900" dirty="0">
                <a:effectLst/>
                <a:latin typeface="Franklin Gothic Book" panose="020B0503020102020204" pitchFamily="34" charset="0"/>
              </a:rPr>
              <a:t>– Helps to lock in moisture and restore skins elasticity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900" b="1" dirty="0">
                <a:solidFill>
                  <a:srgbClr val="FF8AD8"/>
                </a:solidFill>
                <a:effectLst/>
                <a:latin typeface="Franklin Gothic Book" panose="020B0503020102020204" pitchFamily="34" charset="0"/>
              </a:rPr>
              <a:t>Coconut Juice, Coconut Oil &amp; Coconut Water </a:t>
            </a:r>
            <a:r>
              <a:rPr lang="en-US" sz="1900" dirty="0">
                <a:solidFill>
                  <a:srgbClr val="FF8AD8"/>
                </a:solidFill>
                <a:effectLst/>
                <a:latin typeface="Franklin Gothic Book" panose="020B0503020102020204" pitchFamily="34" charset="0"/>
              </a:rPr>
              <a:t>– Helps to penetrate through dry layers of skin for the deepest level of hydration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1900" dirty="0">
                <a:effectLst/>
                <a:latin typeface="Franklin Gothic Book" panose="020B0503020102020204" pitchFamily="34" charset="0"/>
              </a:rPr>
              <a:t>Cocoa Butter – Hydrating butter that adds superior moisture to even the driest skin</a:t>
            </a: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100" b="0" i="0" u="none" strike="noStrike" kern="1200" cap="none" spc="0" baseline="0" dirty="0">
              <a:solidFill>
                <a:srgbClr val="000000"/>
              </a:solidFill>
              <a:uFillTx/>
              <a:latin typeface="Franklin Gothic Book" panose="020B0503020102020204" pitchFamily="34" charset="0"/>
              <a:ea typeface="Baskerville" panose="02020502070401020303" pitchFamily="18" charset="0"/>
              <a:cs typeface="Lucida Sans" pitchFamily="2"/>
            </a:endParaRP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	</a:t>
            </a:r>
            <a:r>
              <a:rPr lang="en-US" sz="2100" b="1" i="0" u="none" strike="noStrike" kern="1200" cap="none" spc="0" baseline="0" dirty="0">
                <a:solidFill>
                  <a:srgbClr val="000000"/>
                </a:solidFill>
                <a:uFillTx/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	</a:t>
            </a:r>
            <a:r>
              <a:rPr lang="en-US" sz="2100" b="1" i="0" u="none" strike="noStrike" kern="1200" cap="none" spc="0" baseline="0" dirty="0">
                <a:solidFill>
                  <a:srgbClr val="FF8AD8"/>
                </a:solidFill>
                <a:uFillTx/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Fragrance: </a:t>
            </a:r>
            <a:r>
              <a:rPr lang="en-US" sz="2100" b="1" dirty="0">
                <a:solidFill>
                  <a:srgbClr val="FF8AD8"/>
                </a:solidFill>
                <a:latin typeface="Franklin Gothic Book" panose="020B0503020102020204" pitchFamily="34" charset="0"/>
                <a:ea typeface="Baskerville" panose="02020502070401020303" pitchFamily="18" charset="0"/>
                <a:cs typeface="Lucida Sans" pitchFamily="2"/>
              </a:rPr>
              <a:t>Pink Coconut</a:t>
            </a: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Baskerville" panose="02020502070401020303" pitchFamily="18" charset="0"/>
              <a:ea typeface="Baskerville" panose="02020502070401020303" pitchFamily="18" charset="0"/>
              <a:cs typeface="Lucida Sans" pitchFamily="2"/>
            </a:endParaRPr>
          </a:p>
          <a:p>
            <a:pPr marL="171450" marR="0" lvl="0" indent="-17145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Baskerville" panose="02020502070401020303" pitchFamily="18" charset="0"/>
              <a:ea typeface="Baskerville" panose="02020502070401020303" pitchFamily="18" charset="0"/>
              <a:cs typeface="Lucida Sans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C91848-6794-CB49-8FE8-AACBBB9FD6D7}"/>
              </a:ext>
            </a:extLst>
          </p:cNvPr>
          <p:cNvSpPr txBox="1"/>
          <p:nvPr/>
        </p:nvSpPr>
        <p:spPr>
          <a:xfrm>
            <a:off x="4872251" y="147971"/>
            <a:ext cx="7047033" cy="112372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Bodoni 72 Oldstyle Book" pitchFamily="2" charset="0"/>
                <a:ea typeface="SimSun" pitchFamily="2"/>
                <a:cs typeface="Lucida Sans" pitchFamily="2"/>
              </a:rPr>
              <a:t>Coconut Covergirl</a:t>
            </a: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™</a:t>
            </a:r>
            <a:r>
              <a:rPr lang="en-US" sz="4000" b="1" i="0" u="none" strike="noStrike" kern="1200" cap="none" spc="0" baseline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 </a:t>
            </a:r>
            <a:endParaRPr lang="en-US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46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H 2020 PPT Slide - Aquaholic - NEW.jpg">
            <a:extLst>
              <a:ext uri="{FF2B5EF4-FFF2-40B4-BE49-F238E27FC236}">
                <a16:creationId xmlns:a16="http://schemas.microsoft.com/office/drawing/2014/main" id="{25B06B00-FA03-4B42-A220-B519908A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8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379697-C9C5-9A44-996B-1B69B0C5D4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5675" y="336550"/>
            <a:ext cx="6588125" cy="890671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4400" b="1">
                <a:latin typeface="BODONI 72 BOOK" pitchFamily="2" charset="0"/>
              </a:rPr>
              <a:t>Aquaholic™</a:t>
            </a:r>
            <a:br>
              <a:rPr sz="1300">
                <a:latin typeface="Bodoni 72 Book" pitchFamily="2" charset="0"/>
              </a:rPr>
            </a:br>
            <a:endParaRPr sz="1300">
              <a:latin typeface="Bodoni 72 Book" pitchFamily="2" charset="0"/>
            </a:endParaRPr>
          </a:p>
        </p:txBody>
      </p:sp>
      <p:sp>
        <p:nvSpPr>
          <p:cNvPr id="129027" name="Content Placeholder 2">
            <a:extLst>
              <a:ext uri="{FF2B5EF4-FFF2-40B4-BE49-F238E27FC236}">
                <a16:creationId xmlns:a16="http://schemas.microsoft.com/office/drawing/2014/main" id="{9C408A7F-D305-5A44-9882-4E13A3D55CC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4765675" y="1409450"/>
            <a:ext cx="6950075" cy="4859337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100000"/>
              </a:lnSpc>
              <a:buFont typeface="+mj-lt"/>
              <a:buAutoNum type="arabicPeriod"/>
            </a:pPr>
            <a:r>
              <a:rPr lang="en-US" altLang="en-US" sz="2400" b="1" dirty="0">
                <a:solidFill>
                  <a:schemeClr val="accent5"/>
                </a:solidFill>
                <a:latin typeface="Franklin Gothic Book" panose="020B0503020102020204" pitchFamily="34" charset="0"/>
                <a:ea typeface="SimSun" panose="02010600030101010101" pitchFamily="2" charset="-122"/>
              </a:rPr>
              <a:t>Coconut Surge Natural Bronzer</a:t>
            </a:r>
            <a:endParaRPr altLang="en-US" sz="2400" b="1" dirty="0">
              <a:solidFill>
                <a:schemeClr val="accent5"/>
              </a:solidFill>
              <a:latin typeface="Franklin Gothic Book" panose="020B0503020102020204" pitchFamily="34" charset="0"/>
              <a:ea typeface="SimSun" panose="02010600030101010101" pitchFamily="2" charset="-122"/>
            </a:endParaRPr>
          </a:p>
          <a:p>
            <a:pPr marL="342900" indent="-342900" eaLnBrk="1" hangingPunct="1">
              <a:lnSpc>
                <a:spcPct val="100000"/>
              </a:lnSpc>
              <a:buFont typeface="+mj-lt"/>
              <a:buAutoNum type="arabicPeriod"/>
            </a:pPr>
            <a:r>
              <a:rPr altLang="en-US" sz="2400" b="1" dirty="0" err="1">
                <a:latin typeface="Franklin Gothic Book" panose="020B0503020102020204" pitchFamily="34" charset="0"/>
                <a:ea typeface="SimSun" panose="02010600030101010101" pitchFamily="2" charset="-122"/>
              </a:rPr>
              <a:t>Melactiva</a:t>
            </a:r>
            <a:r>
              <a:rPr altLang="en-US" sz="2400" dirty="0">
                <a:latin typeface="Franklin Gothic Book" panose="020B0503020102020204" pitchFamily="34" charset="0"/>
                <a:ea typeface="SimSun" panose="02010600030101010101" pitchFamily="2" charset="-122"/>
              </a:rPr>
              <a:t>™ – Melanin synthesizer for darker, longer lasting results </a:t>
            </a:r>
          </a:p>
          <a:p>
            <a:pPr marL="342900" indent="-342900" eaLnBrk="1" hangingPunct="1">
              <a:lnSpc>
                <a:spcPct val="100000"/>
              </a:lnSpc>
              <a:buFont typeface="+mj-lt"/>
              <a:buAutoNum type="arabicPeriod"/>
            </a:pPr>
            <a:r>
              <a:rPr altLang="en-US" sz="2400" b="1" dirty="0" err="1">
                <a:solidFill>
                  <a:schemeClr val="accent5"/>
                </a:solidFill>
                <a:latin typeface="Franklin Gothic Book" panose="020B0503020102020204" pitchFamily="34" charset="0"/>
                <a:ea typeface="SimSun" panose="02010600030101010101" pitchFamily="2" charset="-122"/>
              </a:rPr>
              <a:t>AcquaCell</a:t>
            </a:r>
            <a:r>
              <a:rPr altLang="en-US" sz="2400" b="1" dirty="0">
                <a:solidFill>
                  <a:schemeClr val="accent5"/>
                </a:solidFill>
                <a:latin typeface="Franklin Gothic Book" panose="020B0503020102020204" pitchFamily="34" charset="0"/>
                <a:ea typeface="SimSun" panose="02010600030101010101" pitchFamily="2" charset="-122"/>
              </a:rPr>
              <a:t>™ </a:t>
            </a:r>
            <a:r>
              <a:rPr altLang="en-US" sz="2400" dirty="0">
                <a:solidFill>
                  <a:schemeClr val="accent5"/>
                </a:solidFill>
                <a:latin typeface="Franklin Gothic Book" panose="020B0503020102020204" pitchFamily="34" charset="0"/>
                <a:ea typeface="SimSun" panose="02010600030101010101" pitchFamily="2" charset="-122"/>
              </a:rPr>
              <a:t>– Rapid fine line &amp; wrinkle reducer</a:t>
            </a:r>
          </a:p>
          <a:p>
            <a:pPr marL="342900" indent="-342900" eaLnBrk="1" hangingPunct="1">
              <a:lnSpc>
                <a:spcPct val="100000"/>
              </a:lnSpc>
              <a:buFont typeface="+mj-lt"/>
              <a:buAutoNum type="arabicPeriod"/>
            </a:pPr>
            <a:r>
              <a:rPr altLang="en-US" sz="2400" b="1" dirty="0">
                <a:latin typeface="Franklin Gothic Book" panose="020B0503020102020204" pitchFamily="34" charset="0"/>
                <a:ea typeface="SimSun" panose="02010600030101010101" pitchFamily="2" charset="-122"/>
              </a:rPr>
              <a:t>Coconut Juice, Coconut Oil &amp; Coconut Water </a:t>
            </a:r>
            <a:r>
              <a:rPr altLang="en-US" sz="2400" dirty="0">
                <a:latin typeface="Franklin Gothic Book" panose="020B0503020102020204" pitchFamily="34" charset="0"/>
                <a:ea typeface="SimSun" panose="02010600030101010101" pitchFamily="2" charset="-122"/>
              </a:rPr>
              <a:t>– Helps to penetrate through dry layers of skin for the deeps level of hydration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endParaRPr altLang="en-US" sz="2400" dirty="0">
              <a:latin typeface="Bodoni 72 Book" pitchFamily="2" charset="0"/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en-US" sz="2400" dirty="0">
                <a:latin typeface="Bodoni 72 Book" pitchFamily="2" charset="0"/>
                <a:ea typeface="SimSun" panose="02010600030101010101" pitchFamily="2" charset="-122"/>
              </a:rPr>
              <a:t>		</a:t>
            </a:r>
            <a:r>
              <a:rPr altLang="en-US" sz="2400" dirty="0">
                <a:latin typeface="Bodoni 72 Book" pitchFamily="2" charset="0"/>
                <a:ea typeface="SimSun" panose="02010600030101010101" pitchFamily="2" charset="-122"/>
              </a:rPr>
              <a:t>Fragrance: Aqua Kiss</a:t>
            </a:r>
          </a:p>
          <a:p>
            <a:pPr eaLnBrk="1" hangingPunct="1">
              <a:lnSpc>
                <a:spcPct val="100000"/>
              </a:lnSpc>
            </a:pPr>
            <a:endParaRPr altLang="en-US" sz="1800" dirty="0">
              <a:latin typeface="Bodoni 72 Book" pitchFamily="2" charset="0"/>
              <a:ea typeface="SimSun" panose="02010600030101010101" pitchFamily="2" charset="-122"/>
            </a:endParaRPr>
          </a:p>
          <a:p>
            <a:pPr eaLnBrk="1" hangingPunct="1">
              <a:lnSpc>
                <a:spcPct val="100000"/>
              </a:lnSpc>
            </a:pPr>
            <a:endParaRPr altLang="en-US" sz="1800" dirty="0">
              <a:latin typeface="Bodoni 72 Book" pitchFamily="2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63978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15" name="Picture 14" descr="A person in a white dress on a beach&#10;&#10;Description automatically generated">
            <a:extLst>
              <a:ext uri="{FF2B5EF4-FFF2-40B4-BE49-F238E27FC236}">
                <a16:creationId xmlns:a16="http://schemas.microsoft.com/office/drawing/2014/main" id="{1A143DF4-D29C-3648-9158-51272CA55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1613" y="2202560"/>
            <a:ext cx="2934679" cy="391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661233" y="803850"/>
            <a:ext cx="100981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98CEED7-514F-83AD-FE91-9AE90A135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91" y="315028"/>
            <a:ext cx="3952087" cy="2964065"/>
          </a:xfrm>
          <a:prstGeom prst="rect">
            <a:avLst/>
          </a:prstGeom>
        </p:spPr>
      </p:pic>
      <p:pic>
        <p:nvPicPr>
          <p:cNvPr id="8" name="Picture 7" descr="A person holding a tray of cups&#10;&#10;Description automatically generated">
            <a:extLst>
              <a:ext uri="{FF2B5EF4-FFF2-40B4-BE49-F238E27FC236}">
                <a16:creationId xmlns:a16="http://schemas.microsoft.com/office/drawing/2014/main" id="{91AACA35-11C5-3A02-4A88-3DA3A252F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599" y="290035"/>
            <a:ext cx="2447852" cy="2988067"/>
          </a:xfrm>
          <a:prstGeom prst="rect">
            <a:avLst/>
          </a:prstGeom>
        </p:spPr>
      </p:pic>
      <p:pic>
        <p:nvPicPr>
          <p:cNvPr id="11" name="Picture 10" descr="A person posing in front of a building&#10;&#10;Description automatically generated">
            <a:extLst>
              <a:ext uri="{FF2B5EF4-FFF2-40B4-BE49-F238E27FC236}">
                <a16:creationId xmlns:a16="http://schemas.microsoft.com/office/drawing/2014/main" id="{017EB5A0-A12F-1A36-8DFA-9D57C815E2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823" y="315028"/>
            <a:ext cx="3171465" cy="4230078"/>
          </a:xfrm>
          <a:prstGeom prst="rect">
            <a:avLst/>
          </a:prstGeom>
        </p:spPr>
      </p:pic>
      <p:pic>
        <p:nvPicPr>
          <p:cNvPr id="17" name="Picture 16" descr="A person in an orange outfit&#10;&#10;Description automatically generated">
            <a:extLst>
              <a:ext uri="{FF2B5EF4-FFF2-40B4-BE49-F238E27FC236}">
                <a16:creationId xmlns:a16="http://schemas.microsoft.com/office/drawing/2014/main" id="{3E1BC145-69E1-A12F-723E-03010D545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476" y="1797060"/>
            <a:ext cx="2075199" cy="3782456"/>
          </a:xfrm>
          <a:prstGeom prst="rect">
            <a:avLst/>
          </a:prstGeom>
        </p:spPr>
      </p:pic>
      <p:pic>
        <p:nvPicPr>
          <p:cNvPr id="4" name="Picture 3" descr="A cat with a tag on its neck&#10;&#10;Description automatically generated">
            <a:extLst>
              <a:ext uri="{FF2B5EF4-FFF2-40B4-BE49-F238E27FC236}">
                <a16:creationId xmlns:a16="http://schemas.microsoft.com/office/drawing/2014/main" id="{CD8825EA-6B2C-765D-A20A-2856BC604D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955569" y="3321180"/>
            <a:ext cx="3263802" cy="24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27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1A82F-E9AE-2A4C-A8F5-E893D459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DE5CBF-EF2B-184B-A779-6984EC6C72DE}"/>
              </a:ext>
            </a:extLst>
          </p:cNvPr>
          <p:cNvSpPr txBox="1">
            <a:spLocks noChangeArrowheads="1"/>
          </p:cNvSpPr>
          <p:nvPr/>
        </p:nvSpPr>
        <p:spPr>
          <a:xfrm>
            <a:off x="4725988" y="369888"/>
            <a:ext cx="7042150" cy="87597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Santorini Summer™</a:t>
            </a:r>
            <a:endParaRPr lang="en-US" altLang="en-US" sz="2900">
              <a:latin typeface="Calibri Light" panose="020F030202020403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C69FF-9674-E242-9C03-8EEB0AE41D9B}"/>
              </a:ext>
            </a:extLst>
          </p:cNvPr>
          <p:cNvSpPr txBox="1"/>
          <p:nvPr/>
        </p:nvSpPr>
        <p:spPr>
          <a:xfrm>
            <a:off x="4607369" y="1253331"/>
            <a:ext cx="7279388" cy="4351338"/>
          </a:xfrm>
          <a:prstGeom prst="rect">
            <a:avLst/>
          </a:prstGeom>
          <a:noFill/>
          <a:ln cap="flat">
            <a:noFill/>
          </a:ln>
        </p:spPr>
        <p:txBody>
          <a:bodyPr/>
          <a:lstStyle/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FF2F92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Wanderlust Worthy Dark Tanning Accelerator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Macadamia Nut &amp; Coconut Oils </a:t>
            </a:r>
            <a:r>
              <a:rPr lang="en-US" sz="2400" kern="0" dirty="0"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Nourish, soften and replenish skin for extreme moisture</a:t>
            </a:r>
          </a:p>
          <a:p>
            <a:pPr marL="342900" indent="-3429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FF2F92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Essential Orange Oil </a:t>
            </a:r>
            <a:r>
              <a:rPr lang="en-US" sz="2400" kern="0" dirty="0">
                <a:solidFill>
                  <a:srgbClr val="FF2F92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Increases collagen production and soothes acne prone skin</a:t>
            </a:r>
          </a:p>
          <a:p>
            <a:pPr marL="342900" indent="-342900">
              <a:lnSpc>
                <a:spcPct val="90000"/>
              </a:lnSpc>
              <a:spcAft>
                <a:spcPts val="1415"/>
              </a:spcAft>
              <a:buSzPct val="45000"/>
              <a:buFont typeface="+mj-lt"/>
              <a:buAutoNum type="arabicPeriod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 err="1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Melactiva</a:t>
            </a:r>
            <a:r>
              <a:rPr lang="en-US" sz="2400" b="1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Calibri" pitchFamily="34"/>
              </a:rPr>
              <a:t> ™</a:t>
            </a:r>
            <a:r>
              <a:rPr lang="en-US" sz="2400" b="1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 &amp; </a:t>
            </a:r>
            <a:r>
              <a:rPr lang="en-US" sz="2400" b="1" kern="0" dirty="0" err="1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MelanoBronze</a:t>
            </a:r>
            <a:r>
              <a:rPr lang="en-US" sz="2400" b="1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Calibri" pitchFamily="34"/>
              </a:rPr>
              <a:t> ™</a:t>
            </a:r>
            <a:r>
              <a:rPr lang="en-US" sz="2400" b="1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Franklin Gothic Book" panose="020B0503020102020204" pitchFamily="34" charset="0"/>
                <a:ea typeface="SimSun" pitchFamily="2"/>
                <a:cs typeface="Lucida Sans" pitchFamily="2"/>
              </a:rPr>
              <a:t>– Stimulates melanin activity allowing for longer lasting, darker tanning results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1" kern="0" dirty="0">
              <a:solidFill>
                <a:srgbClr val="FF2F92"/>
              </a:solidFill>
              <a:latin typeface="Bodoni 72 Oldstyle Book" pitchFamily="2" charset="0"/>
              <a:ea typeface="SimSun" pitchFamily="2"/>
              <a:cs typeface="Lucida Sans" pitchFamily="2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>
                <a:solidFill>
                  <a:srgbClr val="FF2F92"/>
                </a:solidFill>
                <a:latin typeface="Bodoni 72 Oldstyle Book" pitchFamily="2" charset="0"/>
                <a:ea typeface="SimSun" pitchFamily="2"/>
                <a:cs typeface="Lucida Sans" pitchFamily="2"/>
              </a:rPr>
              <a:t>                        Fragrance: Mad for Mandarin</a:t>
            </a: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000000"/>
              </a:solidFill>
              <a:latin typeface="Bodoni 72 Oldstyle Book" pitchFamily="2" charset="0"/>
              <a:ea typeface="SimSun" pitchFamily="2"/>
              <a:cs typeface="Lucida Sans" pitchFamily="2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000000"/>
              </a:solidFill>
              <a:latin typeface="Bodoni 72 Oldstyle Book" pitchFamily="2" charset="0"/>
              <a:ea typeface="SimSun" pitchFamily="2"/>
              <a:cs typeface="Lucida Sans" pitchFamily="2"/>
            </a:endParaRPr>
          </a:p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1415"/>
              </a:spcAft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rgbClr val="000000"/>
              </a:solidFill>
              <a:latin typeface="Bodoni 72 Oldstyle Book" pitchFamily="2" charset="0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48634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ttle of liquid with a green label&#10;&#10;Description automatically generated">
            <a:extLst>
              <a:ext uri="{FF2B5EF4-FFF2-40B4-BE49-F238E27FC236}">
                <a16:creationId xmlns:a16="http://schemas.microsoft.com/office/drawing/2014/main" id="{B5759C59-94EC-AA6F-C102-E0860EB6B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79" cy="685798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AD9A71-90BC-E10D-2DBE-0A4F169E6953}"/>
              </a:ext>
            </a:extLst>
          </p:cNvPr>
          <p:cNvSpPr txBox="1"/>
          <p:nvPr/>
        </p:nvSpPr>
        <p:spPr>
          <a:xfrm>
            <a:off x="3986217" y="721894"/>
            <a:ext cx="522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Franklin Gothic Demi Cond" panose="020B0603020102020204" pitchFamily="34" charset="0"/>
              </a:rPr>
              <a:t>Salty Lime Slushie ™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0B6F9A-89FB-E918-FBE3-A28AC6A35272}"/>
              </a:ext>
            </a:extLst>
          </p:cNvPr>
          <p:cNvSpPr txBox="1"/>
          <p:nvPr/>
        </p:nvSpPr>
        <p:spPr>
          <a:xfrm>
            <a:off x="3986217" y="1611004"/>
            <a:ext cx="739712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900" b="1">
                <a:solidFill>
                  <a:srgbClr val="92D050"/>
                </a:solidFill>
                <a:latin typeface="Franklin Gothic Book" panose="020B0503020102020204" pitchFamily="34" charset="0"/>
              </a:rPr>
              <a:t>24 Hour After Sun Daily Moisturizer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>
                <a:latin typeface="Franklin Gothic Book" panose="020B0503020102020204" pitchFamily="34" charset="0"/>
              </a:rPr>
              <a:t>Cactus Water </a:t>
            </a:r>
            <a:r>
              <a:rPr lang="en-US" sz="1900">
                <a:latin typeface="Franklin Gothic Book" panose="020B0503020102020204" pitchFamily="34" charset="0"/>
              </a:rPr>
              <a:t>is high in vitamins, nutrients and electrolytes and helps keep the skin moisturized and protected from environmental aggressors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>
                <a:solidFill>
                  <a:srgbClr val="92D050"/>
                </a:solidFill>
                <a:latin typeface="Franklin Gothic Book" panose="020B0503020102020204" pitchFamily="34" charset="0"/>
              </a:rPr>
              <a:t>Agave Extracts </a:t>
            </a:r>
            <a:r>
              <a:rPr lang="en-US" sz="1900">
                <a:solidFill>
                  <a:srgbClr val="92D050"/>
                </a:solidFill>
                <a:latin typeface="Franklin Gothic Book" panose="020B0503020102020204" pitchFamily="34" charset="0"/>
              </a:rPr>
              <a:t>help tighten sagging skin, soothe inflammation, and hydrate the skin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>
                <a:latin typeface="Franklin Gothic Book" panose="020B0503020102020204" pitchFamily="34" charset="0"/>
              </a:rPr>
              <a:t>Mango Butter </a:t>
            </a:r>
            <a:r>
              <a:rPr lang="en-US" sz="1900">
                <a:latin typeface="Franklin Gothic Book" panose="020B0503020102020204" pitchFamily="34" charset="0"/>
              </a:rPr>
              <a:t>helps with fine lines and wrinkles while providing a glowing complexion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>
                <a:solidFill>
                  <a:srgbClr val="92D050"/>
                </a:solidFill>
                <a:latin typeface="Franklin Gothic Book" panose="020B0503020102020204" pitchFamily="34" charset="0"/>
              </a:rPr>
              <a:t>Sea Salt </a:t>
            </a:r>
            <a:r>
              <a:rPr lang="en-US" sz="1900">
                <a:solidFill>
                  <a:srgbClr val="92D050"/>
                </a:solidFill>
                <a:latin typeface="Franklin Gothic Book" panose="020B0503020102020204" pitchFamily="34" charset="0"/>
              </a:rPr>
              <a:t>is a powerful pore tightening agent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900" b="1">
                <a:latin typeface="Franklin Gothic Book" panose="020B0503020102020204" pitchFamily="34" charset="0"/>
              </a:rPr>
              <a:t>Fragrance: Salty Lime Slushie</a:t>
            </a:r>
          </a:p>
        </p:txBody>
      </p:sp>
    </p:spTree>
    <p:extLst>
      <p:ext uri="{BB962C8B-B14F-4D97-AF65-F5344CB8AC3E}">
        <p14:creationId xmlns:p14="http://schemas.microsoft.com/office/powerpoint/2010/main" val="1433158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1BF7DCD2-4CD2-8E4B-B7A2-716241FFA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-12852"/>
            <a:ext cx="121793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134C2E8-A065-6C49-95F1-05BF80372CBF}"/>
              </a:ext>
            </a:extLst>
          </p:cNvPr>
          <p:cNvSpPr txBox="1">
            <a:spLocks noChangeArrowheads="1"/>
          </p:cNvSpPr>
          <p:nvPr/>
        </p:nvSpPr>
        <p:spPr>
          <a:xfrm>
            <a:off x="4051001" y="365125"/>
            <a:ext cx="7025335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en-US" sz="1400" b="1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</a:br>
            <a:endParaRPr lang="en-US" altLang="en-US" sz="1800">
              <a:latin typeface="Bodoni 72 Oldstyle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2269B8-4FA5-8D4D-863E-29F142F9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453" y="1690688"/>
            <a:ext cx="6847850" cy="4840456"/>
          </a:xfrm>
          <a:prstGeom prst="rect">
            <a:avLst/>
          </a:prstGeom>
        </p:spPr>
        <p:txBody>
          <a:bodyPr numCol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0000"/>
              <a:buNone/>
            </a:pPr>
            <a:endParaRPr lang="en-US" altLang="en-US" sz="1400">
              <a:latin typeface="Bodoni 72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marL="0" indent="0">
              <a:buSzPct val="100000"/>
              <a:buNone/>
            </a:pPr>
            <a:r>
              <a:rPr lang="en-US" altLang="en-US" sz="1400">
                <a:latin typeface="Bodoni 72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BFDB62-5C36-B6AE-D6EE-A0A92BDA4EB7}"/>
              </a:ext>
            </a:extLst>
          </p:cNvPr>
          <p:cNvSpPr txBox="1"/>
          <p:nvPr/>
        </p:nvSpPr>
        <p:spPr>
          <a:xfrm>
            <a:off x="4051001" y="601195"/>
            <a:ext cx="6704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Franklin Gothic Demi" panose="020B0703020102020204" pitchFamily="34" charset="0"/>
              </a:rPr>
              <a:t>Barefoot Beachwood</a:t>
            </a:r>
            <a:r>
              <a:rPr lang="en-US" sz="4800" b="0" i="0" u="none" strike="noStrike" kern="1200" cap="none" spc="0" baseline="0">
                <a:solidFill>
                  <a:srgbClr val="000000"/>
                </a:solidFill>
                <a:uFillTx/>
                <a:latin typeface="Franklin Gothic Demi" panose="020B0703020102020204" pitchFamily="34" charset="0"/>
                <a:ea typeface="SimSun" pitchFamily="2"/>
                <a:cs typeface="Lucida Sans" pitchFamily="2"/>
              </a:rPr>
              <a:t>™</a:t>
            </a:r>
            <a:endParaRPr lang="en-US" sz="4800">
              <a:latin typeface="Franklin Gothic Demi" panose="020B07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48C6E-7A3E-FC17-E545-F25C099E8BBC}"/>
              </a:ext>
            </a:extLst>
          </p:cNvPr>
          <p:cNvSpPr txBox="1"/>
          <p:nvPr/>
        </p:nvSpPr>
        <p:spPr>
          <a:xfrm>
            <a:off x="4051001" y="1432192"/>
            <a:ext cx="763578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24 hour Moisturizing Tan Extender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 err="1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Cacay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 Oil-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Used to help heal and hydrate the skin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Willow Bark Extract- </a:t>
            </a:r>
            <a:r>
              <a:rPr lang="en-US" sz="1900" dirty="0">
                <a:latin typeface="Franklin Gothic Book" panose="020B0503020102020204" pitchFamily="34" charset="0"/>
              </a:rPr>
              <a:t>Help calm redness and soothe irritated skin leaving a radiant, clear complexion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Coconut Milk- </a:t>
            </a: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Deeply softens and nourishes while calming irritation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latin typeface="Franklin Gothic Demi" panose="020B0703020102020204" pitchFamily="34" charset="0"/>
              </a:rPr>
              <a:t>Cucumber Extract- </a:t>
            </a:r>
            <a:r>
              <a:rPr lang="en-US" sz="1900" dirty="0">
                <a:latin typeface="Franklin Gothic Book" panose="020B0503020102020204" pitchFamily="34" charset="0"/>
              </a:rPr>
              <a:t>Natural soothing agent that helps reduce puffiness and irritation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dirty="0">
                <a:solidFill>
                  <a:schemeClr val="accent2">
                    <a:lumMod val="75000"/>
                  </a:schemeClr>
                </a:solidFill>
                <a:latin typeface="Franklin Gothic Demi" panose="020B0703020102020204" pitchFamily="34" charset="0"/>
              </a:rPr>
              <a:t> Fragrance: Barefoot Beachwood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24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xfrm>
            <a:off x="4650333" y="431549"/>
            <a:ext cx="6916847" cy="76584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40663">
              <a:defRPr sz="3159">
                <a:latin typeface="Bodoni SvtyTwo OS ITC TT-Bold"/>
                <a:ea typeface="Bodoni SvtyTwo OS ITC TT-Bold"/>
                <a:cs typeface="Bodoni SvtyTwo OS ITC TT-Bold"/>
                <a:sym typeface="Bodoni SvtyTwo OS ITC TT-Bold"/>
              </a:defRPr>
            </a:pPr>
            <a:r>
              <a:rPr b="1">
                <a:latin typeface="Franklin Gothic Medium" panose="020B0603020102020204" pitchFamily="34" charset="0"/>
              </a:rPr>
              <a:t>Sunkissed Sweet Tea™</a:t>
            </a:r>
            <a:endParaRPr sz="1458">
              <a:latin typeface="Baskerville"/>
              <a:ea typeface="Baskerville"/>
              <a:cs typeface="Baskerville"/>
              <a:sym typeface="Baskerville"/>
            </a:endParaRPr>
          </a:p>
        </p:txBody>
      </p:sp>
      <p:sp>
        <p:nvSpPr>
          <p:cNvPr id="28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650333" y="1241343"/>
            <a:ext cx="6787599" cy="480218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000" dirty="0">
                <a:latin typeface="Franklin Gothic Medium" panose="020B0603020102020204" pitchFamily="34" charset="0"/>
              </a:rPr>
              <a:t>Color Extending and Color Building Moisturizer </a:t>
            </a:r>
            <a:endParaRPr sz="2000" b="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Golden Glow Bronzers</a:t>
            </a: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sz="2000" b="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– Low levels of DHA to prolong the life of your tan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000" dirty="0">
                <a:latin typeface="Franklin Gothic Medium" panose="020B0603020102020204" pitchFamily="34" charset="0"/>
              </a:rPr>
              <a:t>Raspberry &amp; Black Tea Extracts </a:t>
            </a:r>
            <a:r>
              <a:rPr sz="2000" b="0" dirty="0">
                <a:latin typeface="Franklin Gothic Book" panose="020B0503020102020204" pitchFamily="34" charset="0"/>
              </a:rPr>
              <a:t>– Loaded with Vitamin C, antioxidants and skin clearing properties to help reduce the signs of aging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Mint Extract &amp; White Birch </a:t>
            </a:r>
            <a:r>
              <a:rPr sz="200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– </a:t>
            </a:r>
            <a:r>
              <a:rPr sz="2000" b="0" dirty="0">
                <a:solidFill>
                  <a:schemeClr val="accent2">
                    <a:lumMod val="75000"/>
                  </a:schemeClr>
                </a:solidFill>
                <a:latin typeface="Franklin Gothic Book" panose="020B0503020102020204" pitchFamily="34" charset="0"/>
              </a:rPr>
              <a:t>Helps to soothe and calm irritated and sensitive skin, especially after sun exposure 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sz="2000" dirty="0">
                <a:latin typeface="Franklin Gothic Medium" panose="020B0603020102020204" pitchFamily="34" charset="0"/>
              </a:rPr>
              <a:t>Lemon Extracts </a:t>
            </a:r>
            <a:r>
              <a:rPr sz="2000" b="0" dirty="0">
                <a:latin typeface="Franklin Gothic Book" panose="020B0503020102020204" pitchFamily="34" charset="0"/>
              </a:rPr>
              <a:t>– Help promote collagen production for a more youthful appearance</a:t>
            </a:r>
          </a:p>
          <a:p>
            <a:pPr marL="342900" indent="-342900">
              <a:lnSpc>
                <a:spcPct val="81000"/>
              </a:lnSpc>
              <a:buFont typeface="+mj-lt"/>
              <a:buAutoNum type="arabicPeriod"/>
              <a:defRPr sz="1600" b="1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Franklin Gothic Medium" panose="020B0603020102020204" pitchFamily="34" charset="0"/>
              </a:rPr>
              <a:t>Fragrance: Sunkissed Sweet Tea</a:t>
            </a:r>
            <a:endParaRPr sz="2000" b="1" dirty="0">
              <a:solidFill>
                <a:schemeClr val="accent2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	</a:t>
            </a:r>
            <a:endParaRPr sz="2400" dirty="0"/>
          </a:p>
          <a:p>
            <a:pPr marL="0" lvl="1" indent="457200">
              <a:lnSpc>
                <a:spcPct val="81000"/>
              </a:lnSpc>
              <a:spcBef>
                <a:spcPts val="500"/>
              </a:spcBef>
              <a:buSzTx/>
              <a:buNone/>
              <a:defRPr sz="1600">
                <a:latin typeface="Baskerville"/>
                <a:ea typeface="Baskerville"/>
                <a:cs typeface="Baskerville"/>
                <a:sym typeface="Baskerville"/>
              </a:defRPr>
            </a:pPr>
            <a:r>
              <a:rPr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86342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ube of cream&#10;&#10;Description automatically generated">
            <a:extLst>
              <a:ext uri="{FF2B5EF4-FFF2-40B4-BE49-F238E27FC236}">
                <a16:creationId xmlns:a16="http://schemas.microsoft.com/office/drawing/2014/main" id="{5A8289E4-38B9-94A8-D4B6-68AB1E3EA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0"/>
            <a:ext cx="121801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84CB7-6DF6-F413-4830-1690EB679C3B}"/>
              </a:ext>
            </a:extLst>
          </p:cNvPr>
          <p:cNvSpPr txBox="1"/>
          <p:nvPr/>
        </p:nvSpPr>
        <p:spPr>
          <a:xfrm>
            <a:off x="4045907" y="751562"/>
            <a:ext cx="6363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Franklin Gothic Demi" panose="020B0703020102020204" pitchFamily="34" charset="0"/>
              </a:rPr>
              <a:t>Glocation</a:t>
            </a:r>
            <a:r>
              <a:rPr lang="en-US" sz="4800" b="0" i="0" u="none" strike="noStrike" kern="1200" cap="none" spc="0" baseline="0">
                <a:solidFill>
                  <a:srgbClr val="000000"/>
                </a:solidFill>
                <a:uFillTx/>
                <a:latin typeface="Franklin Gothic Demi" panose="020B0703020102020204" pitchFamily="34" charset="0"/>
                <a:ea typeface="SimSun" pitchFamily="2"/>
                <a:cs typeface="Lucida Sans" pitchFamily="2"/>
              </a:rPr>
              <a:t>™</a:t>
            </a:r>
            <a:endParaRPr lang="en-US" sz="4800">
              <a:latin typeface="Franklin Gothic Demi" panose="020B0703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0A938-E165-D145-DE6F-1C48AE4E46F0}"/>
              </a:ext>
            </a:extLst>
          </p:cNvPr>
          <p:cNvSpPr txBox="1"/>
          <p:nvPr/>
        </p:nvSpPr>
        <p:spPr>
          <a:xfrm>
            <a:off x="4045907" y="1582559"/>
            <a:ext cx="77410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Franklin Gothic Demi" panose="020B0703020102020204" pitchFamily="34" charset="0"/>
              </a:rPr>
              <a:t>Low DHA moisturizer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945200"/>
                </a:solidFill>
                <a:latin typeface="Franklin Gothic Demi" panose="020B0703020102020204" pitchFamily="34" charset="0"/>
              </a:rPr>
              <a:t>Cocoa and Shea Butter- </a:t>
            </a:r>
            <a:r>
              <a:rPr lang="en-US" sz="2000" dirty="0">
                <a:solidFill>
                  <a:srgbClr val="945200"/>
                </a:solidFill>
                <a:latin typeface="Franklin Gothic Book" panose="020B0503020102020204" pitchFamily="34" charset="0"/>
              </a:rPr>
              <a:t>Nourish and hydrate the skin while protecting the skin from environmental stressors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latin typeface="Franklin Gothic Demi" panose="020B0703020102020204" pitchFamily="34" charset="0"/>
              </a:rPr>
              <a:t>Nicomenthyl</a:t>
            </a:r>
            <a:r>
              <a:rPr lang="en-US" sz="2000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2000" dirty="0">
                <a:latin typeface="Franklin Gothic Demi" panose="020B0703020102020204" pitchFamily="34" charset="0"/>
              </a:rPr>
              <a:t> and </a:t>
            </a:r>
            <a:r>
              <a:rPr lang="en-US" sz="2000" dirty="0" err="1">
                <a:latin typeface="Franklin Gothic Demi" panose="020B0703020102020204" pitchFamily="34" charset="0"/>
              </a:rPr>
              <a:t>Solarepare</a:t>
            </a:r>
            <a:r>
              <a:rPr lang="en-US" sz="2000" dirty="0">
                <a:latin typeface="Franklin Gothic Demi" panose="020B0703020102020204" pitchFamily="34" charset="0"/>
              </a:rPr>
              <a:t> MB</a:t>
            </a:r>
            <a:r>
              <a:rPr lang="en-US" sz="2000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sz="2000" dirty="0">
                <a:latin typeface="Franklin Gothic Demi" panose="020B0703020102020204" pitchFamily="34" charset="0"/>
              </a:rPr>
              <a:t>-</a:t>
            </a:r>
            <a:r>
              <a:rPr lang="en-US" sz="2000" dirty="0">
                <a:latin typeface="Franklin Gothic Book" panose="020B0503020102020204" pitchFamily="34" charset="0"/>
              </a:rPr>
              <a:t> Help to nourish, repair and prolong your color by aiding in the healing process of the skin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945200"/>
                </a:solidFill>
                <a:latin typeface="Franklin Gothic Demi" panose="020B0703020102020204" pitchFamily="34" charset="0"/>
              </a:rPr>
              <a:t>Maracuja Oil- </a:t>
            </a:r>
            <a:r>
              <a:rPr lang="en-US" sz="2000" dirty="0">
                <a:solidFill>
                  <a:srgbClr val="945200"/>
                </a:solidFill>
                <a:latin typeface="Franklin Gothic Book" panose="020B0503020102020204" pitchFamily="34" charset="0"/>
              </a:rPr>
              <a:t>Rich in essential nutrients and antioxidants~ helps keep your tan even and glowing</a:t>
            </a:r>
            <a:endParaRPr lang="en-US" sz="2000" dirty="0">
              <a:solidFill>
                <a:srgbClr val="945200"/>
              </a:solidFill>
              <a:latin typeface="Franklin Gothic Demi" panose="020B07030201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Franklin Gothic Demi" panose="020B0703020102020204" pitchFamily="34" charset="0"/>
              </a:rPr>
              <a:t>Fragrance: Coconut Sands</a:t>
            </a:r>
          </a:p>
        </p:txBody>
      </p:sp>
    </p:spTree>
    <p:extLst>
      <p:ext uri="{BB962C8B-B14F-4D97-AF65-F5344CB8AC3E}">
        <p14:creationId xmlns:p14="http://schemas.microsoft.com/office/powerpoint/2010/main" val="3340990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A23133-DFEF-3C4E-9127-78B576E0A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C3DA3F-C7E2-4E4E-84BD-89709D09D53E}"/>
              </a:ext>
            </a:extLst>
          </p:cNvPr>
          <p:cNvSpPr txBox="1"/>
          <p:nvPr/>
        </p:nvSpPr>
        <p:spPr>
          <a:xfrm>
            <a:off x="3757434" y="354878"/>
            <a:ext cx="7047033" cy="11459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800">
                <a:solidFill>
                  <a:srgbClr val="000000"/>
                </a:solidFill>
                <a:latin typeface="Franklin Gothic Demi" panose="020B0703020102020204" pitchFamily="34" charset="0"/>
                <a:ea typeface="SimSun" pitchFamily="2"/>
                <a:cs typeface="Lucida Sans" pitchFamily="2"/>
              </a:rPr>
              <a:t>Honey Gleam Cream</a:t>
            </a:r>
            <a: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Book" pitchFamily="2" charset="0"/>
                <a:ea typeface="SimSun" pitchFamily="2"/>
                <a:cs typeface="Lucida Sans" pitchFamily="2"/>
              </a:rPr>
              <a:t>™</a:t>
            </a:r>
            <a:r>
              <a:rPr lang="en-US" sz="4000" b="1" i="0" u="none" strike="noStrike" kern="1200" cap="none" spc="0" baseline="0">
                <a:solidFill>
                  <a:srgbClr val="000000"/>
                </a:solidFill>
                <a:uFillTx/>
                <a:latin typeface="BODONI 72 BOOK" pitchFamily="2" charset="0"/>
                <a:ea typeface="SimSun" pitchFamily="2"/>
                <a:cs typeface="Lucida Sans" pitchFamily="2"/>
              </a:rPr>
              <a:t> </a:t>
            </a:r>
            <a:br>
              <a:rPr lang="en-US" sz="4000" b="0" i="0" u="none" strike="noStrike" kern="1200" cap="none" spc="0" baseline="0">
                <a:solidFill>
                  <a:srgbClr val="000000"/>
                </a:solidFill>
                <a:uFillTx/>
                <a:latin typeface="Bodoni 72 Book" pitchFamily="2" charset="0"/>
                <a:ea typeface="SimSun" pitchFamily="2"/>
                <a:cs typeface="Lucida Sans" pitchFamily="2"/>
              </a:rPr>
            </a:br>
            <a:endParaRPr lang="en-US" sz="1600">
              <a:latin typeface="Bodoni 72 Book" pitchFamily="2" charset="0"/>
              <a:ea typeface="Baskerville" panose="020205020704010203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07DF5-070D-664D-1257-74723FFE99A4}"/>
              </a:ext>
            </a:extLst>
          </p:cNvPr>
          <p:cNvSpPr txBox="1"/>
          <p:nvPr/>
        </p:nvSpPr>
        <p:spPr>
          <a:xfrm>
            <a:off x="3757434" y="1305713"/>
            <a:ext cx="79794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Glow boosting skin tint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Franklin Gothic Demi" panose="020B0703020102020204" pitchFamily="34" charset="0"/>
              </a:rPr>
              <a:t>Multi use formula- </a:t>
            </a:r>
            <a:r>
              <a:rPr lang="en-US" dirty="0">
                <a:latin typeface="Franklin Gothic Book" panose="020B0503020102020204" pitchFamily="34" charset="0"/>
              </a:rPr>
              <a:t>Can be used as a facial tan enhancer, daily glowing moisturizer or dewy makeup primer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	-CT Flawless Filter</a:t>
            </a:r>
          </a:p>
          <a:p>
            <a:pPr marL="342900" indent="-342900">
              <a:buAutoNum type="arabicPeriod" startAt="4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Porcelain Flower Extract-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</a:rPr>
              <a:t>Hydrate and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</a:rPr>
              <a:t>nourishe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</a:rPr>
              <a:t> the skin while helping promote a crystal clear complexion</a:t>
            </a:r>
          </a:p>
          <a:p>
            <a:pPr marL="342900" indent="-342900">
              <a:buAutoNum type="arabicPeriod" startAt="4"/>
            </a:pPr>
            <a:r>
              <a:rPr lang="en-US" dirty="0" err="1">
                <a:latin typeface="Franklin Gothic Demi" panose="020B0703020102020204" pitchFamily="34" charset="0"/>
              </a:rPr>
              <a:t>GlowPlex</a:t>
            </a:r>
            <a:r>
              <a:rPr lang="en-US" dirty="0">
                <a:effectLst/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™</a:t>
            </a:r>
            <a:r>
              <a:rPr lang="en-US" dirty="0">
                <a:latin typeface="Franklin Gothic Demi" panose="020B0703020102020204" pitchFamily="34" charset="0"/>
              </a:rPr>
              <a:t>- </a:t>
            </a:r>
            <a:r>
              <a:rPr lang="en-US" dirty="0">
                <a:latin typeface="Franklin Gothic Book" panose="020B0503020102020204" pitchFamily="34" charset="0"/>
              </a:rPr>
              <a:t>Promotes glowing skin, blurs imperfections, and helps minimize the appearance of dark spots</a:t>
            </a:r>
          </a:p>
          <a:p>
            <a:pPr marL="342900" indent="-342900">
              <a:buAutoNum type="arabicPeriod" startAt="4"/>
            </a:pP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Demi" panose="020B0703020102020204" pitchFamily="34" charset="0"/>
              </a:rPr>
              <a:t>Electric Daisy-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Franklin Gothic Book" panose="020B0503020102020204" pitchFamily="34" charset="0"/>
              </a:rPr>
              <a:t>Gives a tightening and contouring effect and increases skin elasticity</a:t>
            </a:r>
          </a:p>
          <a:p>
            <a:pPr marL="342900" indent="-342900">
              <a:buAutoNum type="arabicPeriod" startAt="4"/>
            </a:pPr>
            <a:r>
              <a:rPr lang="en-US" dirty="0">
                <a:latin typeface="Franklin Gothic Demi" panose="020B0703020102020204" pitchFamily="34" charset="0"/>
              </a:rPr>
              <a:t>Fragrance: Hypnotic Honey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Franklin Gothic Book" panose="020B05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89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A0A7EE-C2C4-0373-FE80-853408B1EFD4}"/>
              </a:ext>
            </a:extLst>
          </p:cNvPr>
          <p:cNvSpPr txBox="1"/>
          <p:nvPr/>
        </p:nvSpPr>
        <p:spPr>
          <a:xfrm>
            <a:off x="5047988" y="2906038"/>
            <a:ext cx="5661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Gracie French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International Sales Trainer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Digital Marketing Coordinator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Franklin Gothic Demi" panose="020B0703020102020204" pitchFamily="34" charset="0"/>
              </a:rPr>
              <a:t>gracie@devotedcreations.com</a:t>
            </a:r>
            <a:endParaRPr lang="en-US" sz="2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06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F6CA7-E5E8-8700-D4F8-DF4391B447A5}"/>
              </a:ext>
            </a:extLst>
          </p:cNvPr>
          <p:cNvSpPr txBox="1"/>
          <p:nvPr/>
        </p:nvSpPr>
        <p:spPr>
          <a:xfrm>
            <a:off x="3312324" y="675861"/>
            <a:ext cx="556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3399"/>
                </a:solidFill>
                <a:latin typeface="Franklin Gothic Demi" panose="020B0703020102020204" pitchFamily="34" charset="0"/>
              </a:rPr>
              <a:t>Devoted Difference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1046921" y="1506858"/>
            <a:ext cx="1009815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True manufacturer for over 25 years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Everything done in house and based in Tampa, FL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Own the company that makes our bottles and packet materials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Distribute to 70+ countries worldwide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Focus on skincare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1</a:t>
            </a:r>
            <a:r>
              <a:rPr lang="en-US" sz="2600" baseline="30000" dirty="0">
                <a:latin typeface="Franklin Gothic Demi" panose="020B0703020102020204" pitchFamily="34" charset="0"/>
              </a:rPr>
              <a:t>st</a:t>
            </a:r>
            <a:r>
              <a:rPr lang="en-US" sz="2600" dirty="0">
                <a:latin typeface="Franklin Gothic Demi" panose="020B0703020102020204" pitchFamily="34" charset="0"/>
              </a:rPr>
              <a:t> ingredient used in 95% of products is aloe vera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Use highly sought fragrances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F6CA7-E5E8-8700-D4F8-DF4391B447A5}"/>
              </a:ext>
            </a:extLst>
          </p:cNvPr>
          <p:cNvSpPr txBox="1"/>
          <p:nvPr/>
        </p:nvSpPr>
        <p:spPr>
          <a:xfrm>
            <a:off x="2313675" y="527580"/>
            <a:ext cx="7561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3399"/>
                </a:solidFill>
                <a:latin typeface="Franklin Gothic Demi" panose="020B0703020102020204" pitchFamily="34" charset="0"/>
              </a:rPr>
              <a:t>What are Summer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1046921" y="1506858"/>
            <a:ext cx="1009815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Indoor/Outdoor Products!!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Accelerators, Natural Bronzers, Low DHA Bronzers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Facial Tanning Products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Professional Tan Extenders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The key to keeping our tan vibrant and our skin moisturized to avoid dryness or peeling from the sun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27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F6CA7-E5E8-8700-D4F8-DF4391B447A5}"/>
              </a:ext>
            </a:extLst>
          </p:cNvPr>
          <p:cNvSpPr txBox="1"/>
          <p:nvPr/>
        </p:nvSpPr>
        <p:spPr>
          <a:xfrm>
            <a:off x="3888511" y="435092"/>
            <a:ext cx="4411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3399"/>
                </a:solidFill>
                <a:latin typeface="Franklin Gothic Demi" panose="020B0703020102020204" pitchFamily="34" charset="0"/>
              </a:rPr>
              <a:t>Indoor/Outdoor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1045408" y="1266089"/>
            <a:ext cx="10098156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A product that can be used both Indoors AND outdoors!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A product being Indoor/Outdoor is an added selling point!! Especially during the summer! Think lake days, pool days, beach days, vacations, </a:t>
            </a:r>
            <a:r>
              <a:rPr lang="en-US" sz="2600" dirty="0" err="1">
                <a:latin typeface="Franklin Gothic Demi" panose="020B0703020102020204" pitchFamily="34" charset="0"/>
              </a:rPr>
              <a:t>etc</a:t>
            </a:r>
            <a:endParaRPr lang="en-US" sz="2600">
              <a:latin typeface="Franklin Gothic Demi" panose="020B0703020102020204" pitchFamily="34" charset="0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>
                <a:latin typeface="Franklin Gothic Demi" panose="020B0703020102020204" pitchFamily="34" charset="0"/>
              </a:rPr>
              <a:t>Tyrosine!! Tanning ingredient that helps speed up the tanning process found in professional tanning lotions! This ingredient sets you apart from tanning oils or lotions from Walmart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5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F6CA7-E5E8-8700-D4F8-DF4391B447A5}"/>
              </a:ext>
            </a:extLst>
          </p:cNvPr>
          <p:cNvSpPr txBox="1"/>
          <p:nvPr/>
        </p:nvSpPr>
        <p:spPr>
          <a:xfrm>
            <a:off x="2768910" y="435092"/>
            <a:ext cx="665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3399"/>
                </a:solidFill>
                <a:latin typeface="Franklin Gothic Demi" panose="020B0703020102020204" pitchFamily="34" charset="0"/>
              </a:rPr>
              <a:t>Facial Tanning 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1045408" y="1266089"/>
            <a:ext cx="100981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Perfect for indoor or outdoor tanning!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Protect delicate facial skin- formulated for delicate and sensitive skin: Not going to clog pores or irritate skin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Will continuously hydrate your skin while in the sun even if you’re not purposely tanning your face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Contain tyrosine if you are tanning your 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65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purple lines&#10;&#10;Description automatically generated">
            <a:extLst>
              <a:ext uri="{FF2B5EF4-FFF2-40B4-BE49-F238E27FC236}">
                <a16:creationId xmlns:a16="http://schemas.microsoft.com/office/drawing/2014/main" id="{79517B80-0B74-670B-BC2D-9A524958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BF6CA7-E5E8-8700-D4F8-DF4391B447A5}"/>
              </a:ext>
            </a:extLst>
          </p:cNvPr>
          <p:cNvSpPr txBox="1"/>
          <p:nvPr/>
        </p:nvSpPr>
        <p:spPr>
          <a:xfrm>
            <a:off x="3733414" y="430463"/>
            <a:ext cx="6651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3399"/>
                </a:solidFill>
                <a:latin typeface="Franklin Gothic Demi" panose="020B0703020102020204" pitchFamily="34" charset="0"/>
              </a:rPr>
              <a:t>Tan Extenders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18F98-AE99-CA93-B4DD-8427FAFD6ADA}"/>
              </a:ext>
            </a:extLst>
          </p:cNvPr>
          <p:cNvSpPr txBox="1"/>
          <p:nvPr/>
        </p:nvSpPr>
        <p:spPr>
          <a:xfrm>
            <a:off x="1045408" y="1691923"/>
            <a:ext cx="1009815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Whether tanning indoors or outdoors, tan extenders allow you to prolong your results and keep your tan</a:t>
            </a:r>
          </a:p>
          <a:p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Hydration and skincare = Longer lasting tans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Demi" panose="020B0703020102020204" pitchFamily="34" charset="0"/>
              </a:rPr>
              <a:t>Dry skin does not maintain a tan or create a tan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51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">
            <a:extLst>
              <a:ext uri="{FF2B5EF4-FFF2-40B4-BE49-F238E27FC236}">
                <a16:creationId xmlns:a16="http://schemas.microsoft.com/office/drawing/2014/main" id="{9E43F6DB-D614-10EE-AC0A-5758B0699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DF9144-5DEA-9577-8C78-FB0E888208CC}"/>
              </a:ext>
            </a:extLst>
          </p:cNvPr>
          <p:cNvSpPr txBox="1"/>
          <p:nvPr/>
        </p:nvSpPr>
        <p:spPr>
          <a:xfrm>
            <a:off x="4412974" y="292189"/>
            <a:ext cx="6162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ranklin Gothic Demi" panose="020B0703020102020204" pitchFamily="34" charset="0"/>
              </a:rPr>
              <a:t>Solar Saturation</a:t>
            </a:r>
            <a:r>
              <a:rPr lang="en-US" sz="4400" b="0" i="0" u="none" strike="noStrike" kern="1200" cap="none" spc="0" baseline="0" dirty="0">
                <a:solidFill>
                  <a:srgbClr val="000000"/>
                </a:solidFill>
                <a:uFillTx/>
                <a:latin typeface="Franklin Gothic Demi" panose="020B0703020102020204" pitchFamily="34" charset="0"/>
                <a:ea typeface="SimSun" pitchFamily="2"/>
                <a:cs typeface="Lucida Sans" pitchFamily="2"/>
              </a:rPr>
              <a:t>™</a:t>
            </a:r>
            <a:endParaRPr lang="en-US" sz="4400" dirty="0">
              <a:latin typeface="Franklin Gothic Demi" panose="020B07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1FEC0-1DF7-656D-B2AC-162EFA549981}"/>
              </a:ext>
            </a:extLst>
          </p:cNvPr>
          <p:cNvSpPr txBox="1"/>
          <p:nvPr/>
        </p:nvSpPr>
        <p:spPr>
          <a:xfrm>
            <a:off x="4412974" y="1229024"/>
            <a:ext cx="7023652" cy="378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Electrolyte infused orange hue accelerator- </a:t>
            </a:r>
            <a:r>
              <a:rPr lang="en-US" sz="20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Orange hue comes from orange extracts which provide vitamin 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Franklin Gothic Demi" panose="020B0703020102020204" pitchFamily="34" charset="0"/>
              </a:rPr>
              <a:t>Jade Extract- </a:t>
            </a:r>
            <a:r>
              <a:rPr lang="en-US" sz="2000" dirty="0">
                <a:latin typeface="Franklin Gothic Book" panose="020B0503020102020204" pitchFamily="34" charset="0"/>
              </a:rPr>
              <a:t>Mineral that helps detoxify, moisturize &amp; combat inflammation</a:t>
            </a:r>
          </a:p>
          <a:p>
            <a:pPr lvl="1"/>
            <a:r>
              <a:rPr lang="en-US" sz="2000" dirty="0">
                <a:latin typeface="Franklin Gothic Book" panose="020B0503020102020204" pitchFamily="34" charset="0"/>
              </a:rPr>
              <a:t>-Most infrared devices are made with jade stones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2"/>
                </a:solidFill>
                <a:latin typeface="Franklin Gothic Demi" panose="020B0703020102020204" pitchFamily="34" charset="0"/>
              </a:rPr>
              <a:t>Red Tourmaline- </a:t>
            </a:r>
            <a:r>
              <a:rPr lang="en-US" sz="20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Colored crystal containing natural energy made with iron and magnesium that will replenish the skin of lost nutrients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Franklin Gothic Demi" panose="020B0703020102020204" pitchFamily="34" charset="0"/>
              </a:rPr>
              <a:t>Fragrance: Tropical </a:t>
            </a:r>
            <a:r>
              <a:rPr lang="en-US" sz="2000" dirty="0" err="1">
                <a:latin typeface="Franklin Gothic Demi" panose="020B0703020102020204" pitchFamily="34" charset="0"/>
              </a:rPr>
              <a:t>Sunfruit</a:t>
            </a:r>
            <a:endParaRPr lang="en-US" sz="2000" dirty="0">
              <a:latin typeface="Franklin Gothic Demi" panose="020B07030201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Franklin Gothic Book" panose="020B0503020102020204" pitchFamily="34" charset="0"/>
            </a:endParaRPr>
          </a:p>
          <a:p>
            <a:endParaRPr lang="en-US" dirty="0">
              <a:latin typeface="Franklin Gothic Demi" panose="020B07030201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31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DC 2020 PPT Slide - Color Me Coco - NEW.jpg">
            <a:extLst>
              <a:ext uri="{FF2B5EF4-FFF2-40B4-BE49-F238E27FC236}">
                <a16:creationId xmlns:a16="http://schemas.microsoft.com/office/drawing/2014/main" id="{717A2933-1869-A74A-B8CC-077125A0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80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8906D5-ABF4-B44A-A758-34F3768C945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4773613" y="631826"/>
            <a:ext cx="6554787" cy="896186"/>
          </a:xfrm>
        </p:spPr>
        <p:txBody>
          <a:bodyPr anchor="ctr">
            <a:normAutofit fontScale="90000"/>
          </a:bodyPr>
          <a:lstStyle/>
          <a:p>
            <a:pPr eaLnBrk="1"/>
            <a:r>
              <a:rPr altLang="en-US" sz="5300" b="1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Color Me Coco</a:t>
            </a:r>
            <a:r>
              <a:rPr altLang="en-US" sz="5300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™</a:t>
            </a:r>
            <a:r>
              <a:rPr altLang="en-US" sz="5300" b="1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  <a:t> </a:t>
            </a:r>
            <a:br>
              <a:rPr altLang="en-US" sz="1400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</a:br>
            <a:br>
              <a:rPr altLang="en-US" sz="1400">
                <a:latin typeface="Bodoni 72 Oldstyle Book" pitchFamily="2" charset="0"/>
                <a:ea typeface="SimSun" panose="02010600030101010101" pitchFamily="2" charset="-122"/>
                <a:cs typeface="Lucida Sans" panose="020B0602030504020204" pitchFamily="34" charset="77"/>
              </a:rPr>
            </a:br>
            <a:endParaRPr altLang="en-US" sz="1400">
              <a:latin typeface="Bodoni 72 Oldstyle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465B6B-92C8-D14A-9470-7796979C4FCA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4773613" y="1633454"/>
            <a:ext cx="7075487" cy="4351338"/>
          </a:xfrm>
        </p:spPr>
        <p:txBody>
          <a:bodyPr numCol="1">
            <a:prstTxWarp prst="textNoShape">
              <a:avLst/>
            </a:prstTxWarp>
            <a:normAutofit/>
          </a:bodyPr>
          <a:lstStyle/>
          <a:p>
            <a:pPr marL="342900" indent="-342900" eaLnBrk="1">
              <a:lnSpc>
                <a:spcPct val="70000"/>
              </a:lnSpc>
              <a:buFont typeface="+mj-lt"/>
              <a:buAutoNum type="arabicPeriod"/>
            </a:pP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Streak Free, Stain Free Natural Bronzer</a:t>
            </a:r>
          </a:p>
          <a:p>
            <a:pPr marL="342900" indent="-342900" eaLnBrk="1">
              <a:lnSpc>
                <a:spcPct val="70000"/>
              </a:lnSpc>
              <a:buFont typeface="+mj-lt"/>
              <a:buAutoNum type="arabicPeriod"/>
            </a:pPr>
            <a:r>
              <a:rPr altLang="en-US" sz="2400" b="1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CoQ10</a:t>
            </a:r>
            <a:r>
              <a:rPr altLang="en-US" sz="24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– Penetrates deeply to provide antioxidants and help create collagen and elastin</a:t>
            </a:r>
          </a:p>
          <a:p>
            <a:pPr marL="342900" indent="-342900" eaLnBrk="1">
              <a:lnSpc>
                <a:spcPct val="70000"/>
              </a:lnSpc>
              <a:buFont typeface="+mj-lt"/>
              <a:buAutoNum type="arabicPeriod"/>
            </a:pPr>
            <a:r>
              <a:rPr altLang="en-US" sz="2400" b="1" dirty="0">
                <a:solidFill>
                  <a:schemeClr val="accent2">
                    <a:lumMod val="50000"/>
                  </a:schemeClr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Coconut Milk </a:t>
            </a:r>
            <a:r>
              <a:rPr altLang="en-US" sz="2400" dirty="0">
                <a:solidFill>
                  <a:schemeClr val="accent2">
                    <a:lumMod val="50000"/>
                  </a:schemeClr>
                </a:solidFill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– Works to keep skin at ample moisture levels</a:t>
            </a:r>
          </a:p>
          <a:p>
            <a:pPr marL="342900" indent="-342900" eaLnBrk="1">
              <a:lnSpc>
                <a:spcPct val="70000"/>
              </a:lnSpc>
              <a:buFont typeface="+mj-lt"/>
              <a:buAutoNum type="arabicPeriod"/>
            </a:pPr>
            <a:r>
              <a:rPr altLang="en-US" sz="2400" b="1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Coconut Oil </a:t>
            </a:r>
            <a:r>
              <a:rPr altLang="en-US" sz="24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– Helps to penetrate through dry layers of skin for the deeps level of hydration</a:t>
            </a:r>
          </a:p>
          <a:p>
            <a:pPr marL="0" indent="0" eaLnBrk="1">
              <a:lnSpc>
                <a:spcPct val="70000"/>
              </a:lnSpc>
              <a:buNone/>
            </a:pPr>
            <a:endParaRPr altLang="en-US" sz="2400" dirty="0">
              <a:latin typeface="Franklin Gothic Book" panose="020B0503020102020204" pitchFamily="34" charset="0"/>
              <a:ea typeface="SimSun" panose="02010600030101010101" pitchFamily="2" charset="-122"/>
              <a:cs typeface="Lucida Sans" panose="020B0602030504020204" pitchFamily="34" charset="77"/>
            </a:endParaRPr>
          </a:p>
          <a:p>
            <a:pPr eaLnBrk="1">
              <a:lnSpc>
                <a:spcPct val="70000"/>
              </a:lnSpc>
              <a:buFont typeface="StarSymbol"/>
              <a:buNone/>
            </a:pPr>
            <a:r>
              <a:rPr altLang="en-US" sz="24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	</a:t>
            </a:r>
            <a:r>
              <a:rPr lang="en-US" altLang="en-US" sz="2400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	</a:t>
            </a:r>
            <a:r>
              <a:rPr altLang="en-US" sz="2400" b="1" dirty="0">
                <a:latin typeface="Franklin Gothic Book" panose="020B0503020102020204" pitchFamily="34" charset="0"/>
                <a:ea typeface="SimSun" panose="02010600030101010101" pitchFamily="2" charset="-122"/>
                <a:cs typeface="Lucida Sans" panose="020B0602030504020204" pitchFamily="34" charset="77"/>
              </a:rPr>
              <a:t>Fragrance: Coastal Coconut </a:t>
            </a:r>
          </a:p>
          <a:p>
            <a:pPr eaLnBrk="1">
              <a:lnSpc>
                <a:spcPct val="70000"/>
              </a:lnSpc>
              <a:buFont typeface="StarSymbol"/>
              <a:buNone/>
            </a:pPr>
            <a:endParaRPr altLang="en-US" sz="1800" dirty="0">
              <a:latin typeface="Bodoni 72 Oldstyle Book" pitchFamily="2" charset="0"/>
              <a:ea typeface="SimSun" panose="02010600030101010101" pitchFamily="2" charset="-122"/>
              <a:cs typeface="Lucida Sans" panose="020B060203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238598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10026</TotalTime>
  <Words>1577</Words>
  <Application>Microsoft Macintosh PowerPoint</Application>
  <PresentationFormat>Widescreen</PresentationFormat>
  <Paragraphs>180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Arial</vt:lpstr>
      <vt:lpstr>Baskerville</vt:lpstr>
      <vt:lpstr>BODONI 72 BOOK</vt:lpstr>
      <vt:lpstr>BODONI 72 BOOK</vt:lpstr>
      <vt:lpstr>BODONI 72 OLDSTYLE BOOK</vt:lpstr>
      <vt:lpstr>BODONI 72 OLDSTYLE BOOK</vt:lpstr>
      <vt:lpstr>Bodoni SvtyTwo OS ITC TT-Bold</vt:lpstr>
      <vt:lpstr>Bodoni SvtyTwo OS ITC TT-Book</vt:lpstr>
      <vt:lpstr>Calibri</vt:lpstr>
      <vt:lpstr>Calibri Light</vt:lpstr>
      <vt:lpstr>Franklin Gothic Book</vt:lpstr>
      <vt:lpstr>Franklin Gothic Demi</vt:lpstr>
      <vt:lpstr>Franklin Gothic Demi Cond</vt:lpstr>
      <vt:lpstr>Franklin Gothic Medium</vt:lpstr>
      <vt:lpstr>StarSymbol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Color Me Coco™   </vt:lpstr>
      <vt:lpstr>PowerPoint Presentation</vt:lpstr>
      <vt:lpstr>PowerPoint Presentation</vt:lpstr>
      <vt:lpstr>PowerPoint Presentation</vt:lpstr>
      <vt:lpstr> Turquoise Temptation™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Aquaholic™ </vt:lpstr>
      <vt:lpstr>PowerPoint Presentation</vt:lpstr>
      <vt:lpstr>PowerPoint Presentation</vt:lpstr>
      <vt:lpstr>PowerPoint Presentation</vt:lpstr>
      <vt:lpstr>Sunkissed Sweet Tea™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Gracie French</dc:creator>
  <cp:lastModifiedBy>Gracie French</cp:lastModifiedBy>
  <cp:revision>8</cp:revision>
  <dcterms:created xsi:type="dcterms:W3CDTF">2024-06-11T16:59:07Z</dcterms:created>
  <dcterms:modified xsi:type="dcterms:W3CDTF">2024-06-20T17:58:50Z</dcterms:modified>
</cp:coreProperties>
</file>