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737" r:id="rId2"/>
    <p:sldId id="695" r:id="rId3"/>
    <p:sldId id="739" r:id="rId4"/>
    <p:sldId id="624" r:id="rId5"/>
    <p:sldId id="625" r:id="rId6"/>
    <p:sldId id="626" r:id="rId7"/>
    <p:sldId id="627" r:id="rId8"/>
    <p:sldId id="667" r:id="rId9"/>
    <p:sldId id="338" r:id="rId10"/>
    <p:sldId id="740" r:id="rId11"/>
    <p:sldId id="741" r:id="rId12"/>
    <p:sldId id="742" r:id="rId13"/>
    <p:sldId id="743" r:id="rId14"/>
    <p:sldId id="744" r:id="rId15"/>
    <p:sldId id="745" r:id="rId16"/>
    <p:sldId id="7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BE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2"/>
    <p:restoredTop sz="96197"/>
  </p:normalViewPr>
  <p:slideViewPr>
    <p:cSldViewPr snapToGrid="0" snapToObjects="1">
      <p:cViewPr varScale="1">
        <p:scale>
          <a:sx n="111" d="100"/>
          <a:sy n="111" d="100"/>
        </p:scale>
        <p:origin x="2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AA0F4-EA35-BC4C-9904-3AC2D717BEA4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7FE5F-37F8-874F-8066-49FEF6D70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9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10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7377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1525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6516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76468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98791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7075-6ED1-C740-BE8D-F70F812E4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180CD-36DD-8D42-912A-D5D9FC78B5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68355-57D6-184C-9519-424D02805A40}"/>
              </a:ext>
            </a:extLst>
          </p:cNvPr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210ABF-D2FB-0B4E-9190-465F4E4BE4E5}" type="slidenum">
              <a:t>15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9153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BCCE-4577-C243-A5F8-B06D1CFBD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3B06E-ED98-134F-9F0D-AE5644910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77450-BF0A-B540-9F9F-B21E3A76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AC739-9832-784B-9B3E-D0304D8F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2B89E-6582-7B40-90C9-5827AC31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2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2E4B-3169-C344-9AB2-11FEC5AE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BD230-4395-A449-A20F-81765D2AB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66960-F130-1140-BB44-39D8752B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E81FD-DC41-7541-86A3-DBF40CE7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7F7F2-8DC9-8F47-995E-A5439812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90B8A-59B4-844D-BD33-4CDC1EC29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01530-09EB-7A4C-B425-4920BF324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2E5C8-7C89-4445-A66E-6C623A84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29B0-735D-D94A-98DA-B94BA2E0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7FB50-DCBF-5148-86B2-FA786087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9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F3BF-E955-0740-B3D8-4D7D27BA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54E40-CE9D-B847-8979-F0DCAA334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64056-CF3F-954D-9294-D2DABBA0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68EF9-2496-FF4C-8391-390334A58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B2190-F14F-B943-911C-514F990A5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9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6053C-C06A-0944-A78B-1FC6D92C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B4F9F-7D1A-9D4E-A868-285F309F7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261D-F2AD-A646-8F94-ECBED22C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994FC-72DA-AF4D-85E6-006BCE47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3E46C-BF36-BF4D-B108-2AF6F3A8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5492-A504-014C-AE0E-988D7514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3E53-04A4-1A4E-97FD-80A031236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B7352-F26B-864F-955F-BA683AC6D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E19EB-ED1E-1E4B-B2DF-FD6FF3DD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15061-F92B-0246-8668-8EF56932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2D166-DA82-6145-BE3C-A7CF7E16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0979B-6616-534B-B1A8-CB66F343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164CD-9895-9144-A741-78FAD0D93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AE7D0-F6B7-EF43-A7BC-484A90294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9780B-515F-8646-9F0E-6E6895A1B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0E5A9-02CB-0E42-AF95-1EC15F9AB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018B9-A49D-4B45-8C04-629100BC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A245F-1D59-3A4A-A0C9-87945F41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DBE98-984B-8A46-B5AA-523F3759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3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25375-FF7F-E14C-857C-2770A5B1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2FA06-1EC0-4D47-9DAA-9E5B243B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341D0-55C0-254A-935A-46BE1FE1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21FD9-D8D6-CC4F-B399-D261E289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6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63E9E-45D2-924B-B4B5-68EEE0328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45336-A5C8-1643-998A-61A5D0C3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CD6A5-EF93-924C-9EB1-2F38CF30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5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5AF3-F2FC-B149-A9D5-40CF89C7B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69A2A-5970-6D47-BEC2-8B1AF00D0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E57B8-FE6F-BB49-AE13-DB04A851A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6B05C-5511-A246-A1A1-CA72214B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C6FB2-A887-1B44-BB9F-54BE1E3CC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6B4FA-1D28-274D-80BB-0264EE5F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F594-201D-594F-B7A5-C00C50CD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3BBECE-7D31-9F4B-9E3A-A8B5AFB14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6EB91-C96E-2A45-BBDF-21F03D10D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5E9A0-BA58-6B4A-B512-D3AEB6016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6A38A7-69A6-144F-87AF-12EFC57D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5438D-59E4-6548-B58F-E4046286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2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BFE6D6-CCED-0647-93C8-010A33CD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E78EF-2816-014F-BBB2-9BE7BD795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47FC-A9B6-004C-8491-28DC8C5E9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0D7DC-ED36-CF46-A955-85F3FDA25F9A}" type="datetimeFigureOut">
              <a:rPr lang="en-US" smtClean="0"/>
              <a:t>7/27/23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AACDF-316C-E243-897A-2C8FCBCB6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C588E-8E11-A446-BA32-7D1670742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5742E-78E5-7A4A-9D67-EF317ECA8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1001A43-A179-AF43-87C4-F8C904FC9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F9A38A6-340C-6445-B268-4E9C3E1F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23" y="4644573"/>
            <a:ext cx="2412392" cy="1877296"/>
          </a:xfrm>
          <a:prstGeom prst="rect">
            <a:avLst/>
          </a:prstGeom>
        </p:spPr>
      </p:pic>
      <p:pic>
        <p:nvPicPr>
          <p:cNvPr id="8" name="Picture 5" descr="tanovations_line_logo.png">
            <a:extLst>
              <a:ext uri="{FF2B5EF4-FFF2-40B4-BE49-F238E27FC236}">
                <a16:creationId xmlns:a16="http://schemas.microsoft.com/office/drawing/2014/main" id="{E2CA4277-763E-024B-905C-DB472BC2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711" y="1770660"/>
            <a:ext cx="3172816" cy="6634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CA111F4-004B-544D-9B22-DB3A4EB7D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4711" y="3616595"/>
            <a:ext cx="1606770" cy="9716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8" descr="podz-eyewear-logo.png">
            <a:extLst>
              <a:ext uri="{FF2B5EF4-FFF2-40B4-BE49-F238E27FC236}">
                <a16:creationId xmlns:a16="http://schemas.microsoft.com/office/drawing/2014/main" id="{92F6E528-8A4E-5F4D-95EA-0F288DE6D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283" y="3803880"/>
            <a:ext cx="1467244" cy="8017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1B979C-8D82-6843-8AE5-593128F11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476" y="2524130"/>
            <a:ext cx="2313854" cy="103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0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D02898-FD90-FA42-B332-2819E9E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lang="en-US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Devoted on Demand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5AFCE7-B2AA-2F4A-A40F-E13CE85F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29" y="1253331"/>
            <a:ext cx="10883828" cy="1713595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Register for your </a:t>
            </a:r>
            <a:r>
              <a:rPr lang="en-US" sz="3400" i="1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exclusive access </a:t>
            </a:r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to our on-demand training website!</a:t>
            </a:r>
          </a:p>
          <a:p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Devoted On Demand holds a library of all web-based trainings that go over products and sales, customer service, and salon informational videos. </a:t>
            </a:r>
            <a:r>
              <a:rPr lang="en-US" sz="3400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This feature is available 24 hours a day, 7 days a week, 365 days a year! </a:t>
            </a:r>
          </a:p>
          <a:p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Register for trainings, re-watch, learn &amp; download all from one site.</a:t>
            </a:r>
          </a:p>
          <a:p>
            <a:pPr marL="0" indent="0">
              <a:buNone/>
            </a:pPr>
            <a:endParaRPr lang="en-US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3CB7CE81-91BD-8E40-89E3-32456F00CEB1}"/>
              </a:ext>
            </a:extLst>
          </p:cNvPr>
          <p:cNvSpPr txBox="1">
            <a:spLocks/>
          </p:cNvSpPr>
          <p:nvPr/>
        </p:nvSpPr>
        <p:spPr>
          <a:xfrm>
            <a:off x="578829" y="3753422"/>
            <a:ext cx="11103429" cy="1820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The client support section on </a:t>
            </a:r>
            <a:r>
              <a:rPr lang="en-US" sz="3400" b="1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DevotedCreations.com</a:t>
            </a:r>
            <a:r>
              <a:rPr lang="en-US" sz="3400" b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 </a:t>
            </a:r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gives you access to all things Devoted!</a:t>
            </a:r>
          </a:p>
          <a:p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You will be given access to product images, product fact sheets, </a:t>
            </a:r>
            <a:r>
              <a:rPr lang="en-US" sz="34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powerpoint</a:t>
            </a:r>
            <a:r>
              <a:rPr lang="en-US" sz="34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 presentations, online product videos, in-room advertising images, model images, logos, salon promotional materials, price guide, training books and incentive program documents.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8A148B1-BDE6-5D4F-9CA2-BA9609A1351A}"/>
              </a:ext>
            </a:extLst>
          </p:cNvPr>
          <p:cNvSpPr txBox="1">
            <a:spLocks/>
          </p:cNvSpPr>
          <p:nvPr/>
        </p:nvSpPr>
        <p:spPr>
          <a:xfrm>
            <a:off x="838200" y="2973959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Client Support</a:t>
            </a:r>
          </a:p>
        </p:txBody>
      </p:sp>
    </p:spTree>
    <p:extLst>
      <p:ext uri="{BB962C8B-B14F-4D97-AF65-F5344CB8AC3E}">
        <p14:creationId xmlns:p14="http://schemas.microsoft.com/office/powerpoint/2010/main" val="15917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D02898-FD90-FA42-B332-2819E9E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839"/>
            <a:ext cx="10515600" cy="779463"/>
          </a:xfrm>
        </p:spPr>
        <p:txBody>
          <a:bodyPr/>
          <a:lstStyle/>
          <a:p>
            <a:pPr algn="ctr"/>
            <a:r>
              <a:rPr lang="en-US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Live Webinar Trainings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B1BD5E2-D98C-924C-B455-04920CE26EC0}"/>
              </a:ext>
            </a:extLst>
          </p:cNvPr>
          <p:cNvSpPr txBox="1">
            <a:spLocks/>
          </p:cNvSpPr>
          <p:nvPr/>
        </p:nvSpPr>
        <p:spPr>
          <a:xfrm>
            <a:off x="838200" y="1471045"/>
            <a:ext cx="10515600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We work with you to </a:t>
            </a:r>
            <a:r>
              <a:rPr lang="en-US" i="1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customize</a:t>
            </a:r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 our trainings on topics that are highly requested so we can assist in the growth of your business.</a:t>
            </a:r>
          </a:p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Trainings can focus on products and sales, salon basics, social media, red light, customer service, etc. </a:t>
            </a:r>
          </a:p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Prize giveaways!</a:t>
            </a:r>
          </a:p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Online trainings every month</a:t>
            </a:r>
          </a:p>
          <a:p>
            <a:pPr marL="0" indent="0">
              <a:buNone/>
            </a:pPr>
            <a:endParaRPr lang="en-US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4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D02898-FD90-FA42-B332-2819E9E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869"/>
            <a:ext cx="10515600" cy="779463"/>
          </a:xfrm>
        </p:spPr>
        <p:txBody>
          <a:bodyPr/>
          <a:lstStyle/>
          <a:p>
            <a:pPr algn="ctr"/>
            <a:r>
              <a:rPr lang="en-US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In Salon Training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C2C22DE-F765-544D-AA9F-4EF182159E3C}"/>
              </a:ext>
            </a:extLst>
          </p:cNvPr>
          <p:cNvSpPr txBox="1">
            <a:spLocks/>
          </p:cNvSpPr>
          <p:nvPr/>
        </p:nvSpPr>
        <p:spPr>
          <a:xfrm>
            <a:off x="832286" y="1394846"/>
            <a:ext cx="10515600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Training sessions typically last up to 2 hours and can be </a:t>
            </a:r>
            <a:r>
              <a:rPr lang="en-US" i="1" dirty="0">
                <a:solidFill>
                  <a:srgbClr val="FF40FF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customized</a:t>
            </a:r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 to best suit the needs of your salon. </a:t>
            </a:r>
          </a:p>
          <a:p>
            <a:pPr lvl="1"/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Trainings will typically always go over DC lotion basics, new products and sales tips unless otherwise stated.</a:t>
            </a:r>
          </a:p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No minimum attendance required for salons that have purchased $3000 in Devoted Creations/</a:t>
            </a:r>
            <a:r>
              <a:rPr lang="en-US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Tanovations</a:t>
            </a:r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 products and maintain a 75% shelf presence or greater. </a:t>
            </a:r>
          </a:p>
          <a:p>
            <a:r>
              <a:rPr lang="en-US" dirty="0">
                <a:latin typeface="Mongolian Baiti" panose="03000500000000000000" pitchFamily="66" charset="0"/>
                <a:cs typeface="Mongolian Baiti" panose="03000500000000000000" pitchFamily="66" charset="0"/>
              </a:rPr>
              <a:t>Custom training materials are created for your salon employees!</a:t>
            </a:r>
          </a:p>
        </p:txBody>
      </p:sp>
    </p:spTree>
    <p:extLst>
      <p:ext uri="{BB962C8B-B14F-4D97-AF65-F5344CB8AC3E}">
        <p14:creationId xmlns:p14="http://schemas.microsoft.com/office/powerpoint/2010/main" val="10552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DEA3E2-2B4E-8547-8A09-C79EC79E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Megan’s Tanning Salon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3A0F32-C5C0-6E47-A1B1-332D9A7C7486}"/>
              </a:ext>
            </a:extLst>
          </p:cNvPr>
          <p:cNvSpPr txBox="1"/>
          <p:nvPr/>
        </p:nvSpPr>
        <p:spPr>
          <a:xfrm>
            <a:off x="691241" y="2245866"/>
            <a:ext cx="3064331" cy="2246769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doni 72 Book" pitchFamily="2" charset="0"/>
              </a:rPr>
              <a:t>Total purchases $ spent = $9759.87</a:t>
            </a:r>
          </a:p>
          <a:p>
            <a:r>
              <a:rPr lang="en-US" sz="1400" dirty="0">
                <a:latin typeface="Bodoni 72 Book" pitchFamily="2" charset="0"/>
              </a:rPr>
              <a:t>Total DC/EH lotion $ spent = $9354.56</a:t>
            </a:r>
          </a:p>
          <a:p>
            <a:r>
              <a:rPr lang="en-US" sz="1400" dirty="0" err="1">
                <a:latin typeface="Bodoni 72 Book" pitchFamily="2" charset="0"/>
              </a:rPr>
              <a:t>Lucasol</a:t>
            </a:r>
            <a:r>
              <a:rPr lang="en-US" sz="1400" dirty="0">
                <a:latin typeface="Bodoni 72 Book" pitchFamily="2" charset="0"/>
              </a:rPr>
              <a:t>/Eyewear purchases = $405.31</a:t>
            </a:r>
          </a:p>
          <a:p>
            <a:r>
              <a:rPr lang="en-US" sz="1400" dirty="0">
                <a:latin typeface="Bodoni 72 Book" pitchFamily="2" charset="0"/>
              </a:rPr>
              <a:t>Social Media – YES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10% cash back on $9759.87 = $975.99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Bottle spiff = $114.20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Total Rebate = $1090.19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59B80-C5C4-4144-BB38-D93BF4ABFB11}"/>
              </a:ext>
            </a:extLst>
          </p:cNvPr>
          <p:cNvSpPr txBox="1"/>
          <p:nvPr/>
        </p:nvSpPr>
        <p:spPr>
          <a:xfrm>
            <a:off x="4577444" y="2245866"/>
            <a:ext cx="3064332" cy="2246769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doni 72 Book" pitchFamily="2" charset="0"/>
              </a:rPr>
              <a:t>Total purchases $ spent = $9354.56</a:t>
            </a:r>
          </a:p>
          <a:p>
            <a:r>
              <a:rPr lang="en-US" sz="1400" dirty="0">
                <a:latin typeface="Bodoni 72 Book" pitchFamily="2" charset="0"/>
              </a:rPr>
              <a:t>Total DC/EH lotion $ spent = $9354.56</a:t>
            </a:r>
          </a:p>
          <a:p>
            <a:r>
              <a:rPr lang="en-US" sz="1400" dirty="0" err="1">
                <a:latin typeface="Bodoni 72 Book" pitchFamily="2" charset="0"/>
              </a:rPr>
              <a:t>Lucasol</a:t>
            </a:r>
            <a:r>
              <a:rPr lang="en-US" sz="1400" dirty="0">
                <a:latin typeface="Bodoni 72 Book" pitchFamily="2" charset="0"/>
              </a:rPr>
              <a:t>/Eyewear purchases = $0</a:t>
            </a:r>
          </a:p>
          <a:p>
            <a:r>
              <a:rPr lang="en-US" sz="1400" dirty="0">
                <a:latin typeface="Bodoni 72 Book" pitchFamily="2" charset="0"/>
              </a:rPr>
              <a:t>Social Media – YES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8% cash back on $9354.56 = $748.37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Bottle spiff = $114.20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Total Rebate = $862.57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3C8DB2-1800-FF48-B95E-B4CDBD1738A8}"/>
              </a:ext>
            </a:extLst>
          </p:cNvPr>
          <p:cNvSpPr txBox="1"/>
          <p:nvPr/>
        </p:nvSpPr>
        <p:spPr>
          <a:xfrm>
            <a:off x="8463644" y="2245866"/>
            <a:ext cx="3064333" cy="2246769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doni 72 Book" pitchFamily="2" charset="0"/>
              </a:rPr>
              <a:t>Total purchases $ spent = $9354.56</a:t>
            </a:r>
          </a:p>
          <a:p>
            <a:r>
              <a:rPr lang="en-US" sz="1400" dirty="0">
                <a:latin typeface="Bodoni 72 Book" pitchFamily="2" charset="0"/>
              </a:rPr>
              <a:t>Total DC/EH lotion $ spent = $9354.56</a:t>
            </a:r>
          </a:p>
          <a:p>
            <a:r>
              <a:rPr lang="en-US" sz="1400" dirty="0" err="1">
                <a:latin typeface="Bodoni 72 Book" pitchFamily="2" charset="0"/>
              </a:rPr>
              <a:t>Lucasol</a:t>
            </a:r>
            <a:r>
              <a:rPr lang="en-US" sz="1400" dirty="0">
                <a:latin typeface="Bodoni 72 Book" pitchFamily="2" charset="0"/>
              </a:rPr>
              <a:t>/Eyewear purchases = $0</a:t>
            </a:r>
          </a:p>
          <a:p>
            <a:r>
              <a:rPr lang="en-US" sz="1400" dirty="0">
                <a:latin typeface="Bodoni 72 Book" pitchFamily="2" charset="0"/>
              </a:rPr>
              <a:t>Social Media – NO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6% cash back on $9354.56 = $561.27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Bottle spiff = $114.20</a:t>
            </a:r>
          </a:p>
          <a:p>
            <a:endParaRPr lang="en-US" sz="1400" dirty="0">
              <a:latin typeface="Bodoni 72 Book" pitchFamily="2" charset="0"/>
            </a:endParaRPr>
          </a:p>
          <a:p>
            <a:r>
              <a:rPr lang="en-US" sz="1400" dirty="0">
                <a:latin typeface="Bodoni 72 Book" pitchFamily="2" charset="0"/>
              </a:rPr>
              <a:t>Total Rebate = $675.47</a:t>
            </a:r>
          </a:p>
        </p:txBody>
      </p:sp>
    </p:spTree>
    <p:extLst>
      <p:ext uri="{BB962C8B-B14F-4D97-AF65-F5344CB8AC3E}">
        <p14:creationId xmlns:p14="http://schemas.microsoft.com/office/powerpoint/2010/main" val="10010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DEA3E2-2B4E-8547-8A09-C79EC79E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Stay Updated on all Things Devoted</a:t>
            </a:r>
            <a:br>
              <a:rPr lang="en-US" dirty="0">
                <a:latin typeface="Bodoni 72 Book" pitchFamily="2" charset="0"/>
              </a:rPr>
            </a:br>
            <a:r>
              <a:rPr lang="en-US" sz="4000" dirty="0">
                <a:latin typeface="Rastanty Cortez" panose="02000506000000020003" pitchFamily="2" charset="77"/>
              </a:rPr>
              <a:t>Instagram &amp; </a:t>
            </a:r>
            <a:r>
              <a:rPr lang="en-US" sz="4000" dirty="0" err="1">
                <a:latin typeface="Rastanty Cortez" panose="02000506000000020003" pitchFamily="2" charset="77"/>
              </a:rPr>
              <a:t>TikTok</a:t>
            </a:r>
            <a:endParaRPr lang="en-US" dirty="0">
              <a:latin typeface="Rastanty Cortez" panose="02000506000000020003" pitchFamily="2" charset="77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89C9D6B-6D6A-4A45-BA03-A7488CD2F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255" y="1690688"/>
            <a:ext cx="1855502" cy="4015774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5DF074-9824-594F-9D0D-43594A49E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553" y="1690688"/>
            <a:ext cx="1855502" cy="4015774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EBBAE62E-FDF0-514F-8DDC-E04549DAF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851" y="1690688"/>
            <a:ext cx="1855502" cy="4015774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E40AF053-D8B5-8B41-A289-51BA3FB3A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535" y="1690688"/>
            <a:ext cx="1855502" cy="40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7DEA3E2-2B4E-8547-8A09-C79EC79E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Stay Updated on all Things Devoted</a:t>
            </a:r>
            <a:br>
              <a:rPr lang="en-US" dirty="0">
                <a:latin typeface="Bodoni 72 Book" pitchFamily="2" charset="0"/>
              </a:rPr>
            </a:br>
            <a:r>
              <a:rPr lang="en-US" dirty="0">
                <a:latin typeface="Rastanty Cortez" panose="02000506000000020003" pitchFamily="2" charset="77"/>
              </a:rPr>
              <a:t>Facebook</a:t>
            </a:r>
          </a:p>
        </p:txBody>
      </p:sp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9027987-DDA7-A04A-9415-EEE9FE4C6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805" y="1690688"/>
            <a:ext cx="1777818" cy="3847646"/>
          </a:xfrm>
          <a:prstGeom prst="rect">
            <a:avLst/>
          </a:prstGeom>
        </p:spPr>
      </p:pic>
      <p:pic>
        <p:nvPicPr>
          <p:cNvPr id="9" name="Picture 8" descr="A screenshot of a person&#10;&#10;Description automatically generated with medium confidence">
            <a:extLst>
              <a:ext uri="{FF2B5EF4-FFF2-40B4-BE49-F238E27FC236}">
                <a16:creationId xmlns:a16="http://schemas.microsoft.com/office/drawing/2014/main" id="{60E62126-BE5B-4247-B9AE-C14721BDF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521" y="1690688"/>
            <a:ext cx="1777818" cy="3847646"/>
          </a:xfrm>
          <a:prstGeom prst="rect">
            <a:avLst/>
          </a:prstGeom>
        </p:spPr>
      </p:pic>
      <p:pic>
        <p:nvPicPr>
          <p:cNvPr id="13" name="Picture 12" descr="A picture containing text, monitor, screen, screenshot&#10;&#10;Description automatically generated">
            <a:extLst>
              <a:ext uri="{FF2B5EF4-FFF2-40B4-BE49-F238E27FC236}">
                <a16:creationId xmlns:a16="http://schemas.microsoft.com/office/drawing/2014/main" id="{6C9196B0-CF01-EC4A-925A-E15A63B88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63" y="1690688"/>
            <a:ext cx="1777818" cy="3847646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CD8A116-4297-F84F-BBBF-C5F6AEEC5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379" y="1690688"/>
            <a:ext cx="1777818" cy="38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3228E-C1B9-1842-9CD7-660CE6B2C6CE}"/>
              </a:ext>
            </a:extLst>
          </p:cNvPr>
          <p:cNvSpPr txBox="1"/>
          <p:nvPr/>
        </p:nvSpPr>
        <p:spPr>
          <a:xfrm>
            <a:off x="8260772" y="3086100"/>
            <a:ext cx="378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Megan Racine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International Sales Trainer</a:t>
            </a:r>
          </a:p>
          <a:p>
            <a:pPr algn="ctr"/>
            <a:r>
              <a:rPr lang="en-US" sz="2400" dirty="0" err="1">
                <a:solidFill>
                  <a:srgbClr val="FF40FF"/>
                </a:solidFill>
                <a:latin typeface="Bodoni 72 Book" pitchFamily="2" charset="0"/>
              </a:rPr>
              <a:t>Megan@devotedcreations.com</a:t>
            </a:r>
            <a:endParaRPr lang="en-US" sz="2400" dirty="0">
              <a:solidFill>
                <a:srgbClr val="FF40FF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2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60D3D7E6-7456-8744-BFB4-E7D7F742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AD547-DCCB-A84A-B296-18EF1E46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40FF"/>
                </a:solidFill>
                <a:latin typeface="Bodoni 72 Book" pitchFamily="2" charset="0"/>
              </a:rPr>
              <a:t>Quick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18F4-5D06-1B45-BDF5-08A30A5E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November 1 – October 31</a:t>
            </a:r>
          </a:p>
          <a:p>
            <a:r>
              <a:rPr lang="en-US" dirty="0">
                <a:latin typeface="Bodoni 72 Book" pitchFamily="2" charset="0"/>
              </a:rPr>
              <a:t>Unlimited event support</a:t>
            </a:r>
          </a:p>
          <a:p>
            <a:r>
              <a:rPr lang="en-US" dirty="0">
                <a:latin typeface="Bodoni 72 Book" pitchFamily="2" charset="0"/>
              </a:rPr>
              <a:t>Customizable training options</a:t>
            </a:r>
          </a:p>
          <a:p>
            <a:r>
              <a:rPr lang="en-US" dirty="0">
                <a:latin typeface="Bodoni 72 Book" pitchFamily="2" charset="0"/>
              </a:rPr>
              <a:t>Unlimited cash back opportunities</a:t>
            </a:r>
          </a:p>
          <a:p>
            <a:r>
              <a:rPr lang="en-US" dirty="0">
                <a:latin typeface="Bodoni 72 Book" pitchFamily="2" charset="0"/>
              </a:rPr>
              <a:t>Can carry any brand of products that you want</a:t>
            </a:r>
          </a:p>
          <a:p>
            <a:r>
              <a:rPr lang="en-US" dirty="0">
                <a:latin typeface="Bodoni 72 Book" pitchFamily="2" charset="0"/>
              </a:rPr>
              <a:t>We want you to take advantage of all that DC has to offer!</a:t>
            </a:r>
          </a:p>
        </p:txBody>
      </p:sp>
    </p:spTree>
    <p:extLst>
      <p:ext uri="{BB962C8B-B14F-4D97-AF65-F5344CB8AC3E}">
        <p14:creationId xmlns:p14="http://schemas.microsoft.com/office/powerpoint/2010/main" val="3712395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C 2020 PPT Slide - Blank Slide - NEW.jpg">
            <a:extLst>
              <a:ext uri="{FF2B5EF4-FFF2-40B4-BE49-F238E27FC236}">
                <a16:creationId xmlns:a16="http://schemas.microsoft.com/office/drawing/2014/main" id="{1A6AE6BE-4241-5B4D-A89E-2E2D577BB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0E0C78-E921-A449-BEB8-0C865C145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doni 72 Book" pitchFamily="2" charset="0"/>
              </a:rPr>
              <a:t>Cash Back Breakdown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4C2E9C-BB07-5F44-BA95-B2A5461D7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721" y="1825739"/>
            <a:ext cx="1034615" cy="50391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Bodoni 72 Book" pitchFamily="2" charset="0"/>
              </a:rPr>
              <a:t>6%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3704AB8-13E9-FE4D-AEE5-579D82BB25EC}"/>
              </a:ext>
            </a:extLst>
          </p:cNvPr>
          <p:cNvSpPr txBox="1">
            <a:spLocks/>
          </p:cNvSpPr>
          <p:nvPr/>
        </p:nvSpPr>
        <p:spPr>
          <a:xfrm>
            <a:off x="4342456" y="1836852"/>
            <a:ext cx="1034615" cy="50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2%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44A6BB0D-5D1C-8947-A515-5FD1F75E43DD}"/>
              </a:ext>
            </a:extLst>
          </p:cNvPr>
          <p:cNvSpPr txBox="1">
            <a:spLocks/>
          </p:cNvSpPr>
          <p:nvPr/>
        </p:nvSpPr>
        <p:spPr>
          <a:xfrm>
            <a:off x="6814931" y="1836623"/>
            <a:ext cx="1034615" cy="50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2%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CF8810D2-129F-4E4C-A262-BF17C08CA3F9}"/>
              </a:ext>
            </a:extLst>
          </p:cNvPr>
          <p:cNvSpPr txBox="1">
            <a:spLocks/>
          </p:cNvSpPr>
          <p:nvPr/>
        </p:nvSpPr>
        <p:spPr>
          <a:xfrm>
            <a:off x="9342666" y="1836622"/>
            <a:ext cx="1034615" cy="503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25%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8E7B8DD6-1C92-8346-9D3A-106D14779B44}"/>
              </a:ext>
            </a:extLst>
          </p:cNvPr>
          <p:cNvSpPr txBox="1">
            <a:spLocks/>
          </p:cNvSpPr>
          <p:nvPr/>
        </p:nvSpPr>
        <p:spPr>
          <a:xfrm>
            <a:off x="1103959" y="2725283"/>
            <a:ext cx="2345871" cy="1407433"/>
          </a:xfrm>
          <a:prstGeom prst="rect">
            <a:avLst/>
          </a:prstGeom>
          <a:ln w="12700">
            <a:solidFill>
              <a:srgbClr val="FF4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All purchases from DC &amp; EH ONLY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3EBE8F17-3DA8-EF43-9C71-C75CF65EE2E1}"/>
              </a:ext>
            </a:extLst>
          </p:cNvPr>
          <p:cNvSpPr txBox="1">
            <a:spLocks/>
          </p:cNvSpPr>
          <p:nvPr/>
        </p:nvSpPr>
        <p:spPr>
          <a:xfrm>
            <a:off x="3646244" y="2725283"/>
            <a:ext cx="2345871" cy="1407433"/>
          </a:xfrm>
          <a:prstGeom prst="rect">
            <a:avLst/>
          </a:prstGeom>
          <a:ln w="12700">
            <a:solidFill>
              <a:srgbClr val="FF4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Social Media posts &amp; websites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CE4D7029-F37B-E544-B45B-71DDF783BCEB}"/>
              </a:ext>
            </a:extLst>
          </p:cNvPr>
          <p:cNvSpPr txBox="1">
            <a:spLocks/>
          </p:cNvSpPr>
          <p:nvPr/>
        </p:nvSpPr>
        <p:spPr>
          <a:xfrm>
            <a:off x="6188529" y="2725283"/>
            <a:ext cx="2345871" cy="1407433"/>
          </a:xfrm>
          <a:prstGeom prst="rect">
            <a:avLst/>
          </a:prstGeom>
          <a:ln w="12700">
            <a:solidFill>
              <a:srgbClr val="FF4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Bed Cleaner/ Sanitizer &amp; Eyewear</a:t>
            </a:r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38CBDF2D-99FD-A04B-B80A-071AF8DB6452}"/>
              </a:ext>
            </a:extLst>
          </p:cNvPr>
          <p:cNvSpPr txBox="1">
            <a:spLocks/>
          </p:cNvSpPr>
          <p:nvPr/>
        </p:nvSpPr>
        <p:spPr>
          <a:xfrm>
            <a:off x="8730814" y="2725283"/>
            <a:ext cx="2345871" cy="1407433"/>
          </a:xfrm>
          <a:prstGeom prst="rect">
            <a:avLst/>
          </a:prstGeom>
          <a:ln w="12700">
            <a:solidFill>
              <a:srgbClr val="FF40F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Bodoni 72 Book" pitchFamily="2" charset="0"/>
              </a:rPr>
              <a:t>Selfie Glow Sunless Retail Purchases*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B6D459B8-3DB8-DF4A-960F-4F3C1B19E883}"/>
              </a:ext>
            </a:extLst>
          </p:cNvPr>
          <p:cNvSpPr/>
          <p:nvPr/>
        </p:nvSpPr>
        <p:spPr>
          <a:xfrm>
            <a:off x="3329431" y="1825739"/>
            <a:ext cx="532930" cy="424543"/>
          </a:xfrm>
          <a:prstGeom prst="stripedRightArrow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1A403666-7556-324E-964A-C8F6AA6C38AE}"/>
              </a:ext>
            </a:extLst>
          </p:cNvPr>
          <p:cNvSpPr/>
          <p:nvPr/>
        </p:nvSpPr>
        <p:spPr>
          <a:xfrm>
            <a:off x="8329641" y="1855333"/>
            <a:ext cx="532930" cy="424543"/>
          </a:xfrm>
          <a:prstGeom prst="stripedRightArrow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riped Right Arrow 23">
            <a:extLst>
              <a:ext uri="{FF2B5EF4-FFF2-40B4-BE49-F238E27FC236}">
                <a16:creationId xmlns:a16="http://schemas.microsoft.com/office/drawing/2014/main" id="{1FC62D5D-3386-9040-9C04-70CF4423A884}"/>
              </a:ext>
            </a:extLst>
          </p:cNvPr>
          <p:cNvSpPr/>
          <p:nvPr/>
        </p:nvSpPr>
        <p:spPr>
          <a:xfrm>
            <a:off x="5800691" y="1876308"/>
            <a:ext cx="532930" cy="424543"/>
          </a:xfrm>
          <a:prstGeom prst="stripedRightArrow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  <p:bldP spid="16" grpId="0" animBg="1"/>
      <p:bldP spid="17" grpId="0" animBg="1"/>
      <p:bldP spid="19" grpId="0" animBg="1"/>
      <p:bldP spid="20" grpId="0" animBg="1"/>
      <p:bldP spid="10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0900AA4D-01C9-3B4D-B00D-3808F8C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A5A7E-15CA-B94D-9785-FE08C1E25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40FF"/>
                </a:solidFill>
                <a:latin typeface="Bodoni 72 Oldstyle Book" pitchFamily="2" charset="0"/>
              </a:rPr>
              <a:t>Level 1: Purchase requirements for 6%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5A93-75BA-3948-B793-189800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468786"/>
            <a:ext cx="11452302" cy="4351338"/>
          </a:xfrm>
        </p:spPr>
        <p:txBody>
          <a:bodyPr/>
          <a:lstStyle/>
          <a:p>
            <a:r>
              <a:rPr lang="en-US" dirty="0">
                <a:latin typeface="Bodoni 72 Oldstyle Book" pitchFamily="2" charset="0"/>
              </a:rPr>
              <a:t>Purchases can only be submitted from during the rebate time period</a:t>
            </a:r>
          </a:p>
          <a:p>
            <a:pPr lvl="1"/>
            <a:r>
              <a:rPr lang="en-US" i="1" dirty="0">
                <a:solidFill>
                  <a:srgbClr val="FF40FF"/>
                </a:solidFill>
                <a:latin typeface="Bodoni 72 Oldstyle Book" pitchFamily="2" charset="0"/>
              </a:rPr>
              <a:t>(November 1 – October 31)</a:t>
            </a:r>
          </a:p>
          <a:p>
            <a:r>
              <a:rPr lang="en-US" dirty="0">
                <a:latin typeface="Bodoni 72 Oldstyle Book" pitchFamily="2" charset="0"/>
              </a:rPr>
              <a:t>At least 75% of all salon lotion purchases must be of Devoted Creations’ brands </a:t>
            </a:r>
          </a:p>
          <a:p>
            <a:pPr lvl="1"/>
            <a:r>
              <a:rPr lang="en-US" i="1" dirty="0">
                <a:solidFill>
                  <a:srgbClr val="FF40FF"/>
                </a:solidFill>
                <a:latin typeface="Bodoni 72 Oldstyle Book" pitchFamily="2" charset="0"/>
              </a:rPr>
              <a:t>(Ed Hardy, </a:t>
            </a:r>
            <a:r>
              <a:rPr lang="en-US" i="1" dirty="0" err="1">
                <a:solidFill>
                  <a:srgbClr val="FF40FF"/>
                </a:solidFill>
                <a:latin typeface="Bodoni 72 Oldstyle Book" pitchFamily="2" charset="0"/>
              </a:rPr>
              <a:t>Tanovations</a:t>
            </a:r>
            <a:r>
              <a:rPr lang="en-US" i="1" dirty="0">
                <a:solidFill>
                  <a:srgbClr val="FF40FF"/>
                </a:solidFill>
                <a:latin typeface="Bodoni 72 Oldstyle Book" pitchFamily="2" charset="0"/>
              </a:rPr>
              <a:t>, Devoted Creations) </a:t>
            </a:r>
          </a:p>
          <a:p>
            <a:r>
              <a:rPr lang="en-US" sz="1600" dirty="0">
                <a:latin typeface="Bodoni 72 Oldstyle Book" pitchFamily="2" charset="0"/>
              </a:rPr>
              <a:t>The minimum qualified rebate amount must be more than $100.</a:t>
            </a:r>
          </a:p>
        </p:txBody>
      </p:sp>
      <p:pic>
        <p:nvPicPr>
          <p:cNvPr id="5" name="Picture 4" descr="DCHighRes2.png">
            <a:extLst>
              <a:ext uri="{FF2B5EF4-FFF2-40B4-BE49-F238E27FC236}">
                <a16:creationId xmlns:a16="http://schemas.microsoft.com/office/drawing/2014/main" id="{01429724-078C-844E-9874-9A05E280E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929" y="4155826"/>
            <a:ext cx="2823164" cy="16411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 descr="tanovations_line_logo.png">
            <a:extLst>
              <a:ext uri="{FF2B5EF4-FFF2-40B4-BE49-F238E27FC236}">
                <a16:creationId xmlns:a16="http://schemas.microsoft.com/office/drawing/2014/main" id="{B50D4B27-17A9-4B4B-BA0D-28F43C505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93" y="4290122"/>
            <a:ext cx="4460101" cy="7121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097D1-35D6-F14E-853F-FC22056C8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86" y="5009653"/>
            <a:ext cx="4460101" cy="81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6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0900AA4D-01C9-3B4D-B00D-3808F8C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A5A7E-15CA-B94D-9785-FE08C1E2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366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40FF"/>
                </a:solidFill>
                <a:latin typeface="Bodoni 72 Oldstyle Book" pitchFamily="2" charset="0"/>
              </a:rPr>
              <a:t>Level 2: Advertising requirements for  </a:t>
            </a:r>
            <a:r>
              <a:rPr lang="en-US" sz="4800" b="1" i="1" dirty="0">
                <a:solidFill>
                  <a:srgbClr val="FF40FF"/>
                </a:solidFill>
                <a:latin typeface="Bodoni 72 Oldstyle Book" pitchFamily="2" charset="0"/>
              </a:rPr>
              <a:t>2% </a:t>
            </a:r>
            <a:r>
              <a:rPr lang="en-US" sz="4800" b="1" dirty="0">
                <a:solidFill>
                  <a:srgbClr val="FF40FF"/>
                </a:solidFill>
                <a:latin typeface="Bodoni 72 Oldstyle Book" pitchFamily="2" charset="0"/>
              </a:rPr>
              <a:t>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5A93-75BA-3948-B793-189800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873404"/>
            <a:ext cx="6913755" cy="39467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40FF"/>
                </a:solidFill>
                <a:latin typeface="Abadi MT Condensed Light" panose="020B0306030101010103" pitchFamily="34" charset="77"/>
              </a:rPr>
              <a:t>The salon must qualify under part 1 of the 5 Star Diamond Rebate Incentive Program.</a:t>
            </a:r>
          </a:p>
          <a:p>
            <a:r>
              <a:rPr lang="en-US" dirty="0">
                <a:latin typeface="Bodoni 72 Oldstyle Book" pitchFamily="2" charset="0"/>
              </a:rPr>
              <a:t>All websites, email blasts and social media posts related to marketing and/or promotions must include the Devoted Creations logo exclusively to any other brands.</a:t>
            </a:r>
          </a:p>
          <a:p>
            <a:r>
              <a:rPr lang="en-US" dirty="0">
                <a:latin typeface="Bodoni 72 Oldstyle Book" pitchFamily="2" charset="0"/>
              </a:rPr>
              <a:t>SOCIAL MEDIA IS FREE</a:t>
            </a:r>
          </a:p>
          <a:p>
            <a:r>
              <a:rPr lang="en-US" dirty="0">
                <a:latin typeface="Bodoni 72 Oldstyle Book" pitchFamily="2" charset="0"/>
              </a:rPr>
              <a:t>Minimum 10 feed posts per rebate year (on any platform).</a:t>
            </a:r>
          </a:p>
          <a:p>
            <a:r>
              <a:rPr lang="en-US" dirty="0">
                <a:solidFill>
                  <a:srgbClr val="FF40FF"/>
                </a:solidFill>
                <a:latin typeface="Bodoni 72 Oldstyle Book" pitchFamily="2" charset="0"/>
              </a:rPr>
              <a:t>We LOVE stories!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7D9BBF0-9DED-B74B-9FF7-D5F195D5F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239" y="1395587"/>
            <a:ext cx="4066826" cy="4066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26C3B6-4176-8345-8476-47ADFCE4DE08}"/>
              </a:ext>
            </a:extLst>
          </p:cNvPr>
          <p:cNvSpPr txBox="1"/>
          <p:nvPr/>
        </p:nvSpPr>
        <p:spPr>
          <a:xfrm>
            <a:off x="7288524" y="5558513"/>
            <a:ext cx="4224255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A3BE"/>
                </a:solidFill>
                <a:latin typeface="Felix Titling" pitchFamily="82" charset="77"/>
              </a:rPr>
              <a:t>38% missed this level</a:t>
            </a:r>
          </a:p>
        </p:txBody>
      </p:sp>
    </p:spTree>
    <p:extLst>
      <p:ext uri="{BB962C8B-B14F-4D97-AF65-F5344CB8AC3E}">
        <p14:creationId xmlns:p14="http://schemas.microsoft.com/office/powerpoint/2010/main" val="3308754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0900AA4D-01C9-3B4D-B00D-3808F8C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A5A7E-15CA-B94D-9785-FE08C1E2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91" y="375095"/>
            <a:ext cx="7370955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40FF"/>
                </a:solidFill>
                <a:latin typeface="Bodoni 72 Oldstyle Book" pitchFamily="2" charset="0"/>
              </a:rPr>
              <a:t>Level 3: Eyewear &amp; Cleaner purchase requirements for </a:t>
            </a:r>
            <a:r>
              <a:rPr lang="en-US" sz="4000" b="1" i="1" dirty="0">
                <a:solidFill>
                  <a:srgbClr val="FF40FF"/>
                </a:solidFill>
                <a:latin typeface="Bodoni 72 Oldstyle Book" pitchFamily="2" charset="0"/>
              </a:rPr>
              <a:t>2% </a:t>
            </a:r>
            <a:r>
              <a:rPr lang="en-US" sz="4000" b="1" dirty="0">
                <a:solidFill>
                  <a:srgbClr val="FF40FF"/>
                </a:solidFill>
                <a:latin typeface="Bodoni 72 Oldstyle Book" pitchFamily="2" charset="0"/>
              </a:rPr>
              <a:t>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5A93-75BA-3948-B793-189800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1" y="1873404"/>
            <a:ext cx="6913755" cy="394671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40FF"/>
                </a:solidFill>
                <a:latin typeface="Abadi MT Condensed Light" panose="020B0306030101010103" pitchFamily="34" charset="77"/>
              </a:rPr>
              <a:t>The salon must qualify under part 1 of the 5 Star Diamond Rebate Incentive Program.</a:t>
            </a:r>
          </a:p>
          <a:p>
            <a:r>
              <a:rPr lang="en-US" sz="3200" dirty="0">
                <a:latin typeface="Bodoni 72 Oldstyle Book" pitchFamily="2" charset="0"/>
              </a:rPr>
              <a:t>All eyewear and salon cleaner purchases must be exclusively </a:t>
            </a:r>
            <a:r>
              <a:rPr lang="en-US" sz="3200" dirty="0" err="1">
                <a:latin typeface="Bodoni 72 Oldstyle Book" pitchFamily="2" charset="0"/>
              </a:rPr>
              <a:t>Podz</a:t>
            </a:r>
            <a:r>
              <a:rPr lang="en-US" sz="3200" dirty="0">
                <a:latin typeface="Bodoni 72 Oldstyle Book" pitchFamily="2" charset="0"/>
              </a:rPr>
              <a:t>, </a:t>
            </a:r>
            <a:r>
              <a:rPr lang="en-US" sz="3200" dirty="0" err="1">
                <a:latin typeface="Bodoni 72 Oldstyle Book" pitchFamily="2" charset="0"/>
              </a:rPr>
              <a:t>Sunnies</a:t>
            </a:r>
            <a:r>
              <a:rPr lang="en-US" sz="3200" dirty="0">
                <a:latin typeface="Bodoni 72 Oldstyle Book" pitchFamily="2" charset="0"/>
              </a:rPr>
              <a:t> Eyewear and </a:t>
            </a:r>
            <a:r>
              <a:rPr lang="en-US" sz="3200" dirty="0" err="1">
                <a:latin typeface="Bodoni 72 Oldstyle Book" pitchFamily="2" charset="0"/>
              </a:rPr>
              <a:t>Lucasol</a:t>
            </a:r>
            <a:r>
              <a:rPr lang="en-US" sz="3200" dirty="0">
                <a:latin typeface="Bodoni 72 Oldstyle Book" pitchFamily="2" charset="0"/>
              </a:rPr>
              <a:t> brand products.</a:t>
            </a:r>
          </a:p>
        </p:txBody>
      </p:sp>
      <p:pic>
        <p:nvPicPr>
          <p:cNvPr id="6" name="Picture 6" descr="supersunnieslogo.png">
            <a:extLst>
              <a:ext uri="{FF2B5EF4-FFF2-40B4-BE49-F238E27FC236}">
                <a16:creationId xmlns:a16="http://schemas.microsoft.com/office/drawing/2014/main" id="{FA62ABE3-4EB2-9F4A-A2A5-0D845EE2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19" y="4285353"/>
            <a:ext cx="2546355" cy="1897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0F0AE8D-05FA-8F41-952C-3744FABC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43" y="4353475"/>
            <a:ext cx="2425293" cy="14666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 descr="podz-eyewear-logo.png">
            <a:extLst>
              <a:ext uri="{FF2B5EF4-FFF2-40B4-BE49-F238E27FC236}">
                <a16:creationId xmlns:a16="http://schemas.microsoft.com/office/drawing/2014/main" id="{D3C45B44-8DF1-2441-8AD6-4867A4666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767" y="4353475"/>
            <a:ext cx="2195990" cy="11999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 descr="Screen Shot 2017-08-22 at 10.29.42 AM.png">
            <a:extLst>
              <a:ext uri="{FF2B5EF4-FFF2-40B4-BE49-F238E27FC236}">
                <a16:creationId xmlns:a16="http://schemas.microsoft.com/office/drawing/2014/main" id="{8FB8E906-2501-834C-8F84-29A49F7DB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150" y="1209946"/>
            <a:ext cx="3568331" cy="44381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953543-E088-B543-B2A9-D2D34CF8EA75}"/>
              </a:ext>
            </a:extLst>
          </p:cNvPr>
          <p:cNvSpPr txBox="1"/>
          <p:nvPr/>
        </p:nvSpPr>
        <p:spPr>
          <a:xfrm>
            <a:off x="7637803" y="499179"/>
            <a:ext cx="417902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A3BE"/>
                </a:solidFill>
                <a:latin typeface="Felix Titling" pitchFamily="82" charset="77"/>
              </a:rPr>
              <a:t>32% missed this level</a:t>
            </a:r>
          </a:p>
        </p:txBody>
      </p:sp>
    </p:spTree>
    <p:extLst>
      <p:ext uri="{BB962C8B-B14F-4D97-AF65-F5344CB8AC3E}">
        <p14:creationId xmlns:p14="http://schemas.microsoft.com/office/powerpoint/2010/main" val="400791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0900AA4D-01C9-3B4D-B00D-3808F8C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A5A7E-15CA-B94D-9785-FE08C1E2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28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C2FD"/>
                </a:solidFill>
                <a:latin typeface="Bodoni 72 Oldstyle Book" pitchFamily="2" charset="0"/>
              </a:rPr>
              <a:t>Level 4: Selfie Glow Sunless retail purchase requirements for 2</a:t>
            </a:r>
            <a:r>
              <a:rPr lang="en-US" sz="4800" b="1" i="1" dirty="0">
                <a:solidFill>
                  <a:srgbClr val="00C2FD"/>
                </a:solidFill>
                <a:latin typeface="Bodoni 72 Oldstyle Book" pitchFamily="2" charset="0"/>
              </a:rPr>
              <a:t>5% </a:t>
            </a:r>
            <a:r>
              <a:rPr lang="en-US" sz="4800" b="1" dirty="0">
                <a:solidFill>
                  <a:srgbClr val="00C2FD"/>
                </a:solidFill>
                <a:latin typeface="Bodoni 72 Oldstyle Book" pitchFamily="2" charset="0"/>
              </a:rPr>
              <a:t>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5A93-75BA-3948-B793-189800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2" y="1873404"/>
            <a:ext cx="6704838" cy="3946719"/>
          </a:xfrm>
        </p:spPr>
        <p:txBody>
          <a:bodyPr>
            <a:normAutofit/>
          </a:bodyPr>
          <a:lstStyle/>
          <a:p>
            <a:r>
              <a:rPr lang="en-US" b="1" dirty="0">
                <a:latin typeface="Abadi MT Condensed Light" panose="020B0306030101010103" pitchFamily="34" charset="77"/>
              </a:rPr>
              <a:t>The salon must qualify under levels 1-3 of the 5 Star Diamond Rebate Incentive Program in order to qualify.</a:t>
            </a:r>
          </a:p>
          <a:p>
            <a:r>
              <a:rPr lang="en-US" dirty="0">
                <a:solidFill>
                  <a:srgbClr val="00C2FD"/>
                </a:solidFill>
                <a:latin typeface="Bodoni 72 Oldstyle Book" pitchFamily="2" charset="0"/>
              </a:rPr>
              <a:t>The minimum purchase amount of Selfie Glow Sunless retail products must be greater than $500.</a:t>
            </a:r>
          </a:p>
          <a:p>
            <a:r>
              <a:rPr lang="en-US" dirty="0">
                <a:solidFill>
                  <a:srgbClr val="00C2FD"/>
                </a:solidFill>
                <a:latin typeface="Bodoni 72 Oldstyle Book" pitchFamily="2" charset="0"/>
              </a:rPr>
              <a:t>Receive 25% back on ALL Selfie Glow Sunless retail purchases that will be added to your total rebate amount.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B24344-517D-5B48-9D9E-8BCAF86C4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09" y="2811713"/>
            <a:ext cx="46228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6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0900AA4D-01C9-3B4D-B00D-3808F8CA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A5A7E-15CA-B94D-9785-FE08C1E2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28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i="1" dirty="0">
                <a:solidFill>
                  <a:srgbClr val="00C2FD"/>
                </a:solidFill>
                <a:latin typeface="Bodoni 72 Oldstyle Book" pitchFamily="2" charset="0"/>
              </a:rPr>
              <a:t>	</a:t>
            </a:r>
            <a:r>
              <a:rPr lang="en-US" sz="4800" b="1" i="1" dirty="0">
                <a:solidFill>
                  <a:srgbClr val="FF0000"/>
                </a:solidFill>
                <a:latin typeface="Bodoni 72 Oldstyle Book" pitchFamily="2" charset="0"/>
              </a:rPr>
              <a:t>BONUS LEVEL</a:t>
            </a:r>
            <a:r>
              <a:rPr lang="en-US" sz="4800" b="1" dirty="0">
                <a:solidFill>
                  <a:srgbClr val="FF0000"/>
                </a:solidFill>
                <a:latin typeface="Bodoni 72 Oldstyle Book" pitchFamily="2" charset="0"/>
              </a:rPr>
              <a:t>: Bottle Spiff Incentive for </a:t>
            </a:r>
            <a:br>
              <a:rPr lang="en-US" sz="4800" b="1" dirty="0">
                <a:solidFill>
                  <a:srgbClr val="FF0000"/>
                </a:solidFill>
                <a:latin typeface="Bodoni 72 Oldstyle Book" pitchFamily="2" charset="0"/>
              </a:rPr>
            </a:br>
            <a:r>
              <a:rPr lang="en-US" sz="4800" b="1" dirty="0">
                <a:solidFill>
                  <a:srgbClr val="FF0000"/>
                </a:solidFill>
                <a:latin typeface="Bodoni 72 Oldstyle Book" pitchFamily="2" charset="0"/>
              </a:rPr>
              <a:t>ALL SALONS!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5A93-75BA-3948-B793-1898006C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099" y="1695795"/>
            <a:ext cx="10291974" cy="43520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dirty="0">
                <a:latin typeface="Baskerville" panose="02020502070401020303" pitchFamily="18" charset="0"/>
                <a:ea typeface="Baskerville" panose="02020502070401020303" pitchFamily="18" charset="0"/>
                <a:cs typeface="Apple Chancery" panose="03020702040506060504" pitchFamily="66" charset="-79"/>
              </a:rPr>
              <a:t>Earn even more money back on your lotion purchases from our 4 most popular collections!</a:t>
            </a:r>
          </a:p>
          <a:p>
            <a:pPr marL="0" indent="0">
              <a:buNone/>
            </a:pPr>
            <a:endParaRPr lang="en-US" sz="3600" b="1" i="1" dirty="0">
              <a:solidFill>
                <a:srgbClr val="00C2FD"/>
              </a:solidFill>
              <a:latin typeface="Bodoni 72 Oldstyle Book" pitchFamily="2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40FF"/>
                </a:solidFill>
                <a:latin typeface="Bodoni 72 Oldstyle Book" pitchFamily="2" charset="0"/>
              </a:rPr>
              <a:t>Color Rush Collection: $0.75 per bottle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40FF"/>
                </a:solidFill>
                <a:latin typeface="Bodoni 72 Oldstyle Book" pitchFamily="2" charset="0"/>
              </a:rPr>
              <a:t>DC Classic Collection: $0.40 per bottle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40FF"/>
                </a:solidFill>
                <a:latin typeface="Bodoni 72 Oldstyle Book" pitchFamily="2" charset="0"/>
              </a:rPr>
              <a:t>Pauly D Collection: $0.25 per bottle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40FF"/>
                </a:solidFill>
                <a:latin typeface="Bodoni 72 Oldstyle Book" pitchFamily="2" charset="0"/>
              </a:rPr>
              <a:t>Soho Collection: $0.20 per bottle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40FF"/>
              </a:solidFill>
              <a:latin typeface="Bodoni 72 Oldstyle Book" pitchFamily="2" charset="0"/>
            </a:endParaRPr>
          </a:p>
          <a:p>
            <a:pPr marL="0" indent="0" algn="ctr">
              <a:buNone/>
            </a:pPr>
            <a:r>
              <a:rPr lang="en-US" sz="1900" b="1" dirty="0">
                <a:solidFill>
                  <a:srgbClr val="FF0000"/>
                </a:solidFill>
                <a:latin typeface="Bodoni 72 Oldstyle Book" pitchFamily="2" charset="0"/>
              </a:rPr>
              <a:t>**Discontinued products do not qualify**</a:t>
            </a:r>
            <a:endParaRPr lang="en-US" sz="1900" dirty="0">
              <a:solidFill>
                <a:srgbClr val="FF0000"/>
              </a:solidFill>
              <a:latin typeface="Bodoni 72 Oldstyle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87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C 2020 PPT Slide - Blank Slide - NEW.jpg">
            <a:extLst>
              <a:ext uri="{FF2B5EF4-FFF2-40B4-BE49-F238E27FC236}">
                <a16:creationId xmlns:a16="http://schemas.microsoft.com/office/drawing/2014/main" id="{950BBD69-5AC5-7743-84E1-DEC1A76CC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4D02898-FD90-FA42-B332-2819E9EC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6" y="726053"/>
            <a:ext cx="10515600" cy="779463"/>
          </a:xfrm>
        </p:spPr>
        <p:txBody>
          <a:bodyPr/>
          <a:lstStyle/>
          <a:p>
            <a:pPr algn="ctr"/>
            <a:r>
              <a:rPr lang="en-US" i="1" dirty="0">
                <a:latin typeface="Mongolian Baiti" panose="03000500000000000000" pitchFamily="66" charset="0"/>
                <a:cs typeface="Mongolian Baiti" panose="03000500000000000000" pitchFamily="66" charset="0"/>
              </a:rPr>
              <a:t>TRAINING OPPORTUNITIES ALL YEAR!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46EA0E-4F7D-364C-A858-BC99B20D354B}"/>
              </a:ext>
            </a:extLst>
          </p:cNvPr>
          <p:cNvSpPr/>
          <p:nvPr/>
        </p:nvSpPr>
        <p:spPr>
          <a:xfrm>
            <a:off x="2670425" y="2231568"/>
            <a:ext cx="2122714" cy="215537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Rastanty Cortez" panose="02000506000000020003" pitchFamily="2" charset="77"/>
              </a:rPr>
              <a:t>Devoted on Demand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5586A7-FF33-914C-86C4-33E90520C5BF}"/>
              </a:ext>
            </a:extLst>
          </p:cNvPr>
          <p:cNvSpPr/>
          <p:nvPr/>
        </p:nvSpPr>
        <p:spPr>
          <a:xfrm>
            <a:off x="324253" y="2231570"/>
            <a:ext cx="2122714" cy="215537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Rastanty Cortez" panose="02000506000000020003" pitchFamily="2" charset="77"/>
              </a:rPr>
              <a:t>Client Support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2534B3-D082-6641-A850-5226CF2AED73}"/>
              </a:ext>
            </a:extLst>
          </p:cNvPr>
          <p:cNvSpPr/>
          <p:nvPr/>
        </p:nvSpPr>
        <p:spPr>
          <a:xfrm>
            <a:off x="5016597" y="2231568"/>
            <a:ext cx="2122714" cy="215537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Rastanty Cortez" panose="02000506000000020003" pitchFamily="2" charset="77"/>
              </a:rPr>
              <a:t>Live Webinar Trainings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43AD0E-6583-C94E-95D3-3025DEA86C07}"/>
              </a:ext>
            </a:extLst>
          </p:cNvPr>
          <p:cNvSpPr/>
          <p:nvPr/>
        </p:nvSpPr>
        <p:spPr>
          <a:xfrm>
            <a:off x="7362769" y="2253336"/>
            <a:ext cx="2122714" cy="215537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Rastanty Cortez" panose="02000506000000020003" pitchFamily="2" charset="77"/>
              </a:rPr>
              <a:t>In Salon Trainings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9BF520-1403-CF42-85CD-8EA6022F5A20}"/>
              </a:ext>
            </a:extLst>
          </p:cNvPr>
          <p:cNvSpPr/>
          <p:nvPr/>
        </p:nvSpPr>
        <p:spPr>
          <a:xfrm>
            <a:off x="9706628" y="2253336"/>
            <a:ext cx="2122714" cy="2155371"/>
          </a:xfrm>
          <a:prstGeom prst="ellipse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Rastanty Cortez" panose="02000506000000020003" pitchFamily="2" charset="77"/>
              </a:rPr>
              <a:t>Distributor Tradeshows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875</Words>
  <Application>Microsoft Macintosh PowerPoint</Application>
  <PresentationFormat>Widescreen</PresentationFormat>
  <Paragraphs>112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Abadi MT Condensed Light</vt:lpstr>
      <vt:lpstr>Arial</vt:lpstr>
      <vt:lpstr>Baskerville</vt:lpstr>
      <vt:lpstr>Bodoni 72 Book</vt:lpstr>
      <vt:lpstr>Bodoni 72 Oldstyle Book</vt:lpstr>
      <vt:lpstr>Calibri</vt:lpstr>
      <vt:lpstr>Calibri Light</vt:lpstr>
      <vt:lpstr>Felix Titling</vt:lpstr>
      <vt:lpstr>Mongolian Baiti</vt:lpstr>
      <vt:lpstr>Rastanty Cortez</vt:lpstr>
      <vt:lpstr>Times New Roman</vt:lpstr>
      <vt:lpstr>Office Theme</vt:lpstr>
      <vt:lpstr>PowerPoint Presentation</vt:lpstr>
      <vt:lpstr>Quick Facts</vt:lpstr>
      <vt:lpstr>Cash Back Breakdown</vt:lpstr>
      <vt:lpstr>Level 1: Purchase requirements for 6% back</vt:lpstr>
      <vt:lpstr>Level 2: Advertising requirements for  2% back</vt:lpstr>
      <vt:lpstr>Level 3: Eyewear &amp; Cleaner purchase requirements for 2% back</vt:lpstr>
      <vt:lpstr>Level 4: Selfie Glow Sunless retail purchase requirements for 25% back</vt:lpstr>
      <vt:lpstr> BONUS LEVEL: Bottle Spiff Incentive for  ALL SALONS!</vt:lpstr>
      <vt:lpstr>TRAINING OPPORTUNITIES ALL YEAR!</vt:lpstr>
      <vt:lpstr>Devoted on Demand</vt:lpstr>
      <vt:lpstr>Live Webinar Trainings</vt:lpstr>
      <vt:lpstr>In Salon Training</vt:lpstr>
      <vt:lpstr>Megan’s Tanning Salon</vt:lpstr>
      <vt:lpstr>Stay Updated on all Things Devoted Instagram &amp; TikTok</vt:lpstr>
      <vt:lpstr>Stay Updated on all Things Devoted Facebook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8</cp:revision>
  <dcterms:created xsi:type="dcterms:W3CDTF">2022-12-27T21:00:17Z</dcterms:created>
  <dcterms:modified xsi:type="dcterms:W3CDTF">2023-07-27T18:59:01Z</dcterms:modified>
</cp:coreProperties>
</file>