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773" r:id="rId2"/>
    <p:sldId id="742" r:id="rId3"/>
    <p:sldId id="741" r:id="rId4"/>
    <p:sldId id="759" r:id="rId5"/>
    <p:sldId id="259" r:id="rId6"/>
    <p:sldId id="502" r:id="rId7"/>
    <p:sldId id="776" r:id="rId8"/>
    <p:sldId id="740" r:id="rId9"/>
    <p:sldId id="261" r:id="rId10"/>
    <p:sldId id="511" r:id="rId11"/>
    <p:sldId id="709" r:id="rId12"/>
    <p:sldId id="708" r:id="rId13"/>
    <p:sldId id="707" r:id="rId14"/>
    <p:sldId id="777" r:id="rId15"/>
    <p:sldId id="512" r:id="rId16"/>
    <p:sldId id="711" r:id="rId17"/>
    <p:sldId id="273" r:id="rId18"/>
    <p:sldId id="513" r:id="rId19"/>
    <p:sldId id="715" r:id="rId20"/>
    <p:sldId id="716" r:id="rId21"/>
    <p:sldId id="712" r:id="rId22"/>
    <p:sldId id="713" r:id="rId23"/>
    <p:sldId id="717" r:id="rId24"/>
    <p:sldId id="718" r:id="rId25"/>
    <p:sldId id="643" r:id="rId26"/>
    <p:sldId id="719" r:id="rId27"/>
    <p:sldId id="761" r:id="rId28"/>
    <p:sldId id="762" r:id="rId29"/>
    <p:sldId id="772" r:id="rId30"/>
    <p:sldId id="753" r:id="rId31"/>
    <p:sldId id="722" r:id="rId32"/>
    <p:sldId id="723" r:id="rId33"/>
    <p:sldId id="724" r:id="rId34"/>
    <p:sldId id="725" r:id="rId35"/>
    <p:sldId id="774" r:id="rId36"/>
    <p:sldId id="775" r:id="rId37"/>
    <p:sldId id="73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16"/>
    <p:restoredTop sz="94648"/>
  </p:normalViewPr>
  <p:slideViewPr>
    <p:cSldViewPr snapToGrid="0" snapToObjects="1">
      <p:cViewPr varScale="1">
        <p:scale>
          <a:sx n="76" d="100"/>
          <a:sy n="76" d="100"/>
        </p:scale>
        <p:origin x="208" y="10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066EC-F91A-8B41-A20F-600CCE3DA9A1}" type="datetimeFigureOut">
              <a:rPr lang="en-US" smtClean="0"/>
              <a:t>7/27/23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4EF21-7948-6A43-B49D-EF1D1B9528F1}" type="slidenum">
              <a:rPr lang="en-US" smtClean="0"/>
              <a:t>‹#›</a:t>
            </a:fld>
            <a:endParaRPr lang="en-US"/>
          </a:p>
        </p:txBody>
      </p:sp>
    </p:spTree>
    <p:extLst>
      <p:ext uri="{BB962C8B-B14F-4D97-AF65-F5344CB8AC3E}">
        <p14:creationId xmlns:p14="http://schemas.microsoft.com/office/powerpoint/2010/main" val="872828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4F13324-1DB6-C24D-BF78-30F6FCB718A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FDE2100-65DB-824A-9896-97BF7B7E6174}" type="slidenum">
              <a:t>5</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67B2A0F8-1CE2-BE45-B350-6702D285D3F5}"/>
              </a:ext>
            </a:extLst>
          </p:cNvPr>
          <p:cNvSpPr>
            <a:spLocks noGrp="1" noRot="1" noChangeAspect="1"/>
          </p:cNvSpPr>
          <p:nvPr>
            <p:ph type="sldImg"/>
          </p:nvPr>
        </p:nvSpPr>
        <p:spPr>
          <a:xfrm>
            <a:off x="533400" y="763588"/>
            <a:ext cx="6704013" cy="377190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8C25D1DE-B406-9F4F-AA8E-E657061C8FB1}"/>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34497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6">
            <a:extLst>
              <a:ext uri="{FF2B5EF4-FFF2-40B4-BE49-F238E27FC236}">
                <a16:creationId xmlns:a16="http://schemas.microsoft.com/office/drawing/2014/main" id="{0642F396-DA7E-3D49-94AB-B788A9C2084B}"/>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42974BBB-1EDC-BE4D-8DB4-B4C37574720D}"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9</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69634" name="Slide Image Placeholder 1">
            <a:extLst>
              <a:ext uri="{FF2B5EF4-FFF2-40B4-BE49-F238E27FC236}">
                <a16:creationId xmlns:a16="http://schemas.microsoft.com/office/drawing/2014/main" id="{9040CBF8-2397-5644-AC04-7F5802263840}"/>
              </a:ext>
            </a:extLst>
          </p:cNvPr>
          <p:cNvSpPr>
            <a:spLocks noGrp="1" noRot="1" noChangeAspect="1" noTextEdit="1"/>
          </p:cNvSpPr>
          <p:nvPr>
            <p:ph type="sldImg"/>
          </p:nvPr>
        </p:nvSpPr>
        <p:spPr>
          <a:solidFill>
            <a:srgbClr val="4472C4"/>
          </a:solidFill>
          <a:ln w="25402">
            <a:solidFill>
              <a:srgbClr val="2F528F"/>
            </a:solidFill>
            <a:miter lim="800000"/>
            <a:headEnd/>
            <a:tailEnd/>
          </a:ln>
        </p:spPr>
      </p:sp>
      <p:sp>
        <p:nvSpPr>
          <p:cNvPr id="69635" name="Notes Placeholder 2">
            <a:extLst>
              <a:ext uri="{FF2B5EF4-FFF2-40B4-BE49-F238E27FC236}">
                <a16:creationId xmlns:a16="http://schemas.microsoft.com/office/drawing/2014/main" id="{04175D6A-24F7-7645-8323-18055D9C6C9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73441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B81CA-6AB2-9A4D-90FA-3DCC68153BEF}" type="slidenum">
              <a:rPr lang="en-US" smtClean="0"/>
              <a:t>12</a:t>
            </a:fld>
            <a:endParaRPr lang="en-US"/>
          </a:p>
        </p:txBody>
      </p:sp>
    </p:spTree>
    <p:extLst>
      <p:ext uri="{BB962C8B-B14F-4D97-AF65-F5344CB8AC3E}">
        <p14:creationId xmlns:p14="http://schemas.microsoft.com/office/powerpoint/2010/main" val="260148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6">
            <a:extLst>
              <a:ext uri="{FF2B5EF4-FFF2-40B4-BE49-F238E27FC236}">
                <a16:creationId xmlns:a16="http://schemas.microsoft.com/office/drawing/2014/main" id="{2D22B511-3D7E-E34D-8751-6739429A6181}"/>
              </a:ext>
            </a:extLst>
          </p:cNvPr>
          <p:cNvSpPr txBox="1">
            <a:spLocks noChangeArrowheads="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rgbClr val="000000"/>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a:fld id="{362306D9-1439-6A46-B416-34384B0F8D5F}" type="slidenum">
              <a:rPr lang="en-US" altLang="en-US" sz="1400">
                <a:latin typeface="Times New Roman" panose="02020603050405020304" pitchFamily="18" charset="0"/>
                <a:ea typeface="Arial Unicode MS" panose="020B0604020202020204" pitchFamily="34" charset="-128"/>
                <a:cs typeface="Tahoma" panose="020B0604030504040204" pitchFamily="34" charset="0"/>
              </a:rPr>
              <a:pPr algn="r" eaLnBrk="1"/>
              <a:t>17</a:t>
            </a:fld>
            <a:endParaRPr lang="en-US" altLang="en-US" sz="1400">
              <a:latin typeface="Times New Roman" panose="02020603050405020304" pitchFamily="18" charset="0"/>
              <a:ea typeface="Arial Unicode MS" panose="020B0604020202020204" pitchFamily="34" charset="-128"/>
              <a:cs typeface="Tahoma" panose="020B0604030504040204" pitchFamily="34" charset="0"/>
            </a:endParaRPr>
          </a:p>
        </p:txBody>
      </p:sp>
      <p:sp>
        <p:nvSpPr>
          <p:cNvPr id="105474" name="Slide Image Placeholder 1">
            <a:extLst>
              <a:ext uri="{FF2B5EF4-FFF2-40B4-BE49-F238E27FC236}">
                <a16:creationId xmlns:a16="http://schemas.microsoft.com/office/drawing/2014/main" id="{37F945AD-65A7-3642-BBD6-6FC3B36088F2}"/>
              </a:ext>
            </a:extLst>
          </p:cNvPr>
          <p:cNvSpPr>
            <a:spLocks noGrp="1" noRot="1" noChangeAspect="1" noTextEdit="1"/>
          </p:cNvSpPr>
          <p:nvPr>
            <p:ph type="sldImg"/>
          </p:nvPr>
        </p:nvSpPr>
        <p:spPr>
          <a:solidFill>
            <a:srgbClr val="4472C4"/>
          </a:solidFill>
          <a:ln w="25402">
            <a:solidFill>
              <a:srgbClr val="2F528F"/>
            </a:solidFill>
            <a:miter lim="800000"/>
            <a:headEnd/>
            <a:tailEnd/>
          </a:ln>
        </p:spPr>
      </p:sp>
      <p:sp>
        <p:nvSpPr>
          <p:cNvPr id="105475" name="Notes Placeholder 2">
            <a:extLst>
              <a:ext uri="{FF2B5EF4-FFF2-40B4-BE49-F238E27FC236}">
                <a16:creationId xmlns:a16="http://schemas.microsoft.com/office/drawing/2014/main" id="{A3364BDE-FB66-FC43-BA99-FDACD293119B}"/>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3524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A298-6ABC-2648-861D-FC589FE2F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4A9643-AF52-CF48-B143-DACF45004B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3A8C98-A38D-2D4D-9FDF-99EF1E5CD670}"/>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5" name="Footer Placeholder 4">
            <a:extLst>
              <a:ext uri="{FF2B5EF4-FFF2-40B4-BE49-F238E27FC236}">
                <a16:creationId xmlns:a16="http://schemas.microsoft.com/office/drawing/2014/main" id="{A1F198EA-13FF-E741-9555-DA0222604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04686-8F9E-BD49-A886-8468A89FD5B0}"/>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86090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A2D-52F8-5C48-A6A0-F9D1087AB3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B975F6-890A-054D-8A6E-5C00D88431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AB44D-654E-C549-941B-78E701CEEAAF}"/>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5" name="Footer Placeholder 4">
            <a:extLst>
              <a:ext uri="{FF2B5EF4-FFF2-40B4-BE49-F238E27FC236}">
                <a16:creationId xmlns:a16="http://schemas.microsoft.com/office/drawing/2014/main" id="{11D3C708-CF4C-1C4E-AA79-258D52442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D751B-025F-764D-B6B2-0A03CF8D4206}"/>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87549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4C07B8-538C-6848-8BF4-7DF3D4D3E4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00D540-AB18-F74E-AE46-FEF2BD0FEB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33A89-41E0-3A49-BEDC-3C259B5BE066}"/>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5" name="Footer Placeholder 4">
            <a:extLst>
              <a:ext uri="{FF2B5EF4-FFF2-40B4-BE49-F238E27FC236}">
                <a16:creationId xmlns:a16="http://schemas.microsoft.com/office/drawing/2014/main" id="{EF7A03BD-2D64-A742-AE2E-954FBA816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F06E5-BB8B-D041-9E63-BCF000C65FF3}"/>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37709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6993-A11E-AF48-932C-0132EFEE3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3211CF-619B-F340-A938-1267A5DCE7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73E38-CEDA-494E-AE50-603F3F1C94A8}"/>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5" name="Footer Placeholder 4">
            <a:extLst>
              <a:ext uri="{FF2B5EF4-FFF2-40B4-BE49-F238E27FC236}">
                <a16:creationId xmlns:a16="http://schemas.microsoft.com/office/drawing/2014/main" id="{4BD8417C-AFE4-9542-A29D-BD4F123C3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A214A-6044-3248-920E-027D6585DA23}"/>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360145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C1295-F9DC-B24A-AE26-F5C2346D0B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E2CABC-981F-864C-ABF9-CC44B6ACD6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9D924-2311-7C4C-8C58-C45E648664F7}"/>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5" name="Footer Placeholder 4">
            <a:extLst>
              <a:ext uri="{FF2B5EF4-FFF2-40B4-BE49-F238E27FC236}">
                <a16:creationId xmlns:a16="http://schemas.microsoft.com/office/drawing/2014/main" id="{9D93CED4-E200-3F42-B8C4-D08BFE9E2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2D2DB-6667-FA4F-AFB4-1139FC5FFDC0}"/>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2105688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C988-A1D8-4F48-934B-5D010AA6B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9493D6-DFB5-5349-8752-82D6E65DA7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121D46-AAED-6445-96F2-739AFB5FC0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6E4FF-1B0D-164A-97A1-3F75B4D488F9}"/>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6" name="Footer Placeholder 5">
            <a:extLst>
              <a:ext uri="{FF2B5EF4-FFF2-40B4-BE49-F238E27FC236}">
                <a16:creationId xmlns:a16="http://schemas.microsoft.com/office/drawing/2014/main" id="{1543820C-E638-D94A-9D88-73CB65C1DC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D0EE9-C9C1-3049-AA06-604C9D12DF2C}"/>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54963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0818-1D26-6B46-97A4-8F2C36B14F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2E98-34C7-9844-99F9-739965F6F6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50B7D2-88F6-7C4C-B97B-F554CA6D3E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7BD9A6-3F9F-DE46-8847-D63495298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C8955D-71D7-6947-A2D5-47DB6AE5EE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23E27-A89C-3546-ADAC-C873141147EE}"/>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8" name="Footer Placeholder 7">
            <a:extLst>
              <a:ext uri="{FF2B5EF4-FFF2-40B4-BE49-F238E27FC236}">
                <a16:creationId xmlns:a16="http://schemas.microsoft.com/office/drawing/2014/main" id="{1779E617-4095-0B46-B0FF-2A91ECE78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978336-94A5-634D-8627-132F827DF88F}"/>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883685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29C41-9F3B-A447-BF2F-A78CFC256E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D5DD2B-EA30-5345-B023-C13F7F49B564}"/>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4" name="Footer Placeholder 3">
            <a:extLst>
              <a:ext uri="{FF2B5EF4-FFF2-40B4-BE49-F238E27FC236}">
                <a16:creationId xmlns:a16="http://schemas.microsoft.com/office/drawing/2014/main" id="{6A92853E-A986-8C46-9124-2BEF115C8C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6BD1-96C1-6643-81E5-21279AE2DB18}"/>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426596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B5FB1A-F686-F947-B352-BF12F3110D90}"/>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3" name="Footer Placeholder 2">
            <a:extLst>
              <a:ext uri="{FF2B5EF4-FFF2-40B4-BE49-F238E27FC236}">
                <a16:creationId xmlns:a16="http://schemas.microsoft.com/office/drawing/2014/main" id="{CD5F89A9-1025-5644-B838-800CE4941B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8A23F7-B233-F149-8703-787B5E47879A}"/>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374141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4941-52D8-3544-8FCD-3A84AFF11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569D9-0EE9-0B4C-87F8-0F817E070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ABB1E-F680-1C48-B408-A00721AF7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DA9F9-6D94-7B48-96E8-AAF6FF35C8C2}"/>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6" name="Footer Placeholder 5">
            <a:extLst>
              <a:ext uri="{FF2B5EF4-FFF2-40B4-BE49-F238E27FC236}">
                <a16:creationId xmlns:a16="http://schemas.microsoft.com/office/drawing/2014/main" id="{8317D798-53EC-114D-A0E1-4AE147157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48119-DB2E-5443-9E28-43BFB94B755A}"/>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14718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C41D-1D0B-AA48-9D6F-13EF949BCE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020BC9-7DF3-E245-9D7D-BF66DF0D4E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8B228C-918B-EC4E-AA29-556F480E6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1C9DB-C050-094E-B620-2C204C991C4F}"/>
              </a:ext>
            </a:extLst>
          </p:cNvPr>
          <p:cNvSpPr>
            <a:spLocks noGrp="1"/>
          </p:cNvSpPr>
          <p:nvPr>
            <p:ph type="dt" sz="half" idx="10"/>
          </p:nvPr>
        </p:nvSpPr>
        <p:spPr/>
        <p:txBody>
          <a:bodyPr/>
          <a:lstStyle/>
          <a:p>
            <a:fld id="{0CB68DB1-9108-CC43-8D4B-D22B4266299D}" type="datetimeFigureOut">
              <a:rPr lang="en-US" smtClean="0"/>
              <a:t>7/27/23</a:t>
            </a:fld>
            <a:endParaRPr lang="en-US"/>
          </a:p>
        </p:txBody>
      </p:sp>
      <p:sp>
        <p:nvSpPr>
          <p:cNvPr id="6" name="Footer Placeholder 5">
            <a:extLst>
              <a:ext uri="{FF2B5EF4-FFF2-40B4-BE49-F238E27FC236}">
                <a16:creationId xmlns:a16="http://schemas.microsoft.com/office/drawing/2014/main" id="{83B68A9D-81F5-EA41-A264-7C4F1AF4D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22C08-E7F1-7E41-9E9E-850295D4361D}"/>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397482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2D572-B36B-F943-A904-94FE9D6909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A0DAF9-7A01-3640-8FBB-62791B178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60E52-DF5F-6746-9839-70EE17FAB0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68DB1-9108-CC43-8D4B-D22B4266299D}" type="datetimeFigureOut">
              <a:rPr lang="en-US" smtClean="0"/>
              <a:t>7/27/23</a:t>
            </a:fld>
            <a:endParaRPr lang="en-US"/>
          </a:p>
        </p:txBody>
      </p:sp>
      <p:sp>
        <p:nvSpPr>
          <p:cNvPr id="5" name="Footer Placeholder 4">
            <a:extLst>
              <a:ext uri="{FF2B5EF4-FFF2-40B4-BE49-F238E27FC236}">
                <a16:creationId xmlns:a16="http://schemas.microsoft.com/office/drawing/2014/main" id="{A6EFD35C-ABBC-2943-80DA-F123665A3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437F27-A9A8-CD47-87CB-6A748DBB10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1A806-3F28-5F47-8D40-A90A4F81BC8F}" type="slidenum">
              <a:rPr lang="en-US" smtClean="0"/>
              <a:t>‹#›</a:t>
            </a:fld>
            <a:endParaRPr lang="en-US"/>
          </a:p>
        </p:txBody>
      </p:sp>
    </p:spTree>
    <p:extLst>
      <p:ext uri="{BB962C8B-B14F-4D97-AF65-F5344CB8AC3E}">
        <p14:creationId xmlns:p14="http://schemas.microsoft.com/office/powerpoint/2010/main" val="1179942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white background with white text&#10;&#10;Description automatically generated">
            <a:extLst>
              <a:ext uri="{FF2B5EF4-FFF2-40B4-BE49-F238E27FC236}">
                <a16:creationId xmlns:a16="http://schemas.microsoft.com/office/drawing/2014/main" id="{E3A3F1C7-E2C1-AD40-9715-A5305A799F70}"/>
              </a:ext>
            </a:extLst>
          </p:cNvPr>
          <p:cNvPicPr>
            <a:picLocks noChangeAspect="1"/>
          </p:cNvPicPr>
          <p:nvPr/>
        </p:nvPicPr>
        <p:blipFill>
          <a:blip r:embed="rId2"/>
          <a:stretch>
            <a:fillRect/>
          </a:stretch>
        </p:blipFill>
        <p:spPr>
          <a:xfrm>
            <a:off x="4930" y="0"/>
            <a:ext cx="12182140" cy="6858000"/>
          </a:xfrm>
          <a:prstGeom prst="rect">
            <a:avLst/>
          </a:prstGeom>
        </p:spPr>
      </p:pic>
      <p:sp>
        <p:nvSpPr>
          <p:cNvPr id="6" name="TextBox 5">
            <a:extLst>
              <a:ext uri="{FF2B5EF4-FFF2-40B4-BE49-F238E27FC236}">
                <a16:creationId xmlns:a16="http://schemas.microsoft.com/office/drawing/2014/main" id="{2F327837-1382-3B40-931F-6F4B0A667D3C}"/>
              </a:ext>
            </a:extLst>
          </p:cNvPr>
          <p:cNvSpPr txBox="1"/>
          <p:nvPr/>
        </p:nvSpPr>
        <p:spPr>
          <a:xfrm>
            <a:off x="711200" y="5130800"/>
            <a:ext cx="10820400" cy="1015663"/>
          </a:xfrm>
          <a:prstGeom prst="rect">
            <a:avLst/>
          </a:prstGeom>
          <a:noFill/>
        </p:spPr>
        <p:txBody>
          <a:bodyPr wrap="square" rtlCol="0">
            <a:spAutoFit/>
          </a:bodyPr>
          <a:lstStyle/>
          <a:p>
            <a:pPr algn="ctr"/>
            <a:r>
              <a:rPr lang="en-US" sz="6000" b="1" dirty="0">
                <a:latin typeface="Felix Titling" pitchFamily="82" charset="77"/>
              </a:rPr>
              <a:t>2023 Product Training</a:t>
            </a:r>
          </a:p>
        </p:txBody>
      </p:sp>
    </p:spTree>
    <p:extLst>
      <p:ext uri="{BB962C8B-B14F-4D97-AF65-F5344CB8AC3E}">
        <p14:creationId xmlns:p14="http://schemas.microsoft.com/office/powerpoint/2010/main" val="1594184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293E6B3-C97A-CE42-A054-AA497B4361E9}"/>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
        <p:nvSpPr>
          <p:cNvPr id="3" name="Title 4">
            <a:extLst>
              <a:ext uri="{FF2B5EF4-FFF2-40B4-BE49-F238E27FC236}">
                <a16:creationId xmlns:a16="http://schemas.microsoft.com/office/drawing/2014/main" id="{EF0B9765-16AC-B54A-AEB9-229EAB8D2689}"/>
              </a:ext>
            </a:extLst>
          </p:cNvPr>
          <p:cNvSpPr txBox="1">
            <a:spLocks noGrp="1"/>
          </p:cNvSpPr>
          <p:nvPr>
            <p:ph type="title"/>
          </p:nvPr>
        </p:nvSpPr>
        <p:spPr>
          <a:xfrm>
            <a:off x="1523884" y="426256"/>
            <a:ext cx="9143643" cy="901388"/>
          </a:xfrm>
        </p:spPr>
        <p:txBody>
          <a:bodyPr anchorCtr="1"/>
          <a:lstStyle/>
          <a:p>
            <a:pPr lvl="0" algn="ctr"/>
            <a:r>
              <a:rPr lang="en-US" b="1">
                <a:latin typeface="BODONI 72 OLDSTYLE BOOK" pitchFamily="2"/>
              </a:rPr>
              <a:t>Commonalities</a:t>
            </a:r>
          </a:p>
        </p:txBody>
      </p:sp>
      <p:sp>
        <p:nvSpPr>
          <p:cNvPr id="4" name="Content Placeholder 5">
            <a:extLst>
              <a:ext uri="{FF2B5EF4-FFF2-40B4-BE49-F238E27FC236}">
                <a16:creationId xmlns:a16="http://schemas.microsoft.com/office/drawing/2014/main" id="{07C85B23-9EE0-6841-84BE-6C1E8C802009}"/>
              </a:ext>
            </a:extLst>
          </p:cNvPr>
          <p:cNvSpPr txBox="1">
            <a:spLocks noGrp="1"/>
          </p:cNvSpPr>
          <p:nvPr>
            <p:ph idx="1"/>
          </p:nvPr>
        </p:nvSpPr>
        <p:spPr>
          <a:xfrm>
            <a:off x="2879884" y="1428868"/>
            <a:ext cx="6431633" cy="4000253"/>
          </a:xfrm>
          <a:ln w="9528">
            <a:solidFill>
              <a:srgbClr val="FF40FF"/>
            </a:solidFill>
            <a:prstDash val="solid"/>
          </a:ln>
        </p:spPr>
        <p:txBody>
          <a:bodyPr anchor="ctr" anchorCtr="1"/>
          <a:lstStyle/>
          <a:p>
            <a:pPr lvl="0" algn="ctr"/>
            <a:r>
              <a:rPr lang="en-US" sz="3200">
                <a:latin typeface="Bodoni 72 Oldstyle Book" pitchFamily="2"/>
              </a:rPr>
              <a:t>BodyFit</a:t>
            </a:r>
          </a:p>
          <a:p>
            <a:pPr lvl="0" algn="ctr"/>
            <a:r>
              <a:rPr lang="en-US" sz="3200">
                <a:latin typeface="Bodoni 72 Oldstyle Book" pitchFamily="2"/>
              </a:rPr>
              <a:t>Advanced Matrixyl Synthe 6</a:t>
            </a:r>
          </a:p>
          <a:p>
            <a:pPr lvl="0" algn="ctr"/>
            <a:r>
              <a:rPr lang="en-US" sz="3200">
                <a:latin typeface="Bodoni 72 Oldstyle Book" pitchFamily="2"/>
              </a:rPr>
              <a:t>Antioxidants</a:t>
            </a:r>
          </a:p>
          <a:p>
            <a:pPr lvl="0" algn="ctr"/>
            <a:r>
              <a:rPr lang="en-US" sz="3200">
                <a:latin typeface="Bodoni 72 Oldstyle Book" pitchFamily="2"/>
              </a:rPr>
              <a:t>FreshTek</a:t>
            </a:r>
          </a:p>
          <a:p>
            <a:pPr lvl="0" algn="ctr"/>
            <a:r>
              <a:rPr lang="en-US" sz="3200">
                <a:latin typeface="Bodoni 72 Oldstyle Book" pitchFamily="2"/>
              </a:rPr>
              <a:t>Melanin Stimulators</a:t>
            </a:r>
          </a:p>
          <a:p>
            <a:pPr lvl="0" algn="ctr"/>
            <a:r>
              <a:rPr lang="en-US" sz="3200">
                <a:solidFill>
                  <a:srgbClr val="FF0000"/>
                </a:solidFill>
                <a:latin typeface="Bodoni 72 Oldstyle Book" pitchFamily="2"/>
              </a:rPr>
              <a:t>Biggest Difference – Bases of Lotions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36E2AAEE-C659-1041-8BBC-26C8679A4F73}"/>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36A3C1BB-3800-6348-A2C7-CB67119A7D9C}"/>
              </a:ext>
            </a:extLst>
          </p:cNvPr>
          <p:cNvSpPr txBox="1"/>
          <p:nvPr/>
        </p:nvSpPr>
        <p:spPr>
          <a:xfrm>
            <a:off x="4872251" y="1668319"/>
            <a:ext cx="7047033" cy="4781108"/>
          </a:xfrm>
          <a:prstGeom prst="rect">
            <a:avLst/>
          </a:prstGeom>
          <a:noFill/>
          <a:ln cap="flat">
            <a:noFill/>
          </a:ln>
        </p:spPr>
        <p:txBody>
          <a:bodyPr vert="horz" wrap="square" lIns="91440" tIns="45720" rIns="91440" bIns="45720" anchor="t" anchorCtr="0" compatLnSpc="1">
            <a:normAutofit/>
          </a:bodyPr>
          <a:lstStyle/>
          <a:p>
            <a:r>
              <a:rPr lang="en-US" sz="1600" b="1" dirty="0">
                <a:effectLst/>
                <a:latin typeface="Bodoni 72 Book" pitchFamily="2" charset="0"/>
              </a:rPr>
              <a:t>• Ceramide Complex </a:t>
            </a:r>
            <a:r>
              <a:rPr lang="en-US" sz="1600" dirty="0">
                <a:effectLst/>
                <a:latin typeface="Bodoni 72 Book" pitchFamily="2" charset="0"/>
              </a:rPr>
              <a:t>– Essential fatty acids that help to moisturize and strengthen the skin’s natural barrier. </a:t>
            </a:r>
          </a:p>
          <a:p>
            <a:r>
              <a:rPr lang="en-US" sz="1600" b="1" dirty="0">
                <a:effectLst/>
                <a:latin typeface="Bodoni 72 Book" pitchFamily="2" charset="0"/>
              </a:rPr>
              <a:t>• Violet Flower </a:t>
            </a:r>
            <a:r>
              <a:rPr lang="en-US" sz="1600" dirty="0">
                <a:effectLst/>
                <a:latin typeface="Bodoni 72 Book" pitchFamily="2" charset="0"/>
              </a:rPr>
              <a:t>– Contains natural anti-inflammatory agents to calm irritated skin as well as comedolytic and bacteriostatic properties that soothe skin imperfections while helping to prevent acne and excess oil on all skin types. </a:t>
            </a:r>
          </a:p>
          <a:p>
            <a:r>
              <a:rPr lang="en-US" sz="1600" b="1" dirty="0">
                <a:effectLst/>
                <a:latin typeface="Bodoni 72 Book" pitchFamily="2" charset="0"/>
              </a:rPr>
              <a:t>• Organic Grape Water </a:t>
            </a:r>
            <a:r>
              <a:rPr lang="en-US" sz="1600" dirty="0">
                <a:effectLst/>
                <a:latin typeface="Bodoni 72 Book" pitchFamily="2" charset="0"/>
              </a:rPr>
              <a:t>– A power packed prebiotic that can help to improve the skins microbiome to reveal fresh, healthy looking skin. </a:t>
            </a:r>
          </a:p>
          <a:p>
            <a:r>
              <a:rPr lang="en-US" sz="1600" b="1" dirty="0">
                <a:effectLst/>
                <a:latin typeface="Bodoni 72 Book" pitchFamily="2" charset="0"/>
              </a:rPr>
              <a:t>• Cucumber Extracts </a:t>
            </a:r>
            <a:r>
              <a:rPr lang="en-US" sz="1600" dirty="0">
                <a:effectLst/>
                <a:latin typeface="Bodoni 72 Book" pitchFamily="2" charset="0"/>
              </a:rPr>
              <a:t>– Helps to naturally nourish, hydrate, comfort, soothe, calm and depuff the appearance of skin. </a:t>
            </a:r>
          </a:p>
          <a:p>
            <a:r>
              <a:rPr lang="en-US" sz="1600" b="1" dirty="0">
                <a:effectLst/>
                <a:latin typeface="Bodoni 72 Book" pitchFamily="2" charset="0"/>
              </a:rPr>
              <a:t>• White Birch Extracts </a:t>
            </a:r>
            <a:r>
              <a:rPr lang="en-US" sz="1600" dirty="0">
                <a:effectLst/>
                <a:latin typeface="Bodoni 72 Book" pitchFamily="2" charset="0"/>
              </a:rPr>
              <a:t>– Anti-aging and skin firming benefits. </a:t>
            </a:r>
          </a:p>
          <a:p>
            <a:r>
              <a:rPr lang="en-US" sz="1600" b="1" dirty="0">
                <a:effectLst/>
                <a:latin typeface="Bodoni 72 Book" pitchFamily="2" charset="0"/>
              </a:rPr>
              <a:t>• Green Tea </a:t>
            </a:r>
            <a:r>
              <a:rPr lang="en-US" sz="1600" dirty="0">
                <a:effectLst/>
                <a:latin typeface="Bodoni 72 Book" pitchFamily="2" charset="0"/>
              </a:rPr>
              <a:t>- Anti-aging, soothing and antioxidant rich properties. </a:t>
            </a:r>
          </a:p>
          <a:p>
            <a:r>
              <a:rPr lang="en-US" sz="1600" b="1" dirty="0">
                <a:effectLst/>
                <a:latin typeface="Bodoni 72 Book" pitchFamily="2" charset="0"/>
              </a:rPr>
              <a:t>• Cotton &amp; Rice Extract </a:t>
            </a:r>
            <a:r>
              <a:rPr lang="en-US" sz="1600" dirty="0">
                <a:effectLst/>
                <a:latin typeface="Bodoni 72 Book" pitchFamily="2" charset="0"/>
              </a:rPr>
              <a:t>- Soothe and soften sensitive skin without irritation. </a:t>
            </a:r>
          </a:p>
          <a:p>
            <a:r>
              <a:rPr lang="en-US" sz="1600" dirty="0">
                <a:effectLst/>
                <a:latin typeface="Bodoni 72 Book" pitchFamily="2" charset="0"/>
              </a:rPr>
              <a:t>• Sensitive Skin Hypoallergenic Formula </a:t>
            </a: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Hypoallergenic &amp; </a:t>
            </a:r>
            <a:r>
              <a:rPr lang="en-US" sz="1600" dirty="0">
                <a:solidFill>
                  <a:srgbClr val="000000"/>
                </a:solidFill>
                <a:latin typeface="Bodoni 72 Book" pitchFamily="2" charset="0"/>
                <a:ea typeface="Baskerville" panose="02020502070401020303" pitchFamily="18" charset="0"/>
                <a:cs typeface="Lucida Sans" pitchFamily="2"/>
              </a:rPr>
              <a:t>Allergen Free Fragrance</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433CCD4D-D8B4-E345-8FFB-332066FCD936}"/>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Electric Aura</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Dreamy Dark Purely Perfect Sun Lotion</a:t>
            </a:r>
          </a:p>
          <a:p>
            <a:r>
              <a:rPr lang="en-US" dirty="0">
                <a:latin typeface="Baskerville" panose="02020502070401020303" pitchFamily="18" charset="0"/>
                <a:ea typeface="Baskerville" panose="02020502070401020303" pitchFamily="18" charset="0"/>
              </a:rPr>
              <a:t>Skin Calming Cucumber + Refreshing Grape Water</a:t>
            </a:r>
          </a:p>
          <a:p>
            <a:r>
              <a:rPr lang="en-US" dirty="0">
                <a:latin typeface="Baskerville" panose="02020502070401020303" pitchFamily="18" charset="0"/>
                <a:ea typeface="Baskerville" panose="02020502070401020303" pitchFamily="18" charset="0"/>
              </a:rPr>
              <a:t>Super Soothing &amp; Softening Ceramide Complex</a:t>
            </a:r>
          </a:p>
        </p:txBody>
      </p:sp>
    </p:spTree>
    <p:extLst>
      <p:ext uri="{BB962C8B-B14F-4D97-AF65-F5344CB8AC3E}">
        <p14:creationId xmlns:p14="http://schemas.microsoft.com/office/powerpoint/2010/main" val="4099576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iletry, lotion&#10;&#10;Description automatically generated">
            <a:extLst>
              <a:ext uri="{FF2B5EF4-FFF2-40B4-BE49-F238E27FC236}">
                <a16:creationId xmlns:a16="http://schemas.microsoft.com/office/drawing/2014/main" id="{58EC98AA-7370-C946-82AA-772EB9B67C56}"/>
              </a:ext>
            </a:extLst>
          </p:cNvPr>
          <p:cNvPicPr>
            <a:picLocks noChangeAspect="1"/>
          </p:cNvPicPr>
          <p:nvPr/>
        </p:nvPicPr>
        <p:blipFill>
          <a:blip r:embed="rId3"/>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33B49515-F75C-3D4A-823F-86E164E064F0}"/>
              </a:ext>
            </a:extLst>
          </p:cNvPr>
          <p:cNvSpPr txBox="1"/>
          <p:nvPr/>
        </p:nvSpPr>
        <p:spPr>
          <a:xfrm>
            <a:off x="4977306" y="1680269"/>
            <a:ext cx="6836922" cy="4781108"/>
          </a:xfrm>
          <a:prstGeom prst="rect">
            <a:avLst/>
          </a:prstGeom>
          <a:noFill/>
          <a:ln cap="flat">
            <a:noFill/>
          </a:ln>
        </p:spPr>
        <p:txBody>
          <a:bodyPr vert="horz" wrap="square" lIns="91440" tIns="45720" rIns="91440" bIns="45720" anchor="t" anchorCtr="0" compatLnSpc="1">
            <a:noAutofit/>
          </a:bodyPr>
          <a:lstStyle/>
          <a:p>
            <a:r>
              <a:rPr lang="en-US" sz="1250" b="1" dirty="0">
                <a:effectLst/>
                <a:latin typeface="Bodoni 72 Book" pitchFamily="2" charset="0"/>
              </a:rPr>
              <a:t>• Revolutionary 4K Blend </a:t>
            </a:r>
            <a:r>
              <a:rPr lang="en-US" sz="1250" dirty="0">
                <a:effectLst/>
                <a:latin typeface="Bodoni 72 Book" pitchFamily="2" charset="0"/>
              </a:rPr>
              <a:t>- Allows for deeper hydration and longer lasting tanning results as well as better penetration of the high-end skin care ingredients, while also working to blur imperfections and allow for a crystal-clear complexion </a:t>
            </a:r>
          </a:p>
          <a:p>
            <a:r>
              <a:rPr lang="en-US" sz="1250" b="1" dirty="0">
                <a:effectLst/>
                <a:latin typeface="Bodoni 72 Book" pitchFamily="2" charset="0"/>
              </a:rPr>
              <a:t>• Plant Based Silicone </a:t>
            </a:r>
            <a:r>
              <a:rPr lang="en-US" sz="1250" dirty="0">
                <a:effectLst/>
                <a:latin typeface="Bodoni 72 Book" pitchFamily="2" charset="0"/>
              </a:rPr>
              <a:t>– Silicone alternative that creates a silky soft finish, while improving moisture levels, softness and smoothness of the skin while being spray tan friendly. </a:t>
            </a:r>
          </a:p>
          <a:p>
            <a:r>
              <a:rPr lang="en-US" sz="1250" b="1" dirty="0">
                <a:effectLst/>
                <a:latin typeface="Bodoni 72 Book" pitchFamily="2" charset="0"/>
              </a:rPr>
              <a:t>• Golden C </a:t>
            </a:r>
            <a:r>
              <a:rPr lang="en-US" sz="1250" dirty="0">
                <a:effectLst/>
                <a:latin typeface="Bodoni 72 Book" pitchFamily="2" charset="0"/>
              </a:rPr>
              <a:t>– Contains Vitamin C with micro gold particles that allow the Vitamin C to penetrate deeper into the skin for enhanced complexion perfecting effects while also targeting the appearance of fine lines and pigmentation. </a:t>
            </a:r>
          </a:p>
          <a:p>
            <a:r>
              <a:rPr lang="en-US" sz="1250" dirty="0">
                <a:effectLst/>
                <a:latin typeface="Bodoni 72 Book" pitchFamily="2" charset="0"/>
              </a:rPr>
              <a:t>• </a:t>
            </a:r>
            <a:r>
              <a:rPr lang="en-US" sz="1250" b="1" dirty="0" err="1">
                <a:effectLst/>
                <a:latin typeface="Bodoni 72 Book" pitchFamily="2" charset="0"/>
              </a:rPr>
              <a:t>Superox</a:t>
            </a:r>
            <a:r>
              <a:rPr lang="en-US" sz="1250" b="1" dirty="0">
                <a:effectLst/>
                <a:latin typeface="Bodoni 72 Book" pitchFamily="2" charset="0"/>
              </a:rPr>
              <a:t> C™ </a:t>
            </a:r>
            <a:r>
              <a:rPr lang="en-US" sz="1250" dirty="0">
                <a:effectLst/>
                <a:latin typeface="Bodoni 72 Book" pitchFamily="2" charset="0"/>
              </a:rPr>
              <a:t>– A specialty derived blend of Kakadu Plum known as one of the world’s richest sources of Vitamin C, </a:t>
            </a:r>
            <a:r>
              <a:rPr lang="en-US" sz="1250" dirty="0" err="1">
                <a:effectLst/>
                <a:latin typeface="Bodoni 72 Book" pitchFamily="2" charset="0"/>
              </a:rPr>
              <a:t>Superox</a:t>
            </a:r>
            <a:r>
              <a:rPr lang="en-US" sz="1250" dirty="0">
                <a:effectLst/>
                <a:latin typeface="Bodoni 72 Book" pitchFamily="2" charset="0"/>
              </a:rPr>
              <a:t> C is a potent antioxidant and contains micronutrient benefits that help to protect against environmental damage. </a:t>
            </a:r>
          </a:p>
          <a:p>
            <a:r>
              <a:rPr lang="en-US" sz="1200" b="1" dirty="0">
                <a:effectLst/>
                <a:latin typeface="Bodoni 72 Book" pitchFamily="2" charset="0"/>
              </a:rPr>
              <a:t>• </a:t>
            </a:r>
            <a:r>
              <a:rPr lang="en-US" sz="1200" b="1" dirty="0" err="1">
                <a:effectLst/>
                <a:latin typeface="Bodoni 72 Book" pitchFamily="2" charset="0"/>
              </a:rPr>
              <a:t>Hyalufix</a:t>
            </a:r>
            <a:r>
              <a:rPr lang="en-US" sz="1200" b="1" dirty="0">
                <a:effectLst/>
                <a:latin typeface="Bodoni 72 Book" pitchFamily="2" charset="0"/>
              </a:rPr>
              <a:t>™ </a:t>
            </a:r>
            <a:r>
              <a:rPr lang="en-US" sz="1200" dirty="0">
                <a:effectLst/>
                <a:latin typeface="Bodoni 72 Book" pitchFamily="2" charset="0"/>
              </a:rPr>
              <a:t>- Sustainably sourced from Thai ginger leaves, </a:t>
            </a:r>
            <a:r>
              <a:rPr lang="en-US" sz="1200" dirty="0" err="1">
                <a:effectLst/>
                <a:latin typeface="Bodoni 72 Book" pitchFamily="2" charset="0"/>
              </a:rPr>
              <a:t>Hyalufix</a:t>
            </a:r>
            <a:r>
              <a:rPr lang="en-US" sz="1200" dirty="0">
                <a:effectLst/>
                <a:latin typeface="Bodoni 72 Book" pitchFamily="2" charset="0"/>
              </a:rPr>
              <a:t>™ compliments the skin’s natural production of hyaluronic acid. Delivering intensive and deep down cellular hydration, </a:t>
            </a:r>
            <a:r>
              <a:rPr lang="en-US" sz="1200" dirty="0" err="1">
                <a:effectLst/>
                <a:latin typeface="Bodoni 72 Book" pitchFamily="2" charset="0"/>
              </a:rPr>
              <a:t>Hyalufix™contains</a:t>
            </a:r>
            <a:r>
              <a:rPr lang="en-US" sz="1200" dirty="0">
                <a:effectLst/>
                <a:latin typeface="Bodoni 72 Book" pitchFamily="2" charset="0"/>
              </a:rPr>
              <a:t> antioxidant properties and significantly appears to correct deep wrinkles, improve skin density, firm and plump the skin. </a:t>
            </a:r>
          </a:p>
          <a:p>
            <a:r>
              <a:rPr lang="en-US" sz="1250" dirty="0">
                <a:effectLst/>
                <a:latin typeface="Bodoni 72 Book" pitchFamily="2" charset="0"/>
              </a:rPr>
              <a:t>• </a:t>
            </a:r>
            <a:r>
              <a:rPr lang="en-US" sz="1250" b="1" dirty="0">
                <a:effectLst/>
                <a:latin typeface="Bodoni 72 Book" pitchFamily="2" charset="0"/>
              </a:rPr>
              <a:t>Hyaluronic Acid </a:t>
            </a:r>
            <a:r>
              <a:rPr lang="en-US" sz="1250" dirty="0">
                <a:effectLst/>
                <a:latin typeface="Bodoni 72 Book" pitchFamily="2" charset="0"/>
              </a:rPr>
              <a:t>– Hydrates through the layers of the skin to promote a bouncy, plump look. </a:t>
            </a:r>
          </a:p>
          <a:p>
            <a:r>
              <a:rPr lang="en-US" sz="1250" b="1" dirty="0">
                <a:effectLst/>
                <a:latin typeface="Bodoni 72 Book" pitchFamily="2" charset="0"/>
              </a:rPr>
              <a:t>• </a:t>
            </a:r>
            <a:r>
              <a:rPr lang="en-US" sz="1250" b="1" dirty="0" err="1">
                <a:effectLst/>
                <a:latin typeface="Bodoni 72 Book" pitchFamily="2" charset="0"/>
              </a:rPr>
              <a:t>Centella</a:t>
            </a:r>
            <a:r>
              <a:rPr lang="en-US" sz="1250" b="1" dirty="0">
                <a:effectLst/>
                <a:latin typeface="Bodoni 72 Book" pitchFamily="2" charset="0"/>
              </a:rPr>
              <a:t> CAST </a:t>
            </a:r>
            <a:r>
              <a:rPr lang="en-US" sz="1250" dirty="0">
                <a:effectLst/>
                <a:latin typeface="Bodoni 72 Book" pitchFamily="2" charset="0"/>
              </a:rPr>
              <a:t>– Helps to restore skins elasticity and firmness while boosting collagen production, as well as </a:t>
            </a:r>
            <a:r>
              <a:rPr lang="en-US" sz="1250" b="1" dirty="0">
                <a:effectLst/>
                <a:latin typeface="Bodoni 72 Book" pitchFamily="2" charset="0"/>
              </a:rPr>
              <a:t>helps to reduce the appearance of stretch marks and sagging skin. </a:t>
            </a:r>
          </a:p>
          <a:p>
            <a:r>
              <a:rPr lang="en-US" sz="1250" b="1" dirty="0">
                <a:effectLst/>
                <a:latin typeface="Bodoni 72 Book" pitchFamily="2" charset="0"/>
              </a:rPr>
              <a:t>• Watermelon Extracts </a:t>
            </a:r>
            <a:r>
              <a:rPr lang="en-US" sz="1250" dirty="0">
                <a:effectLst/>
                <a:latin typeface="Bodoni 72 Book" pitchFamily="2" charset="0"/>
              </a:rPr>
              <a:t>– Provides 24-hour hydration while improving the skins tone and deeply improving the appearance of fine lines, wrinkles and dry spots of the skin. </a:t>
            </a:r>
          </a:p>
          <a:p>
            <a:endParaRPr lang="en-US" sz="125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25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sz="1250" dirty="0">
                <a:solidFill>
                  <a:srgbClr val="000000"/>
                </a:solidFill>
                <a:latin typeface="Bodoni 72 Book" pitchFamily="2" charset="0"/>
                <a:ea typeface="Baskerville" panose="02020502070401020303" pitchFamily="18" charset="0"/>
                <a:cs typeface="Lucida Sans" pitchFamily="2"/>
              </a:rPr>
              <a:t>Sweet Summer Escape</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25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25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0A2658F1-BC01-144D-B8A9-F7E08B34424E}"/>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Sunshine Superstar</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Influential Glow Boost Dark Tan Enhancer</a:t>
            </a:r>
          </a:p>
          <a:p>
            <a:r>
              <a:rPr lang="en-US" dirty="0">
                <a:effectLst/>
                <a:latin typeface="Baskerville" panose="02020502070401020303" pitchFamily="18" charset="0"/>
                <a:ea typeface="Baskerville" panose="02020502070401020303" pitchFamily="18" charset="0"/>
              </a:rPr>
              <a:t>Infused with Plant Based S</a:t>
            </a:r>
            <a:r>
              <a:rPr lang="en-US" dirty="0">
                <a:latin typeface="Baskerville" panose="02020502070401020303" pitchFamily="18" charset="0"/>
                <a:ea typeface="Baskerville" panose="02020502070401020303" pitchFamily="18" charset="0"/>
              </a:rPr>
              <a:t>ilicones | Skin Smoothing Hyaluronic Acid</a:t>
            </a:r>
          </a:p>
          <a:p>
            <a:r>
              <a:rPr lang="en-US" dirty="0">
                <a:effectLst/>
                <a:latin typeface="Baskerville" panose="02020502070401020303" pitchFamily="18" charset="0"/>
                <a:ea typeface="Baskerville" panose="02020502070401020303" pitchFamily="18" charset="0"/>
              </a:rPr>
              <a:t>Vitamin C for Insta Fame Worthy Skin</a:t>
            </a:r>
          </a:p>
        </p:txBody>
      </p:sp>
    </p:spTree>
    <p:extLst>
      <p:ext uri="{BB962C8B-B14F-4D97-AF65-F5344CB8AC3E}">
        <p14:creationId xmlns:p14="http://schemas.microsoft.com/office/powerpoint/2010/main" val="113679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oiletry&#10;&#10;Description automatically generated">
            <a:extLst>
              <a:ext uri="{FF2B5EF4-FFF2-40B4-BE49-F238E27FC236}">
                <a16:creationId xmlns:a16="http://schemas.microsoft.com/office/drawing/2014/main" id="{ADE7FBB2-4DBA-D545-A11C-E38644955014}"/>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D064552C-0FFA-644A-9B0A-FCBA7139F968}"/>
              </a:ext>
            </a:extLst>
          </p:cNvPr>
          <p:cNvSpPr txBox="1"/>
          <p:nvPr/>
        </p:nvSpPr>
        <p:spPr>
          <a:xfrm>
            <a:off x="4977306" y="1680269"/>
            <a:ext cx="6836922" cy="4781108"/>
          </a:xfrm>
          <a:prstGeom prst="rect">
            <a:avLst/>
          </a:prstGeom>
          <a:noFill/>
          <a:ln cap="flat">
            <a:noFill/>
          </a:ln>
        </p:spPr>
        <p:txBody>
          <a:bodyPr vert="horz" wrap="square" lIns="91440" tIns="45720" rIns="91440" bIns="45720" anchor="t" anchorCtr="0" compatLnSpc="1">
            <a:normAutofit/>
          </a:bodyPr>
          <a:lstStyle/>
          <a:p>
            <a:r>
              <a:rPr lang="en-US" sz="1400" dirty="0">
                <a:effectLst/>
                <a:latin typeface="Times" pitchFamily="2" charset="0"/>
              </a:rPr>
              <a:t>• </a:t>
            </a:r>
            <a:r>
              <a:rPr lang="en-US" sz="1400" b="1" dirty="0">
                <a:effectLst/>
                <a:latin typeface="Times" pitchFamily="2" charset="0"/>
              </a:rPr>
              <a:t>Revolutionary 4K Blend </a:t>
            </a:r>
            <a:r>
              <a:rPr lang="en-US" sz="1400" dirty="0">
                <a:effectLst/>
                <a:latin typeface="Times" pitchFamily="2" charset="0"/>
              </a:rPr>
              <a:t>- Allows for deeper hydration and longer lasting tanning results as well as better penetration of the high-end skincare ingredients, while also working to blur imperfections and allow for a crystal-clear complexion. </a:t>
            </a:r>
          </a:p>
          <a:p>
            <a:r>
              <a:rPr lang="en-US" sz="1400" b="1" dirty="0">
                <a:effectLst/>
                <a:latin typeface="Times" pitchFamily="2" charset="0"/>
              </a:rPr>
              <a:t>• Plant Based Silicones </a:t>
            </a:r>
            <a:r>
              <a:rPr lang="en-US" sz="1400" dirty="0">
                <a:effectLst/>
                <a:latin typeface="Times" pitchFamily="2" charset="0"/>
              </a:rPr>
              <a:t>– Silicone alternative that creates a silky soft finish, while improving moisture levels, softness and smoothness of the skin while being spray tan friendly. </a:t>
            </a:r>
          </a:p>
          <a:p>
            <a:r>
              <a:rPr lang="en-US" sz="1400" b="1" dirty="0">
                <a:effectLst/>
                <a:latin typeface="Times" pitchFamily="2" charset="0"/>
              </a:rPr>
              <a:t>• X50 </a:t>
            </a:r>
            <a:r>
              <a:rPr lang="en-US" sz="1400" b="1" dirty="0" err="1">
                <a:effectLst/>
                <a:latin typeface="Times" pitchFamily="2" charset="0"/>
              </a:rPr>
              <a:t>PhotoGlow</a:t>
            </a:r>
            <a:r>
              <a:rPr lang="en-US" sz="1400" b="1" dirty="0">
                <a:effectLst/>
                <a:latin typeface="Times" pitchFamily="2" charset="0"/>
              </a:rPr>
              <a:t>™ </a:t>
            </a:r>
            <a:r>
              <a:rPr lang="en-US" sz="1400" dirty="0">
                <a:effectLst/>
                <a:latin typeface="Times" pitchFamily="2" charset="0"/>
              </a:rPr>
              <a:t>- Glowing skin enhancer that turns light into cellular energy for increased luminosity and elasticity. </a:t>
            </a:r>
          </a:p>
          <a:p>
            <a:r>
              <a:rPr lang="en-US" sz="1400" b="1" dirty="0">
                <a:effectLst/>
                <a:latin typeface="Times" pitchFamily="2" charset="0"/>
              </a:rPr>
              <a:t>• Apple Cider Vinegar </a:t>
            </a:r>
            <a:r>
              <a:rPr lang="en-US" sz="1400" dirty="0">
                <a:effectLst/>
                <a:latin typeface="Times" pitchFamily="2" charset="0"/>
              </a:rPr>
              <a:t>– Helps to absorb excess oils, unclogs blocked pores and soothe irritation. It also has the power to help restore the natural pH balance to the skin. </a:t>
            </a:r>
          </a:p>
          <a:p>
            <a:r>
              <a:rPr lang="en-US" sz="1400" b="1" dirty="0">
                <a:effectLst/>
                <a:latin typeface="Times" pitchFamily="2" charset="0"/>
              </a:rPr>
              <a:t>• </a:t>
            </a:r>
            <a:r>
              <a:rPr lang="en-US" sz="1400" b="1" dirty="0" err="1">
                <a:effectLst/>
                <a:latin typeface="Times" pitchFamily="2" charset="0"/>
              </a:rPr>
              <a:t>Glowplex</a:t>
            </a:r>
            <a:r>
              <a:rPr lang="en-US" sz="1400" b="1" dirty="0">
                <a:effectLst/>
                <a:latin typeface="Times" pitchFamily="2" charset="0"/>
              </a:rPr>
              <a:t>™ </a:t>
            </a:r>
            <a:r>
              <a:rPr lang="en-US" sz="1400" dirty="0">
                <a:effectLst/>
                <a:latin typeface="Times" pitchFamily="2" charset="0"/>
              </a:rPr>
              <a:t>- A multi-functional skincare active containing Niacinamide and anti-aging peptides to promote glowing skin, blur imperfections and helping to minimize the appearance of dark spots. </a:t>
            </a:r>
          </a:p>
          <a:p>
            <a:r>
              <a:rPr lang="en-US" sz="1400" b="1" dirty="0">
                <a:effectLst/>
                <a:latin typeface="Times" pitchFamily="2" charset="0"/>
              </a:rPr>
              <a:t>• Bakuchiol </a:t>
            </a:r>
            <a:r>
              <a:rPr lang="en-US" sz="1400" dirty="0">
                <a:effectLst/>
                <a:latin typeface="Times" pitchFamily="2" charset="0"/>
              </a:rPr>
              <a:t>– Works by increasing cell turnover, thereby stimulating collagen production and diminishing wrinkles, skin laxity, and overall photo damage. </a:t>
            </a:r>
          </a:p>
          <a:p>
            <a:r>
              <a:rPr lang="en-US" sz="1400" b="1" dirty="0">
                <a:effectLst/>
                <a:latin typeface="Times" pitchFamily="2" charset="0"/>
              </a:rPr>
              <a:t>• Blue Tansy </a:t>
            </a:r>
            <a:r>
              <a:rPr lang="en-US" sz="1400" dirty="0">
                <a:effectLst/>
                <a:latin typeface="Times" pitchFamily="2" charset="0"/>
              </a:rPr>
              <a:t>– Provides anti-orange agents so the skin develops the most natural, dark bronzed results. </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4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sz="1400" dirty="0">
                <a:solidFill>
                  <a:srgbClr val="000000"/>
                </a:solidFill>
                <a:latin typeface="Bodoni 72 Book" pitchFamily="2" charset="0"/>
                <a:ea typeface="Baskerville" panose="02020502070401020303" pitchFamily="18" charset="0"/>
                <a:cs typeface="Lucida Sans" pitchFamily="2"/>
              </a:rPr>
              <a:t>Blissful Beach</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4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4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6510BCC7-7222-6645-8CF3-4B6F458A296C}"/>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Beyond the Beach</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Intensely Dark Highly Concentrated Vivid Bronzer</a:t>
            </a:r>
          </a:p>
          <a:p>
            <a:r>
              <a:rPr lang="en-US" dirty="0">
                <a:latin typeface="Baskerville" panose="02020502070401020303" pitchFamily="18" charset="0"/>
                <a:ea typeface="Baskerville" panose="02020502070401020303" pitchFamily="18" charset="0"/>
              </a:rPr>
              <a:t>Barrier Strengthening Plant Based Silicones</a:t>
            </a:r>
          </a:p>
          <a:p>
            <a:r>
              <a:rPr lang="en-US" dirty="0">
                <a:latin typeface="Baskerville" panose="02020502070401020303" pitchFamily="18" charset="0"/>
                <a:ea typeface="Baskerville" panose="02020502070401020303" pitchFamily="18" charset="0"/>
              </a:rPr>
              <a:t>Boosts Cellular Energy &amp; Luminosity</a:t>
            </a:r>
          </a:p>
        </p:txBody>
      </p:sp>
    </p:spTree>
    <p:extLst>
      <p:ext uri="{BB962C8B-B14F-4D97-AF65-F5344CB8AC3E}">
        <p14:creationId xmlns:p14="http://schemas.microsoft.com/office/powerpoint/2010/main" val="820949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iletry, lotion, skin cream&#10;&#10;Description automatically generated">
            <a:extLst>
              <a:ext uri="{FF2B5EF4-FFF2-40B4-BE49-F238E27FC236}">
                <a16:creationId xmlns:a16="http://schemas.microsoft.com/office/drawing/2014/main" id="{B1C67CEE-EC32-A146-A953-CC88C1D87177}"/>
              </a:ext>
            </a:extLst>
          </p:cNvPr>
          <p:cNvPicPr>
            <a:picLocks noChangeAspect="1"/>
          </p:cNvPicPr>
          <p:nvPr/>
        </p:nvPicPr>
        <p:blipFill>
          <a:blip r:embed="rId2"/>
          <a:stretch>
            <a:fillRect/>
          </a:stretch>
        </p:blipFill>
        <p:spPr>
          <a:xfrm>
            <a:off x="4733" y="0"/>
            <a:ext cx="12182534" cy="6858000"/>
          </a:xfrm>
          <a:prstGeom prst="rect">
            <a:avLst/>
          </a:prstGeom>
        </p:spPr>
      </p:pic>
    </p:spTree>
    <p:extLst>
      <p:ext uri="{BB962C8B-B14F-4D97-AF65-F5344CB8AC3E}">
        <p14:creationId xmlns:p14="http://schemas.microsoft.com/office/powerpoint/2010/main" val="2078000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2FB0F00-FD32-284B-AC99-130A2EB5976C}"/>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
        <p:nvSpPr>
          <p:cNvPr id="3" name="Title 4">
            <a:extLst>
              <a:ext uri="{FF2B5EF4-FFF2-40B4-BE49-F238E27FC236}">
                <a16:creationId xmlns:a16="http://schemas.microsoft.com/office/drawing/2014/main" id="{30663516-9E4E-1947-84E3-0A3E12655D00}"/>
              </a:ext>
            </a:extLst>
          </p:cNvPr>
          <p:cNvSpPr txBox="1">
            <a:spLocks noGrp="1"/>
          </p:cNvSpPr>
          <p:nvPr>
            <p:ph type="title"/>
          </p:nvPr>
        </p:nvSpPr>
        <p:spPr>
          <a:xfrm>
            <a:off x="1523884" y="426256"/>
            <a:ext cx="9143643" cy="901388"/>
          </a:xfrm>
        </p:spPr>
        <p:txBody>
          <a:bodyPr anchorCtr="1"/>
          <a:lstStyle/>
          <a:p>
            <a:pPr lvl="0" algn="ctr"/>
            <a:r>
              <a:rPr lang="en-US" b="1">
                <a:latin typeface="BODONI 72 OLDSTYLE BOOK" pitchFamily="2"/>
              </a:rPr>
              <a:t>Commonalities</a:t>
            </a:r>
          </a:p>
        </p:txBody>
      </p:sp>
      <p:sp>
        <p:nvSpPr>
          <p:cNvPr id="4" name="Content Placeholder 5">
            <a:extLst>
              <a:ext uri="{FF2B5EF4-FFF2-40B4-BE49-F238E27FC236}">
                <a16:creationId xmlns:a16="http://schemas.microsoft.com/office/drawing/2014/main" id="{1527058D-FB72-4249-A319-0A1956231513}"/>
              </a:ext>
            </a:extLst>
          </p:cNvPr>
          <p:cNvSpPr txBox="1">
            <a:spLocks noGrp="1"/>
          </p:cNvSpPr>
          <p:nvPr>
            <p:ph idx="1"/>
          </p:nvPr>
        </p:nvSpPr>
        <p:spPr>
          <a:xfrm>
            <a:off x="1453868" y="2158614"/>
            <a:ext cx="9284268" cy="2540760"/>
          </a:xfrm>
          <a:ln w="9528">
            <a:solidFill>
              <a:srgbClr val="FF40FF"/>
            </a:solidFill>
            <a:prstDash val="solid"/>
          </a:ln>
        </p:spPr>
        <p:txBody>
          <a:bodyPr anchor="ctr" anchorCtr="1"/>
          <a:lstStyle/>
          <a:p>
            <a:pPr lvl="0" algn="ctr"/>
            <a:r>
              <a:rPr lang="en-US" sz="4000">
                <a:latin typeface="Bodoni 72 Oldstyle Book" pitchFamily="2"/>
              </a:rPr>
              <a:t>Tapioca Starch Base</a:t>
            </a:r>
          </a:p>
          <a:p>
            <a:pPr lvl="0" algn="ctr"/>
            <a:r>
              <a:rPr lang="en-US" sz="4000">
                <a:latin typeface="Bodoni 72 Oldstyle Book" pitchFamily="2"/>
              </a:rPr>
              <a:t>ALA Technology – baby version of PhytoCellTec</a:t>
            </a:r>
          </a:p>
          <a:p>
            <a:pPr lvl="0" algn="ctr"/>
            <a:r>
              <a:rPr lang="en-US" sz="4000">
                <a:latin typeface="Bodoni 72 Oldstyle Book" pitchFamily="2"/>
              </a:rPr>
              <a:t>Antioxidants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ECBD52C9-8B88-AA44-A52A-F6C043D47282}"/>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87B5E2DB-B74B-9C44-B633-8374ADC63200}"/>
              </a:ext>
            </a:extLst>
          </p:cNvPr>
          <p:cNvSpPr txBox="1"/>
          <p:nvPr/>
        </p:nvSpPr>
        <p:spPr>
          <a:xfrm>
            <a:off x="4872250" y="1722807"/>
            <a:ext cx="7047033" cy="4781108"/>
          </a:xfrm>
          <a:prstGeom prst="rect">
            <a:avLst/>
          </a:prstGeom>
          <a:noFill/>
          <a:ln cap="flat">
            <a:noFill/>
          </a:ln>
        </p:spPr>
        <p:txBody>
          <a:bodyPr vert="horz" wrap="square" lIns="91440" tIns="45720" rIns="91440" bIns="45720" anchor="t" anchorCtr="0" compatLnSpc="1">
            <a:normAutofit lnSpcReduction="10000"/>
          </a:bodyPr>
          <a:lstStyle/>
          <a:p>
            <a:r>
              <a:rPr lang="en-US" b="1" dirty="0">
                <a:effectLst/>
                <a:latin typeface="Bodoni 72 Book" pitchFamily="2" charset="0"/>
              </a:rPr>
              <a:t>• Cactus Water </a:t>
            </a:r>
            <a:r>
              <a:rPr lang="en-US" dirty="0">
                <a:effectLst/>
                <a:latin typeface="Bodoni 72 Book" pitchFamily="2" charset="0"/>
              </a:rPr>
              <a:t>– High in antioxidants, vitamins and electrolytes to keep skin hydrated. </a:t>
            </a:r>
          </a:p>
          <a:p>
            <a:r>
              <a:rPr lang="en-US" b="1" dirty="0">
                <a:effectLst/>
                <a:latin typeface="Bodoni 72 Book" pitchFamily="2" charset="0"/>
              </a:rPr>
              <a:t>• Coconut Oil </a:t>
            </a:r>
            <a:r>
              <a:rPr lang="en-US" dirty="0">
                <a:effectLst/>
                <a:latin typeface="Bodoni 72 Book" pitchFamily="2" charset="0"/>
              </a:rPr>
              <a:t>– Deeply softens and nourishes the skin for long lasting hydration. </a:t>
            </a:r>
          </a:p>
          <a:p>
            <a:r>
              <a:rPr lang="en-US" b="1" dirty="0">
                <a:effectLst/>
                <a:latin typeface="Bodoni 72 Book" pitchFamily="2" charset="0"/>
              </a:rPr>
              <a:t>• </a:t>
            </a:r>
            <a:r>
              <a:rPr lang="en-US" b="1" dirty="0" err="1">
                <a:effectLst/>
                <a:latin typeface="Bodoni 72 Book" pitchFamily="2" charset="0"/>
              </a:rPr>
              <a:t>Superox</a:t>
            </a:r>
            <a:r>
              <a:rPr lang="en-US" b="1" dirty="0">
                <a:effectLst/>
                <a:latin typeface="Bodoni 72 Book" pitchFamily="2" charset="0"/>
              </a:rPr>
              <a:t> C™ </a:t>
            </a:r>
            <a:r>
              <a:rPr lang="en-US" dirty="0">
                <a:effectLst/>
                <a:latin typeface="Bodoni 72 Book" pitchFamily="2" charset="0"/>
              </a:rPr>
              <a:t>– A specialty derived blend of Kakadu Plum known as one of the world’s richest sources of Vitamin C, </a:t>
            </a:r>
            <a:r>
              <a:rPr lang="en-US" dirty="0" err="1">
                <a:effectLst/>
                <a:latin typeface="Bodoni 72 Book" pitchFamily="2" charset="0"/>
              </a:rPr>
              <a:t>Superox</a:t>
            </a:r>
            <a:r>
              <a:rPr lang="en-US" dirty="0">
                <a:effectLst/>
                <a:latin typeface="Bodoni 72 Book" pitchFamily="2" charset="0"/>
              </a:rPr>
              <a:t> C is a potent antioxidant and contains micronutrient benefits that help to protect against environmental damage. </a:t>
            </a:r>
          </a:p>
          <a:p>
            <a:r>
              <a:rPr lang="en-US" b="1" dirty="0">
                <a:effectLst/>
                <a:latin typeface="Bodoni 72 Book" pitchFamily="2" charset="0"/>
              </a:rPr>
              <a:t>• </a:t>
            </a:r>
            <a:r>
              <a:rPr lang="en-US" b="1" dirty="0" err="1">
                <a:effectLst/>
                <a:latin typeface="Bodoni 72 Book" pitchFamily="2" charset="0"/>
              </a:rPr>
              <a:t>MossCellTec</a:t>
            </a:r>
            <a:r>
              <a:rPr lang="en-US" b="1" dirty="0">
                <a:effectLst/>
                <a:latin typeface="Bodoni 72 Book" pitchFamily="2" charset="0"/>
              </a:rPr>
              <a:t>™ </a:t>
            </a:r>
            <a:r>
              <a:rPr lang="en-US" dirty="0">
                <a:effectLst/>
                <a:latin typeface="Bodoni 72 Book" pitchFamily="2" charset="0"/>
              </a:rPr>
              <a:t>– Potent anti-aging and moisture level preserving ingredients help to protect the skin from stressful environmental changes. </a:t>
            </a:r>
          </a:p>
          <a:p>
            <a:r>
              <a:rPr lang="en-US" b="1" dirty="0">
                <a:effectLst/>
                <a:latin typeface="Bodoni 72 Book" pitchFamily="2" charset="0"/>
              </a:rPr>
              <a:t>• </a:t>
            </a:r>
            <a:r>
              <a:rPr lang="en-US" b="1" dirty="0" err="1">
                <a:effectLst/>
                <a:latin typeface="Bodoni 72 Book" pitchFamily="2" charset="0"/>
              </a:rPr>
              <a:t>Cupuaçu</a:t>
            </a:r>
            <a:r>
              <a:rPr lang="en-US" b="1" dirty="0">
                <a:effectLst/>
                <a:latin typeface="Bodoni 72 Book" pitchFamily="2" charset="0"/>
              </a:rPr>
              <a:t> Butter </a:t>
            </a:r>
            <a:r>
              <a:rPr lang="en-US" dirty="0">
                <a:effectLst/>
                <a:latin typeface="Bodoni 72 Book" pitchFamily="2" charset="0"/>
              </a:rPr>
              <a:t>– Helps to lock in moisture and restore skins elasticity. </a:t>
            </a:r>
          </a:p>
          <a:p>
            <a:r>
              <a:rPr lang="en-US" b="1" dirty="0">
                <a:effectLst/>
                <a:latin typeface="Bodoni 72 Book" pitchFamily="2" charset="0"/>
              </a:rPr>
              <a:t>• Acai Berry Extracts </a:t>
            </a:r>
            <a:r>
              <a:rPr lang="en-US" dirty="0">
                <a:effectLst/>
                <a:latin typeface="Bodoni 72 Book" pitchFamily="2" charset="0"/>
              </a:rPr>
              <a:t>– Rich in antioxidants, Acai berry helps to protect the skin from free radical damage. </a:t>
            </a:r>
          </a:p>
          <a:p>
            <a:r>
              <a:rPr lang="en-US" b="1" dirty="0">
                <a:effectLst/>
                <a:latin typeface="Bodoni 72 Book" pitchFamily="2" charset="0"/>
              </a:rPr>
              <a:t>• White Birch </a:t>
            </a:r>
            <a:r>
              <a:rPr lang="en-US" dirty="0">
                <a:effectLst/>
                <a:latin typeface="Bodoni 72 Book" pitchFamily="2" charset="0"/>
              </a:rPr>
              <a:t>– Contains anti-aging and skin firming benefits. </a:t>
            </a:r>
          </a:p>
          <a:p>
            <a:r>
              <a:rPr lang="en-US" dirty="0">
                <a:effectLst/>
                <a:latin typeface="Bodoni 72 Book" pitchFamily="2" charset="0"/>
              </a:rPr>
              <a:t>• Formulated for use indoors &amp; outdoors </a:t>
            </a: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dirty="0">
                <a:solidFill>
                  <a:srgbClr val="000000"/>
                </a:solidFill>
                <a:latin typeface="Bodoni 72 Book" pitchFamily="2" charset="0"/>
                <a:ea typeface="Baskerville" panose="02020502070401020303" pitchFamily="18" charset="0"/>
                <a:cs typeface="Lucida Sans" pitchFamily="2"/>
              </a:rPr>
              <a:t>Beach Berry</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FFB9C72D-3E59-B34B-803E-446D7DC83B08}"/>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White 2 Bronze Summer</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Tropical Electrolyte Infused Sunshine or Sunbed Natural Bronzing Butter</a:t>
            </a:r>
          </a:p>
          <a:p>
            <a:r>
              <a:rPr lang="en-US" dirty="0">
                <a:latin typeface="Baskerville" panose="02020502070401020303" pitchFamily="18" charset="0"/>
                <a:ea typeface="Baskerville" panose="02020502070401020303" pitchFamily="18" charset="0"/>
              </a:rPr>
              <a:t>Coconut Oil &amp; </a:t>
            </a:r>
            <a:r>
              <a:rPr lang="en-US" dirty="0" err="1">
                <a:latin typeface="Baskerville" panose="02020502070401020303" pitchFamily="18" charset="0"/>
                <a:ea typeface="Baskerville" panose="02020502070401020303" pitchFamily="18" charset="0"/>
              </a:rPr>
              <a:t>Superox</a:t>
            </a:r>
            <a:r>
              <a:rPr lang="en-US" dirty="0">
                <a:latin typeface="Baskerville" panose="02020502070401020303" pitchFamily="18" charset="0"/>
                <a:ea typeface="Baskerville" panose="02020502070401020303" pitchFamily="18" charset="0"/>
              </a:rPr>
              <a:t> Vitamin C Allow for Vacay Ready Results!</a:t>
            </a:r>
          </a:p>
          <a:p>
            <a:r>
              <a:rPr lang="en-US" dirty="0">
                <a:latin typeface="Baskerville" panose="02020502070401020303" pitchFamily="18" charset="0"/>
                <a:ea typeface="Baskerville" panose="02020502070401020303" pitchFamily="18" charset="0"/>
              </a:rPr>
              <a:t>Go 3 Shades Darker…by Sunset!</a:t>
            </a:r>
          </a:p>
        </p:txBody>
      </p:sp>
    </p:spTree>
    <p:extLst>
      <p:ext uri="{BB962C8B-B14F-4D97-AF65-F5344CB8AC3E}">
        <p14:creationId xmlns:p14="http://schemas.microsoft.com/office/powerpoint/2010/main" val="279517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ttle, toiletry, lotion&#10;&#10;Description automatically generated">
            <a:extLst>
              <a:ext uri="{FF2B5EF4-FFF2-40B4-BE49-F238E27FC236}">
                <a16:creationId xmlns:a16="http://schemas.microsoft.com/office/drawing/2014/main" id="{A0FD32C7-B997-294E-81E6-4ECD53C13D80}"/>
              </a:ext>
            </a:extLst>
          </p:cNvPr>
          <p:cNvPicPr>
            <a:picLocks noChangeAspect="1"/>
          </p:cNvPicPr>
          <p:nvPr/>
        </p:nvPicPr>
        <p:blipFill>
          <a:blip r:embed="rId3"/>
          <a:stretch>
            <a:fillRect/>
          </a:stretch>
        </p:blipFill>
        <p:spPr>
          <a:xfrm>
            <a:off x="4733" y="0"/>
            <a:ext cx="12182534" cy="6858000"/>
          </a:xfrm>
          <a:prstGeom prst="rect">
            <a:avLst/>
          </a:prstGeom>
        </p:spPr>
      </p:pic>
    </p:spTree>
    <p:extLst>
      <p:ext uri="{BB962C8B-B14F-4D97-AF65-F5344CB8AC3E}">
        <p14:creationId xmlns:p14="http://schemas.microsoft.com/office/powerpoint/2010/main" val="368354377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F8BC6BA-275C-9E47-B175-E1687016AB3E}"/>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
        <p:nvSpPr>
          <p:cNvPr id="3" name="Title 4">
            <a:extLst>
              <a:ext uri="{FF2B5EF4-FFF2-40B4-BE49-F238E27FC236}">
                <a16:creationId xmlns:a16="http://schemas.microsoft.com/office/drawing/2014/main" id="{E718BAC2-C8C3-A14A-910B-783B4DB49A1E}"/>
              </a:ext>
            </a:extLst>
          </p:cNvPr>
          <p:cNvSpPr txBox="1">
            <a:spLocks noGrp="1"/>
          </p:cNvSpPr>
          <p:nvPr>
            <p:ph type="title"/>
          </p:nvPr>
        </p:nvSpPr>
        <p:spPr>
          <a:xfrm>
            <a:off x="1523884" y="426256"/>
            <a:ext cx="9143643" cy="901388"/>
          </a:xfrm>
        </p:spPr>
        <p:txBody>
          <a:bodyPr anchorCtr="1"/>
          <a:lstStyle/>
          <a:p>
            <a:pPr lvl="0" algn="ctr"/>
            <a:r>
              <a:rPr lang="en-US" b="1">
                <a:latin typeface="BODONI 72 OLDSTYLE BOOK" pitchFamily="2"/>
              </a:rPr>
              <a:t>Commonalities</a:t>
            </a:r>
          </a:p>
        </p:txBody>
      </p:sp>
      <p:sp>
        <p:nvSpPr>
          <p:cNvPr id="4" name="Content Placeholder 5">
            <a:extLst>
              <a:ext uri="{FF2B5EF4-FFF2-40B4-BE49-F238E27FC236}">
                <a16:creationId xmlns:a16="http://schemas.microsoft.com/office/drawing/2014/main" id="{D9A80EA5-9694-BC43-9D4A-73DB662D8EDA}"/>
              </a:ext>
            </a:extLst>
          </p:cNvPr>
          <p:cNvSpPr txBox="1">
            <a:spLocks noGrp="1"/>
          </p:cNvSpPr>
          <p:nvPr>
            <p:ph idx="1"/>
          </p:nvPr>
        </p:nvSpPr>
        <p:spPr>
          <a:xfrm>
            <a:off x="3163467" y="1378549"/>
            <a:ext cx="5864467" cy="4100910"/>
          </a:xfrm>
          <a:ln w="9528">
            <a:solidFill>
              <a:srgbClr val="FF40FF"/>
            </a:solidFill>
            <a:prstDash val="solid"/>
          </a:ln>
        </p:spPr>
        <p:txBody>
          <a:bodyPr anchor="ctr" anchorCtr="1"/>
          <a:lstStyle/>
          <a:p>
            <a:pPr lvl="0" algn="ctr"/>
            <a:r>
              <a:rPr lang="en-US" sz="2400">
                <a:latin typeface="Bodoni 72 Oldstyle Book" pitchFamily="2"/>
              </a:rPr>
              <a:t>Tapioca Starch Base</a:t>
            </a:r>
          </a:p>
          <a:p>
            <a:pPr lvl="0" algn="ctr"/>
            <a:r>
              <a:rPr lang="en-US" sz="2400">
                <a:latin typeface="Bodoni 72 Oldstyle Book" pitchFamily="2"/>
              </a:rPr>
              <a:t>Advanced Matrixyl Synthe 6</a:t>
            </a:r>
          </a:p>
          <a:p>
            <a:pPr lvl="0" algn="ctr"/>
            <a:r>
              <a:rPr lang="en-US" sz="2400">
                <a:latin typeface="Bodoni 72 Oldstyle Book" pitchFamily="2"/>
              </a:rPr>
              <a:t>FreshTek</a:t>
            </a:r>
          </a:p>
          <a:p>
            <a:pPr lvl="0" algn="ctr"/>
            <a:r>
              <a:rPr lang="en-US" sz="2400">
                <a:latin typeface="Bodoni 72 Oldstyle Book" pitchFamily="2"/>
              </a:rPr>
              <a:t>SunXtend</a:t>
            </a:r>
          </a:p>
          <a:p>
            <a:pPr lvl="0" algn="ctr"/>
            <a:r>
              <a:rPr lang="en-US" sz="2400">
                <a:latin typeface="Bodoni 72 Oldstyle Book" pitchFamily="2"/>
              </a:rPr>
              <a:t>Tattoo &amp; Color Fade Protecting Formula</a:t>
            </a:r>
          </a:p>
          <a:p>
            <a:pPr lvl="0" algn="ctr"/>
            <a:r>
              <a:rPr lang="en-US" sz="2400">
                <a:latin typeface="Bodoni 72 Oldstyle Book" pitchFamily="2"/>
              </a:rPr>
              <a:t>Avocado Extract</a:t>
            </a:r>
          </a:p>
          <a:p>
            <a:pPr lvl="0" algn="ctr"/>
            <a:r>
              <a:rPr lang="en-US" sz="2400">
                <a:latin typeface="Bodoni 72 Oldstyle Book" pitchFamily="2"/>
              </a:rPr>
              <a:t>Vitamin C &amp; E</a:t>
            </a:r>
          </a:p>
          <a:p>
            <a:pPr lvl="0" algn="ctr"/>
            <a:r>
              <a:rPr lang="en-US" sz="2400">
                <a:latin typeface="Bodoni 72 Oldstyle Book" pitchFamily="2"/>
              </a:rPr>
              <a:t>Tamanu Oil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61D2B0AC-9AB5-2445-872E-C9C678A7FAEC}"/>
              </a:ext>
            </a:extLst>
          </p:cNvPr>
          <p:cNvPicPr>
            <a:picLocks noChangeAspect="1"/>
          </p:cNvPicPr>
          <p:nvPr/>
        </p:nvPicPr>
        <p:blipFill>
          <a:blip r:embed="rId2"/>
          <a:stretch>
            <a:fillRect/>
          </a:stretch>
        </p:blipFill>
        <p:spPr>
          <a:xfrm>
            <a:off x="157133" y="152400"/>
            <a:ext cx="12182534"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02B0155-83EE-7842-8687-CB512B696AAE}"/>
              </a:ext>
            </a:extLst>
          </p:cNvPr>
          <p:cNvPicPr>
            <a:picLocks noChangeAspect="1"/>
          </p:cNvPicPr>
          <p:nvPr/>
        </p:nvPicPr>
        <p:blipFill>
          <a:blip r:embed="rId3"/>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EDB1EA15-812D-C644-9504-47638E0632C0}"/>
              </a:ext>
            </a:extLst>
          </p:cNvPr>
          <p:cNvSpPr txBox="1"/>
          <p:nvPr/>
        </p:nvSpPr>
        <p:spPr>
          <a:xfrm>
            <a:off x="4872250" y="1680269"/>
            <a:ext cx="7047033" cy="4929078"/>
          </a:xfrm>
          <a:prstGeom prst="rect">
            <a:avLst/>
          </a:prstGeom>
          <a:noFill/>
          <a:ln cap="flat">
            <a:noFill/>
          </a:ln>
        </p:spPr>
        <p:txBody>
          <a:bodyPr vert="horz" wrap="square" lIns="91440" tIns="45720" rIns="91440" bIns="45720" anchor="t" anchorCtr="0" compatLnSpc="1">
            <a:normAutofit/>
          </a:bodyPr>
          <a:lstStyle/>
          <a:p>
            <a:pPr>
              <a:lnSpc>
                <a:spcPct val="120000"/>
              </a:lnSpc>
            </a:pPr>
            <a:r>
              <a:rPr lang="en-US" b="1" dirty="0">
                <a:effectLst/>
                <a:latin typeface="Bodoni 72 Book" pitchFamily="2" charset="0"/>
              </a:rPr>
              <a:t>• Tamanu Oil </a:t>
            </a:r>
            <a:r>
              <a:rPr lang="en-US" dirty="0">
                <a:effectLst/>
                <a:latin typeface="Bodoni 72 Book" pitchFamily="2" charset="0"/>
              </a:rPr>
              <a:t>- A powerful skin regenerator; aiding in wrinkle reducing, blemish-fighting and moisturizing dry skin. Helps to hide the appearance of scars and stretch marks. </a:t>
            </a:r>
          </a:p>
          <a:p>
            <a:pPr>
              <a:lnSpc>
                <a:spcPct val="120000"/>
              </a:lnSpc>
            </a:pPr>
            <a:r>
              <a:rPr lang="en-US" b="1" dirty="0">
                <a:effectLst/>
                <a:latin typeface="Bodoni 72 Book" pitchFamily="2" charset="0"/>
              </a:rPr>
              <a:t>• Caffeine, Guarana &amp; Ginseng </a:t>
            </a:r>
            <a:r>
              <a:rPr lang="en-US" dirty="0">
                <a:effectLst/>
                <a:latin typeface="Bodoni 72 Book" pitchFamily="2" charset="0"/>
              </a:rPr>
              <a:t>- Naturally energizing and skin tightening extracts that work together to firm and reduce the appearance of imperfections in the skin. </a:t>
            </a:r>
          </a:p>
          <a:p>
            <a:pPr>
              <a:lnSpc>
                <a:spcPct val="120000"/>
              </a:lnSpc>
            </a:pPr>
            <a:r>
              <a:rPr lang="en-US" b="1" dirty="0">
                <a:effectLst/>
                <a:latin typeface="Bodoni 72 Book" pitchFamily="2" charset="0"/>
              </a:rPr>
              <a:t>• Ginger Root </a:t>
            </a:r>
            <a:r>
              <a:rPr lang="en-US" dirty="0">
                <a:effectLst/>
                <a:latin typeface="Bodoni 72 Book" pitchFamily="2" charset="0"/>
              </a:rPr>
              <a:t>- Reduces irritation and inflammation in the skin. </a:t>
            </a:r>
          </a:p>
          <a:p>
            <a:pPr>
              <a:lnSpc>
                <a:spcPct val="120000"/>
              </a:lnSpc>
            </a:pPr>
            <a:r>
              <a:rPr lang="en-US" b="1" dirty="0">
                <a:effectLst/>
                <a:latin typeface="Bodoni 72 Book" pitchFamily="2" charset="0"/>
              </a:rPr>
              <a:t>• Green Tea Extracts </a:t>
            </a:r>
            <a:r>
              <a:rPr lang="en-US" dirty="0">
                <a:effectLst/>
                <a:latin typeface="Bodoni 72 Book" pitchFamily="2" charset="0"/>
              </a:rPr>
              <a:t>- Anti-aging, soothing and antioxidant rich properties. </a:t>
            </a:r>
          </a:p>
          <a:p>
            <a:pPr>
              <a:lnSpc>
                <a:spcPct val="120000"/>
              </a:lnSpc>
            </a:pPr>
            <a:r>
              <a:rPr lang="en-US" b="1" dirty="0">
                <a:effectLst/>
                <a:latin typeface="Bodoni 72 Book" pitchFamily="2" charset="0"/>
              </a:rPr>
              <a:t>• Turmeric Root Extract </a:t>
            </a:r>
            <a:r>
              <a:rPr lang="en-US" dirty="0">
                <a:effectLst/>
                <a:latin typeface="Bodoni 72 Book" pitchFamily="2" charset="0"/>
              </a:rPr>
              <a:t>– Known for its antioxidant and anti-reddening properties, Turmeric helps to improve the look of the surface of your skin to create a more blemish free, even appearance. </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dirty="0">
                <a:solidFill>
                  <a:srgbClr val="000000"/>
                </a:solidFill>
                <a:latin typeface="Bodoni 72 Book" pitchFamily="2" charset="0"/>
                <a:ea typeface="Baskerville" panose="02020502070401020303" pitchFamily="18" charset="0"/>
                <a:cs typeface="Lucida Sans" pitchFamily="2"/>
              </a:rPr>
              <a:t>Energizing Waves</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453C66FF-12DD-A548-82D4-B437C9C35AB7}"/>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i="0" u="none" strike="noStrike" kern="1200" cap="none" spc="0" baseline="0" dirty="0">
                <a:solidFill>
                  <a:srgbClr val="000000"/>
                </a:solidFill>
                <a:uFillTx/>
                <a:latin typeface="Bodoni 72 Oldstyle Book" pitchFamily="2" charset="0"/>
                <a:ea typeface="SimSun" pitchFamily="2"/>
                <a:cs typeface="Lucida Sans" pitchFamily="2"/>
              </a:rPr>
              <a:t>HIM Energy</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Ultra Light Fast Absorbing | Energizing Dark Natural Bronzer</a:t>
            </a:r>
          </a:p>
          <a:p>
            <a:r>
              <a:rPr lang="en-US" dirty="0">
                <a:latin typeface="Baskerville" panose="02020502070401020303" pitchFamily="18" charset="0"/>
                <a:ea typeface="Baskerville" panose="02020502070401020303" pitchFamily="18" charset="0"/>
              </a:rPr>
              <a:t>Potent Powerful Skin Hydration</a:t>
            </a:r>
          </a:p>
          <a:p>
            <a:r>
              <a:rPr lang="en-US" dirty="0">
                <a:latin typeface="Baskerville" panose="02020502070401020303" pitchFamily="18" charset="0"/>
                <a:ea typeface="Baskerville" panose="02020502070401020303" pitchFamily="18" charset="0"/>
              </a:rPr>
              <a:t>Tattoo Fade Protection – Sensitive Skin Approved</a:t>
            </a:r>
          </a:p>
        </p:txBody>
      </p:sp>
    </p:spTree>
    <p:extLst>
      <p:ext uri="{BB962C8B-B14F-4D97-AF65-F5344CB8AC3E}">
        <p14:creationId xmlns:p14="http://schemas.microsoft.com/office/powerpoint/2010/main" val="46058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 2020 PPT Slide - Blank Slide - NEW.jpg">
            <a:extLst>
              <a:ext uri="{FF2B5EF4-FFF2-40B4-BE49-F238E27FC236}">
                <a16:creationId xmlns:a16="http://schemas.microsoft.com/office/drawing/2014/main" id="{358ADB7B-5D28-C745-A4C6-7AC60CD9922C}"/>
              </a:ext>
            </a:extLst>
          </p:cNvPr>
          <p:cNvPicPr>
            <a:picLocks noChangeAspect="1"/>
          </p:cNvPicPr>
          <p:nvPr/>
        </p:nvPicPr>
        <p:blipFill>
          <a:blip r:embed="rId2"/>
          <a:stretch>
            <a:fillRect/>
          </a:stretch>
        </p:blipFill>
        <p:spPr>
          <a:xfrm>
            <a:off x="0" y="0"/>
            <a:ext cx="12180173" cy="6858000"/>
          </a:xfrm>
          <a:prstGeom prst="rect">
            <a:avLst/>
          </a:prstGeom>
          <a:noFill/>
          <a:ln cap="flat">
            <a:noFill/>
          </a:ln>
        </p:spPr>
      </p:pic>
      <p:sp>
        <p:nvSpPr>
          <p:cNvPr id="2" name="Title 1">
            <a:extLst>
              <a:ext uri="{FF2B5EF4-FFF2-40B4-BE49-F238E27FC236}">
                <a16:creationId xmlns:a16="http://schemas.microsoft.com/office/drawing/2014/main" id="{B22230A7-3AD0-5E4A-8044-7D96E028C3D8}"/>
              </a:ext>
            </a:extLst>
          </p:cNvPr>
          <p:cNvSpPr>
            <a:spLocks noGrp="1"/>
          </p:cNvSpPr>
          <p:nvPr>
            <p:ph type="title"/>
          </p:nvPr>
        </p:nvSpPr>
        <p:spPr>
          <a:xfrm>
            <a:off x="838200" y="362149"/>
            <a:ext cx="10515600" cy="1325563"/>
          </a:xfrm>
        </p:spPr>
        <p:txBody>
          <a:bodyPr/>
          <a:lstStyle/>
          <a:p>
            <a:pPr algn="ctr"/>
            <a:r>
              <a:rPr lang="en-US" dirty="0">
                <a:solidFill>
                  <a:srgbClr val="FF40FF"/>
                </a:solidFill>
                <a:latin typeface="Bodoni 72 Book" pitchFamily="2" charset="0"/>
              </a:rPr>
              <a:t>2023 Cutting Edge Ingredients</a:t>
            </a:r>
          </a:p>
        </p:txBody>
      </p:sp>
      <p:sp>
        <p:nvSpPr>
          <p:cNvPr id="3" name="Content Placeholder 2">
            <a:extLst>
              <a:ext uri="{FF2B5EF4-FFF2-40B4-BE49-F238E27FC236}">
                <a16:creationId xmlns:a16="http://schemas.microsoft.com/office/drawing/2014/main" id="{AFAF435A-61B8-ED49-AD98-85FA3FB2E611}"/>
              </a:ext>
            </a:extLst>
          </p:cNvPr>
          <p:cNvSpPr>
            <a:spLocks noGrp="1"/>
          </p:cNvSpPr>
          <p:nvPr>
            <p:ph idx="1"/>
          </p:nvPr>
        </p:nvSpPr>
        <p:spPr>
          <a:xfrm>
            <a:off x="838200" y="1501253"/>
            <a:ext cx="10515600" cy="4757596"/>
          </a:xfrm>
        </p:spPr>
        <p:txBody>
          <a:bodyPr anchor="ctr">
            <a:normAutofit/>
          </a:bodyPr>
          <a:lstStyle/>
          <a:p>
            <a:pPr>
              <a:lnSpc>
                <a:spcPct val="120000"/>
              </a:lnSpc>
            </a:pPr>
            <a:r>
              <a:rPr lang="en-US" b="1" dirty="0" err="1">
                <a:latin typeface="BODONI 72 BOOK" pitchFamily="2" charset="0"/>
              </a:rPr>
              <a:t>Fision</a:t>
            </a:r>
            <a:r>
              <a:rPr lang="en-US" b="1" dirty="0">
                <a:latin typeface="BODONI 72 BOOK" pitchFamily="2" charset="0"/>
              </a:rPr>
              <a:t>™ </a:t>
            </a:r>
            <a:r>
              <a:rPr lang="en-US" b="1" dirty="0" err="1">
                <a:latin typeface="BODONI 72 BOOK" pitchFamily="2" charset="0"/>
              </a:rPr>
              <a:t>GlowPlex</a:t>
            </a:r>
            <a:r>
              <a:rPr lang="en-US" dirty="0">
                <a:latin typeface="Bodoni 72 Book" pitchFamily="2" charset="0"/>
              </a:rPr>
              <a:t> – A multi-functional skincare active containing Niacinamide and anti-aging peptides, this complex enhances glowing skin &amp; radiance by working to blur imperfections for a more luminous complexion. Helps to minimize the appearance of dark spots and hyperpigmentation wile supporting an even skin tone.</a:t>
            </a:r>
          </a:p>
          <a:p>
            <a:pPr>
              <a:lnSpc>
                <a:spcPct val="120000"/>
              </a:lnSpc>
            </a:pPr>
            <a:r>
              <a:rPr lang="en-US" b="1" dirty="0" err="1">
                <a:latin typeface="BODONI 72 BOOK" pitchFamily="2" charset="0"/>
              </a:rPr>
              <a:t>MossCellTec</a:t>
            </a:r>
            <a:r>
              <a:rPr lang="en-US" b="1" dirty="0">
                <a:latin typeface="BODONI 72 BOOK" pitchFamily="2" charset="0"/>
              </a:rPr>
              <a:t>™</a:t>
            </a:r>
            <a:r>
              <a:rPr lang="en-US" dirty="0">
                <a:latin typeface="Bodoni 72 Book" pitchFamily="2" charset="0"/>
              </a:rPr>
              <a:t> - A new anti-aging concept that works to constantly improve moisture levels in the skin while adapting to and protecting skin from stressful environmental changes.</a:t>
            </a:r>
          </a:p>
          <a:p>
            <a:pPr marL="0" indent="0">
              <a:buNone/>
            </a:pPr>
            <a:endParaRPr lang="en-US" dirty="0">
              <a:latin typeface="Bodoni 72 Book" pitchFamily="2" charset="0"/>
            </a:endParaRPr>
          </a:p>
        </p:txBody>
      </p:sp>
    </p:spTree>
    <p:extLst>
      <p:ext uri="{BB962C8B-B14F-4D97-AF65-F5344CB8AC3E}">
        <p14:creationId xmlns:p14="http://schemas.microsoft.com/office/powerpoint/2010/main" val="21885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797D629-94F2-3549-8213-E962350940FC}"/>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88450234-899C-2146-B3BB-C6BCB80EC691}"/>
              </a:ext>
            </a:extLst>
          </p:cNvPr>
          <p:cNvSpPr txBox="1"/>
          <p:nvPr/>
        </p:nvSpPr>
        <p:spPr>
          <a:xfrm>
            <a:off x="4872251" y="1668319"/>
            <a:ext cx="7047033" cy="4781108"/>
          </a:xfrm>
          <a:prstGeom prst="rect">
            <a:avLst/>
          </a:prstGeom>
          <a:noFill/>
          <a:ln cap="flat">
            <a:noFill/>
          </a:ln>
        </p:spPr>
        <p:txBody>
          <a:bodyPr vert="horz" wrap="square" lIns="91440" tIns="45720" rIns="91440" bIns="45720" anchor="t" anchorCtr="0" compatLnSpc="1">
            <a:normAutofit fontScale="92500" lnSpcReduction="10000"/>
          </a:bodyPr>
          <a:lstStyle/>
          <a:p>
            <a:pPr>
              <a:lnSpc>
                <a:spcPct val="110000"/>
              </a:lnSpc>
            </a:pPr>
            <a:r>
              <a:rPr lang="en-US" b="1" dirty="0">
                <a:effectLst/>
                <a:latin typeface="Bodoni 72 Book" pitchFamily="2" charset="0"/>
              </a:rPr>
              <a:t>• Tiger Grass </a:t>
            </a:r>
            <a:r>
              <a:rPr lang="en-US" dirty="0">
                <a:effectLst/>
                <a:latin typeface="Bodoni 72 Book" pitchFamily="2" charset="0"/>
              </a:rPr>
              <a:t>- Helps to improve the appearance of dull skin while reducing redness and helping to protect skin from environmental stress and blemishes. </a:t>
            </a:r>
          </a:p>
          <a:p>
            <a:pPr>
              <a:lnSpc>
                <a:spcPct val="110000"/>
              </a:lnSpc>
            </a:pPr>
            <a:r>
              <a:rPr lang="en-US" b="1" dirty="0">
                <a:effectLst/>
                <a:latin typeface="Bodoni 72 Book" pitchFamily="2" charset="0"/>
              </a:rPr>
              <a:t>• Lavender Oil </a:t>
            </a:r>
            <a:r>
              <a:rPr lang="en-US" dirty="0">
                <a:effectLst/>
                <a:latin typeface="Bodoni 72 Book" pitchFamily="2" charset="0"/>
              </a:rPr>
              <a:t>– Helps to moisturize the skin while working to soothe inflammation and irritation. </a:t>
            </a:r>
          </a:p>
          <a:p>
            <a:pPr>
              <a:lnSpc>
                <a:spcPct val="110000"/>
              </a:lnSpc>
            </a:pPr>
            <a:r>
              <a:rPr lang="en-US" b="1" dirty="0">
                <a:effectLst/>
                <a:latin typeface="Bodoni 72 Book" pitchFamily="2" charset="0"/>
              </a:rPr>
              <a:t>• Rosemary Oil </a:t>
            </a:r>
            <a:r>
              <a:rPr lang="en-US" dirty="0">
                <a:effectLst/>
                <a:latin typeface="Bodoni 72 Book" pitchFamily="2" charset="0"/>
              </a:rPr>
              <a:t>– Natural astringent properties that help to combat acne as well as blocked pores. </a:t>
            </a:r>
          </a:p>
          <a:p>
            <a:pPr>
              <a:lnSpc>
                <a:spcPct val="110000"/>
              </a:lnSpc>
            </a:pPr>
            <a:r>
              <a:rPr lang="en-US" b="1" dirty="0">
                <a:effectLst/>
                <a:latin typeface="Bodoni 72 Book" pitchFamily="2" charset="0"/>
              </a:rPr>
              <a:t>• Turmeric Root Extract </a:t>
            </a:r>
            <a:r>
              <a:rPr lang="en-US" dirty="0">
                <a:effectLst/>
                <a:latin typeface="Bodoni 72 Book" pitchFamily="2" charset="0"/>
              </a:rPr>
              <a:t>– Known for its antioxidant and anti-reddening properties Turmeric helps to improve the look of the surface of your skin to create a more blemish free, even appearance. </a:t>
            </a:r>
          </a:p>
          <a:p>
            <a:pPr>
              <a:lnSpc>
                <a:spcPct val="110000"/>
              </a:lnSpc>
            </a:pPr>
            <a:r>
              <a:rPr lang="en-US" b="1" dirty="0">
                <a:effectLst/>
                <a:latin typeface="Bodoni 72 Book" pitchFamily="2" charset="0"/>
              </a:rPr>
              <a:t>• White Birch </a:t>
            </a:r>
            <a:r>
              <a:rPr lang="en-US" dirty="0">
                <a:effectLst/>
                <a:latin typeface="Bodoni 72 Book" pitchFamily="2" charset="0"/>
              </a:rPr>
              <a:t>– Contains anti-aging and skin firming benefits. </a:t>
            </a:r>
          </a:p>
          <a:p>
            <a:pPr>
              <a:lnSpc>
                <a:spcPct val="110000"/>
              </a:lnSpc>
            </a:pPr>
            <a:r>
              <a:rPr lang="en-US" b="1" dirty="0">
                <a:effectLst/>
                <a:latin typeface="Bodoni 72 Book" pitchFamily="2" charset="0"/>
              </a:rPr>
              <a:t>• </a:t>
            </a:r>
            <a:r>
              <a:rPr lang="en-US" b="1" dirty="0" err="1">
                <a:effectLst/>
                <a:latin typeface="Bodoni 72 Book" pitchFamily="2" charset="0"/>
              </a:rPr>
              <a:t>Matrixyl</a:t>
            </a:r>
            <a:r>
              <a:rPr lang="en-US" b="1" dirty="0">
                <a:effectLst/>
                <a:latin typeface="Bodoni 72 Book" pitchFamily="2" charset="0"/>
              </a:rPr>
              <a:t> </a:t>
            </a:r>
            <a:r>
              <a:rPr lang="en-US" b="1" dirty="0" err="1">
                <a:effectLst/>
                <a:latin typeface="Bodoni 72 Book" pitchFamily="2" charset="0"/>
              </a:rPr>
              <a:t>Synthe</a:t>
            </a:r>
            <a:r>
              <a:rPr lang="en-US" b="1" dirty="0">
                <a:effectLst/>
                <a:latin typeface="Bodoni 72 Book" pitchFamily="2" charset="0"/>
              </a:rPr>
              <a:t> 6™ </a:t>
            </a:r>
            <a:r>
              <a:rPr lang="en-US" dirty="0">
                <a:effectLst/>
                <a:latin typeface="Bodoni 72 Book" pitchFamily="2" charset="0"/>
              </a:rPr>
              <a:t>– Targets and fills in fine lines and wrinkles. </a:t>
            </a:r>
          </a:p>
          <a:p>
            <a:pPr>
              <a:lnSpc>
                <a:spcPct val="110000"/>
              </a:lnSpc>
            </a:pPr>
            <a:r>
              <a:rPr lang="en-US" b="1" dirty="0">
                <a:effectLst/>
                <a:latin typeface="Bodoni 72 Book" pitchFamily="2" charset="0"/>
              </a:rPr>
              <a:t>• Tamanu Oil- </a:t>
            </a:r>
            <a:r>
              <a:rPr lang="en-US" dirty="0">
                <a:effectLst/>
                <a:latin typeface="Bodoni 72 Book" pitchFamily="2" charset="0"/>
              </a:rPr>
              <a:t>A powerful skin regenerator; aiding in wrinkle reducing, blemish-fighting, and moisturize dry skin. Also, helps to hide the appearance of scars and stretch marks. </a:t>
            </a:r>
          </a:p>
          <a:p>
            <a:pPr>
              <a:lnSpc>
                <a:spcPct val="110000"/>
              </a:lnSpc>
            </a:pPr>
            <a:r>
              <a:rPr lang="en-US" b="1" dirty="0">
                <a:effectLst/>
                <a:latin typeface="Bodoni 72 Book" pitchFamily="2" charset="0"/>
              </a:rPr>
              <a:t>• Shea Butter </a:t>
            </a:r>
            <a:r>
              <a:rPr lang="en-US" dirty="0">
                <a:effectLst/>
                <a:latin typeface="Bodoni 72 Book" pitchFamily="2" charset="0"/>
              </a:rPr>
              <a:t>- Helps to soothe dry skin and improves the skin’s elasticity. </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dirty="0">
                <a:solidFill>
                  <a:srgbClr val="000000"/>
                </a:solidFill>
                <a:latin typeface="Bodoni 72 Book" pitchFamily="2" charset="0"/>
                <a:ea typeface="Baskerville" panose="02020502070401020303" pitchFamily="18" charset="0"/>
                <a:cs typeface="Lucida Sans" pitchFamily="2"/>
              </a:rPr>
              <a:t>Ocean Waters</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sz="11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a:p>
            <a:pPr marL="171450" marR="0" lvl="0" indent="-171450" algn="l" defTabSz="914400" rtl="0" fontAlgn="auto" hangingPunct="1">
              <a:lnSpc>
                <a:spcPct val="11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1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F50402C9-71A4-AF49-AB1C-C0C2D197DEF4}"/>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HIM Hydrate</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Daily Body Hydrator | Tattoo &amp; Color Extending</a:t>
            </a:r>
          </a:p>
          <a:p>
            <a:r>
              <a:rPr lang="en-US" dirty="0">
                <a:latin typeface="Baskerville" panose="02020502070401020303" pitchFamily="18" charset="0"/>
                <a:ea typeface="Baskerville" panose="02020502070401020303" pitchFamily="18" charset="0"/>
              </a:rPr>
              <a:t>Sensitive Skin Approved | Formulated for the Face &amp; Body</a:t>
            </a:r>
          </a:p>
        </p:txBody>
      </p:sp>
    </p:spTree>
    <p:extLst>
      <p:ext uri="{BB962C8B-B14F-4D97-AF65-F5344CB8AC3E}">
        <p14:creationId xmlns:p14="http://schemas.microsoft.com/office/powerpoint/2010/main" val="3071595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iletry, lotion, skin cream&#10;&#10;Description automatically generated">
            <a:extLst>
              <a:ext uri="{FF2B5EF4-FFF2-40B4-BE49-F238E27FC236}">
                <a16:creationId xmlns:a16="http://schemas.microsoft.com/office/drawing/2014/main" id="{42C4FE3A-9F67-3E41-954A-A69BEF94AE67}"/>
              </a:ext>
            </a:extLst>
          </p:cNvPr>
          <p:cNvPicPr>
            <a:picLocks noChangeAspect="1"/>
          </p:cNvPicPr>
          <p:nvPr/>
        </p:nvPicPr>
        <p:blipFill>
          <a:blip r:embed="rId2"/>
          <a:stretch>
            <a:fillRect/>
          </a:stretch>
        </p:blipFill>
        <p:spPr>
          <a:xfrm>
            <a:off x="4733" y="0"/>
            <a:ext cx="12182534" cy="6858000"/>
          </a:xfrm>
          <a:prstGeom prst="rect">
            <a:avLst/>
          </a:prstGeom>
        </p:spPr>
      </p:pic>
    </p:spTree>
    <p:extLst>
      <p:ext uri="{BB962C8B-B14F-4D97-AF65-F5344CB8AC3E}">
        <p14:creationId xmlns:p14="http://schemas.microsoft.com/office/powerpoint/2010/main" val="1348185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11E211C7-CC78-0442-BF55-D18D4687F867}"/>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B0EFE175-BFE2-5541-9105-8DD7F9B86B4A}"/>
              </a:ext>
            </a:extLst>
          </p:cNvPr>
          <p:cNvSpPr txBox="1"/>
          <p:nvPr/>
        </p:nvSpPr>
        <p:spPr>
          <a:xfrm>
            <a:off x="4872250" y="1828239"/>
            <a:ext cx="7047033" cy="4781108"/>
          </a:xfrm>
          <a:prstGeom prst="rect">
            <a:avLst/>
          </a:prstGeom>
          <a:noFill/>
          <a:ln cap="flat">
            <a:noFill/>
          </a:ln>
        </p:spPr>
        <p:txBody>
          <a:bodyPr vert="horz" wrap="square" lIns="91440" tIns="45720" rIns="91440" bIns="45720" anchor="t" anchorCtr="0" compatLnSpc="1">
            <a:normAutofit lnSpcReduction="10000"/>
          </a:bodyPr>
          <a:lstStyle/>
          <a:p>
            <a:r>
              <a:rPr lang="en-US" sz="1600" dirty="0">
                <a:effectLst/>
                <a:latin typeface="Bodoni 72 Book" pitchFamily="2" charset="0"/>
              </a:rPr>
              <a:t>• Beach Ready Bronzing Blend – Dark levels of DHA combined with high levels of natural bronzers allow the skin to develop natural, long lasting beach bronzed results. </a:t>
            </a:r>
          </a:p>
          <a:p>
            <a:r>
              <a:rPr lang="en-US" sz="1600" dirty="0">
                <a:effectLst/>
                <a:latin typeface="Bodoni 72 Book" pitchFamily="2" charset="0"/>
              </a:rPr>
              <a:t>• Mango Butter – Non-comedogenic antioxidant that helps to reduce the appearance of fine lines and wrinkles while providing a glowing complexion and fighting acne formations. </a:t>
            </a:r>
          </a:p>
          <a:p>
            <a:r>
              <a:rPr lang="en-US" sz="1600" dirty="0">
                <a:effectLst/>
                <a:latin typeface="Bodoni 72 Book" pitchFamily="2" charset="0"/>
              </a:rPr>
              <a:t>• Starfruit Extracts – Provides pore tightening and acne combating nutrients for an anti-reddening and skin perfected effect. </a:t>
            </a:r>
          </a:p>
          <a:p>
            <a:r>
              <a:rPr lang="en-US" sz="1600" dirty="0">
                <a:effectLst/>
                <a:latin typeface="Bodoni 72 Book" pitchFamily="2" charset="0"/>
              </a:rPr>
              <a:t>• </a:t>
            </a:r>
            <a:r>
              <a:rPr lang="en-US" sz="1600" dirty="0" err="1">
                <a:effectLst/>
                <a:latin typeface="Bodoni 72 Book" pitchFamily="2" charset="0"/>
              </a:rPr>
              <a:t>Superox</a:t>
            </a:r>
            <a:r>
              <a:rPr lang="en-US" sz="1600" dirty="0">
                <a:effectLst/>
                <a:latin typeface="Bodoni 72 Book" pitchFamily="2" charset="0"/>
              </a:rPr>
              <a:t> C™ – A specialty derived blend of Kakadu Plum known as one of the world’s richest sources of Vitamin C, </a:t>
            </a:r>
            <a:r>
              <a:rPr lang="en-US" sz="1600" dirty="0" err="1">
                <a:effectLst/>
                <a:latin typeface="Bodoni 72 Book" pitchFamily="2" charset="0"/>
              </a:rPr>
              <a:t>Superox</a:t>
            </a:r>
            <a:r>
              <a:rPr lang="en-US" sz="1600" dirty="0">
                <a:effectLst/>
                <a:latin typeface="Bodoni 72 Book" pitchFamily="2" charset="0"/>
              </a:rPr>
              <a:t> C is a potent antioxidant and contains micronutrient benefits that help to protect against environmental damage. </a:t>
            </a:r>
          </a:p>
          <a:p>
            <a:r>
              <a:rPr lang="en-US" sz="1600" dirty="0">
                <a:effectLst/>
                <a:latin typeface="Bodoni 72 Book" pitchFamily="2" charset="0"/>
              </a:rPr>
              <a:t>• Coconut Water – Electrolyte rich to increase skin’s hydration and elasticity and adds a glowing effect to the skin. </a:t>
            </a:r>
          </a:p>
          <a:p>
            <a:r>
              <a:rPr lang="en-US" sz="1600" dirty="0">
                <a:effectLst/>
                <a:latin typeface="Bodoni 72 Book" pitchFamily="2" charset="0"/>
              </a:rPr>
              <a:t>• </a:t>
            </a:r>
            <a:r>
              <a:rPr lang="en-US" sz="1600" dirty="0" err="1">
                <a:effectLst/>
                <a:latin typeface="Bodoni 72 Book" pitchFamily="2" charset="0"/>
              </a:rPr>
              <a:t>MossCellTec</a:t>
            </a:r>
            <a:r>
              <a:rPr lang="en-US" sz="1600" dirty="0">
                <a:effectLst/>
                <a:latin typeface="Bodoni 72 Book" pitchFamily="2" charset="0"/>
              </a:rPr>
              <a:t>™ – Potent anti-aging and moisture level preserving ingredients help to protect the skin from stressful environmental changes. </a:t>
            </a:r>
          </a:p>
          <a:p>
            <a:r>
              <a:rPr lang="en-US" sz="1600" dirty="0">
                <a:effectLst/>
                <a:latin typeface="Bodoni 72 Book" pitchFamily="2" charset="0"/>
              </a:rPr>
              <a:t>• Tattoo &amp; Color Fade Protection – Protects the color and the luster of your tan and your tattoos. </a:t>
            </a: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sz="1600" dirty="0" err="1">
                <a:solidFill>
                  <a:srgbClr val="000000"/>
                </a:solidFill>
                <a:latin typeface="Bodoni 72 Book" pitchFamily="2" charset="0"/>
                <a:ea typeface="Baskerville" panose="02020502070401020303" pitchFamily="18" charset="0"/>
                <a:cs typeface="Lucida Sans" pitchFamily="2"/>
              </a:rPr>
              <a:t>Moonfruit</a:t>
            </a:r>
            <a:r>
              <a:rPr lang="en-US" sz="1600" dirty="0">
                <a:solidFill>
                  <a:srgbClr val="000000"/>
                </a:solidFill>
                <a:latin typeface="Bodoni 72 Book" pitchFamily="2" charset="0"/>
                <a:ea typeface="Baskerville" panose="02020502070401020303" pitchFamily="18" charset="0"/>
                <a:cs typeface="Lucida Sans" pitchFamily="2"/>
              </a:rPr>
              <a:t> Tidal Wave</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E3A13277-7BD7-6E4B-9459-32F993ECE2FA}"/>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Ride or Tide</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Beach Ready Bronzing Cocktail</a:t>
            </a:r>
          </a:p>
          <a:p>
            <a:r>
              <a:rPr lang="en-US" dirty="0">
                <a:latin typeface="Baskerville" panose="02020502070401020303" pitchFamily="18" charset="0"/>
                <a:ea typeface="Baskerville" panose="02020502070401020303" pitchFamily="18" charset="0"/>
              </a:rPr>
              <a:t>Skin Quenching Sunkissed Starfruit &amp; Vitamin C Vibes</a:t>
            </a:r>
          </a:p>
          <a:p>
            <a:r>
              <a:rPr lang="en-US" dirty="0">
                <a:latin typeface="Baskerville" panose="02020502070401020303" pitchFamily="18" charset="0"/>
                <a:ea typeface="Baskerville" panose="02020502070401020303" pitchFamily="18" charset="0"/>
              </a:rPr>
              <a:t>Infused with Electrolyte Enhanced Coconut Water</a:t>
            </a:r>
          </a:p>
        </p:txBody>
      </p:sp>
    </p:spTree>
    <p:extLst>
      <p:ext uri="{BB962C8B-B14F-4D97-AF65-F5344CB8AC3E}">
        <p14:creationId xmlns:p14="http://schemas.microsoft.com/office/powerpoint/2010/main" val="1708737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olored pencils&#10;&#10;Description automatically generated with low confidence">
            <a:extLst>
              <a:ext uri="{FF2B5EF4-FFF2-40B4-BE49-F238E27FC236}">
                <a16:creationId xmlns:a16="http://schemas.microsoft.com/office/drawing/2014/main" id="{8529D4A7-7F8E-A146-880F-A95BB5941BAF}"/>
              </a:ext>
            </a:extLst>
          </p:cNvPr>
          <p:cNvPicPr>
            <a:picLocks noChangeAspect="1"/>
          </p:cNvPicPr>
          <p:nvPr/>
        </p:nvPicPr>
        <p:blipFill>
          <a:blip r:embed="rId2"/>
          <a:stretch>
            <a:fillRect/>
          </a:stretch>
        </p:blipFill>
        <p:spPr>
          <a:xfrm>
            <a:off x="4733" y="0"/>
            <a:ext cx="12182534" cy="6858000"/>
          </a:xfrm>
          <a:prstGeom prst="rect">
            <a:avLst/>
          </a:prstGeom>
        </p:spPr>
      </p:pic>
    </p:spTree>
    <p:extLst>
      <p:ext uri="{BB962C8B-B14F-4D97-AF65-F5344CB8AC3E}">
        <p14:creationId xmlns:p14="http://schemas.microsoft.com/office/powerpoint/2010/main" val="105506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3BCFC122-0C36-6B48-8D4C-FFF3104494A0}"/>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DB26BFAC-94C1-5C4C-BC83-60CC55023D06}"/>
              </a:ext>
            </a:extLst>
          </p:cNvPr>
          <p:cNvSpPr txBox="1"/>
          <p:nvPr/>
        </p:nvSpPr>
        <p:spPr>
          <a:xfrm>
            <a:off x="4872251" y="1828239"/>
            <a:ext cx="7047033" cy="4621188"/>
          </a:xfrm>
          <a:prstGeom prst="rect">
            <a:avLst/>
          </a:prstGeom>
          <a:noFill/>
          <a:ln cap="flat">
            <a:noFill/>
          </a:ln>
        </p:spPr>
        <p:txBody>
          <a:bodyPr vert="horz" wrap="square" lIns="91440" tIns="45720" rIns="91440" bIns="45720" anchor="t" anchorCtr="0" compatLnSpc="1">
            <a:normAutofit/>
          </a:bodyPr>
          <a:lstStyle/>
          <a:p>
            <a:r>
              <a:rPr lang="en-US" dirty="0">
                <a:effectLst/>
                <a:latin typeface="Bodoni 72 Book" pitchFamily="2" charset="0"/>
              </a:rPr>
              <a:t>• Chicory Extract – Provides an instant tanned appearance 60 seconds after application. </a:t>
            </a:r>
          </a:p>
          <a:p>
            <a:r>
              <a:rPr lang="en-US" dirty="0">
                <a:effectLst/>
                <a:latin typeface="Bodoni 72 Book" pitchFamily="2" charset="0"/>
              </a:rPr>
              <a:t>• Black Charcoal – Skin detoxifiers reduce excess oil and inflammation while aiding in improving acne prone skin. </a:t>
            </a:r>
          </a:p>
          <a:p>
            <a:r>
              <a:rPr lang="en-US" dirty="0">
                <a:effectLst/>
                <a:latin typeface="Bodoni 72 Book" pitchFamily="2" charset="0"/>
              </a:rPr>
              <a:t>• CC Cream Blend – Color Correctors that work to even out skin tone and mask imperfections in the skin. </a:t>
            </a:r>
          </a:p>
          <a:p>
            <a:r>
              <a:rPr lang="en-US" dirty="0">
                <a:effectLst/>
                <a:latin typeface="Bodoni 72 Book" pitchFamily="2" charset="0"/>
              </a:rPr>
              <a:t>• Ceramide Complex – Essential fatty acids that help to moisturize and strengthen the </a:t>
            </a:r>
            <a:r>
              <a:rPr lang="en-US" dirty="0">
                <a:latin typeface="Bodoni 72 Book" pitchFamily="2" charset="0"/>
              </a:rPr>
              <a:t>s</a:t>
            </a:r>
            <a:r>
              <a:rPr lang="en-US" dirty="0">
                <a:effectLst/>
                <a:latin typeface="Bodoni 72 Book" pitchFamily="2" charset="0"/>
              </a:rPr>
              <a:t>kin’s natural barrier. </a:t>
            </a:r>
          </a:p>
          <a:p>
            <a:r>
              <a:rPr lang="en-US" dirty="0">
                <a:effectLst/>
                <a:latin typeface="Bodoni 72 Book" pitchFamily="2" charset="0"/>
              </a:rPr>
              <a:t>• Carrot Oil – Contains beta-carotene to rejuvenate cells for a glowing and radiant appearance. </a:t>
            </a:r>
          </a:p>
          <a:p>
            <a:r>
              <a:rPr lang="en-US" dirty="0">
                <a:effectLst/>
                <a:latin typeface="Bodoni 72 Book" pitchFamily="2" charset="0"/>
              </a:rPr>
              <a:t>• Acai Berry Extracts – Rich in antioxidants, Acai berry helps to protect the skin from free radical damage. </a:t>
            </a:r>
          </a:p>
          <a:p>
            <a:pPr marL="171450" marR="0" lvl="0" indent="-171450" algn="l" defTabSz="914400" rtl="0" fontAlgn="auto" hangingPunct="1">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dirty="0">
                <a:solidFill>
                  <a:srgbClr val="000000"/>
                </a:solidFill>
                <a:latin typeface="Bodoni 72 Book" pitchFamily="2" charset="0"/>
                <a:ea typeface="Baskerville" panose="02020502070401020303" pitchFamily="18" charset="0"/>
                <a:cs typeface="Lucida Sans" pitchFamily="2"/>
              </a:rPr>
              <a:t>Blackberry Blast</a:t>
            </a:r>
          </a:p>
          <a:p>
            <a:pPr marR="0" lvl="0" algn="l" defTabSz="914400" rtl="0" fontAlgn="auto" hangingPunct="1">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7031F392-F913-FC46-9C7E-CFEF57784E46}"/>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Crush on Color</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Super Charged Plateau Breaking Bronzer</a:t>
            </a:r>
          </a:p>
          <a:p>
            <a:r>
              <a:rPr lang="en-US" dirty="0">
                <a:latin typeface="Baskerville" panose="02020502070401020303" pitchFamily="18" charset="0"/>
                <a:ea typeface="Baskerville" panose="02020502070401020303" pitchFamily="18" charset="0"/>
              </a:rPr>
              <a:t>Instant Color Technology Delivers INTENSE RESULTS</a:t>
            </a:r>
          </a:p>
          <a:p>
            <a:r>
              <a:rPr lang="en-US" dirty="0">
                <a:latin typeface="Baskerville" panose="02020502070401020303" pitchFamily="18" charset="0"/>
                <a:ea typeface="Baskerville" panose="02020502070401020303" pitchFamily="18" charset="0"/>
              </a:rPr>
              <a:t>Power Packed with Carrot Oil, Acai Berry &amp; Black Charcoal</a:t>
            </a:r>
          </a:p>
        </p:txBody>
      </p:sp>
    </p:spTree>
    <p:extLst>
      <p:ext uri="{BB962C8B-B14F-4D97-AF65-F5344CB8AC3E}">
        <p14:creationId xmlns:p14="http://schemas.microsoft.com/office/powerpoint/2010/main" val="3156734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iletry, items, various, bunch&#10;&#10;Description automatically generated">
            <a:extLst>
              <a:ext uri="{FF2B5EF4-FFF2-40B4-BE49-F238E27FC236}">
                <a16:creationId xmlns:a16="http://schemas.microsoft.com/office/drawing/2014/main" id="{D819A22E-A3E8-8745-8A88-1E601C4018AE}"/>
              </a:ext>
            </a:extLst>
          </p:cNvPr>
          <p:cNvPicPr>
            <a:picLocks noChangeAspect="1"/>
          </p:cNvPicPr>
          <p:nvPr/>
        </p:nvPicPr>
        <p:blipFill>
          <a:blip r:embed="rId2"/>
          <a:stretch>
            <a:fillRect/>
          </a:stretch>
        </p:blipFill>
        <p:spPr>
          <a:xfrm>
            <a:off x="4733" y="0"/>
            <a:ext cx="12182534" cy="6858000"/>
          </a:xfrm>
          <a:prstGeom prst="rect">
            <a:avLst/>
          </a:prstGeom>
        </p:spPr>
      </p:pic>
    </p:spTree>
    <p:extLst>
      <p:ext uri="{BB962C8B-B14F-4D97-AF65-F5344CB8AC3E}">
        <p14:creationId xmlns:p14="http://schemas.microsoft.com/office/powerpoint/2010/main" val="650740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iletry, lotion&#10;&#10;Description automatically generated">
            <a:extLst>
              <a:ext uri="{FF2B5EF4-FFF2-40B4-BE49-F238E27FC236}">
                <a16:creationId xmlns:a16="http://schemas.microsoft.com/office/drawing/2014/main" id="{8E3164D8-FC52-2A45-B94C-26C2B6E94C80}"/>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014814AC-1B1D-B742-ADCF-4B8203C28E41}"/>
              </a:ext>
            </a:extLst>
          </p:cNvPr>
          <p:cNvSpPr txBox="1"/>
          <p:nvPr/>
        </p:nvSpPr>
        <p:spPr>
          <a:xfrm>
            <a:off x="5049672" y="1680269"/>
            <a:ext cx="6774078" cy="4621188"/>
          </a:xfrm>
          <a:prstGeom prst="rect">
            <a:avLst/>
          </a:prstGeom>
          <a:noFill/>
          <a:ln cap="flat">
            <a:noFill/>
          </a:ln>
        </p:spPr>
        <p:txBody>
          <a:bodyPr vert="horz" wrap="square" lIns="91440" tIns="45720" rIns="91440" bIns="45720" anchor="t" anchorCtr="0" compatLnSpc="1">
            <a:normAutofit fontScale="77500" lnSpcReduction="20000"/>
          </a:bodyPr>
          <a:lstStyle/>
          <a:p>
            <a:pPr>
              <a:lnSpc>
                <a:spcPct val="120000"/>
              </a:lnSpc>
            </a:pPr>
            <a:r>
              <a:rPr lang="en-US" sz="2000" dirty="0">
                <a:effectLst/>
                <a:latin typeface="Bodoni 72 Book" pitchFamily="2" charset="0"/>
              </a:rPr>
              <a:t>• Ceramide Complex – Essential fatty acids that help to moisturize and strengthen the skin’s natural barrier. </a:t>
            </a:r>
          </a:p>
          <a:p>
            <a:pPr>
              <a:lnSpc>
                <a:spcPct val="120000"/>
              </a:lnSpc>
            </a:pPr>
            <a:r>
              <a:rPr lang="en-US" sz="2000" dirty="0">
                <a:effectLst/>
                <a:latin typeface="Bodoni 72 Book" pitchFamily="2" charset="0"/>
              </a:rPr>
              <a:t>• Silicone Blend - Visibly reduce the look of pores and imperfections while offering non greasy hydration. </a:t>
            </a:r>
          </a:p>
          <a:p>
            <a:pPr>
              <a:lnSpc>
                <a:spcPct val="120000"/>
              </a:lnSpc>
            </a:pPr>
            <a:r>
              <a:rPr lang="en-US" sz="2000" dirty="0">
                <a:effectLst/>
                <a:latin typeface="Bodoni 72 Book" pitchFamily="2" charset="0"/>
              </a:rPr>
              <a:t>• Vanilla Extracts – Rich in antioxidants to help ward off free radical damage while also helping to combat the signs of aging. </a:t>
            </a:r>
          </a:p>
          <a:p>
            <a:pPr>
              <a:lnSpc>
                <a:spcPct val="120000"/>
              </a:lnSpc>
            </a:pPr>
            <a:r>
              <a:rPr lang="en-US" sz="2000" dirty="0">
                <a:effectLst/>
                <a:latin typeface="Bodoni 72 Book" pitchFamily="2" charset="0"/>
              </a:rPr>
              <a:t>• White Tea Extracts – Anti-inflammatory that works as a natural antioxidant to help improve the appearance of hyperpigmentation. </a:t>
            </a:r>
          </a:p>
          <a:p>
            <a:pPr>
              <a:lnSpc>
                <a:spcPct val="120000"/>
              </a:lnSpc>
            </a:pPr>
            <a:r>
              <a:rPr lang="en-US" sz="2000" dirty="0">
                <a:effectLst/>
                <a:latin typeface="Bodoni 72 Book" pitchFamily="2" charset="0"/>
              </a:rPr>
              <a:t>• Coconut Milk – Deeply softens and nourishes while calming irritation on even the most sensitive skin. </a:t>
            </a:r>
          </a:p>
          <a:p>
            <a:pPr>
              <a:lnSpc>
                <a:spcPct val="120000"/>
              </a:lnSpc>
            </a:pPr>
            <a:r>
              <a:rPr lang="en-US" sz="2000" dirty="0">
                <a:effectLst/>
                <a:latin typeface="Bodoni 72 Book" pitchFamily="2" charset="0"/>
              </a:rPr>
              <a:t>• Marshmallow Extracts – Works to counteract redness and inflammation in the skin while also helping to retain moisture. </a:t>
            </a:r>
          </a:p>
          <a:p>
            <a:pPr>
              <a:lnSpc>
                <a:spcPct val="120000"/>
              </a:lnSpc>
            </a:pPr>
            <a:r>
              <a:rPr lang="en-US" sz="2000" dirty="0">
                <a:effectLst/>
                <a:latin typeface="Bodoni 72 Book" pitchFamily="2" charset="0"/>
              </a:rPr>
              <a:t>• Vitamin C - Helps to slow the signs of aging while also working to improve the appearance of dark spots and skin imperfections. </a:t>
            </a:r>
          </a:p>
          <a:p>
            <a:pPr>
              <a:lnSpc>
                <a:spcPct val="120000"/>
              </a:lnSpc>
            </a:pPr>
            <a:r>
              <a:rPr lang="en-US" sz="2000" dirty="0">
                <a:effectLst/>
                <a:latin typeface="Bodoni 72 Book" pitchFamily="2" charset="0"/>
              </a:rPr>
              <a:t>• Tattoo &amp; Color Prolonging Technology – Helps to lock in moisture as well as protect the color and luster of your tan and tattoos. </a:t>
            </a:r>
          </a:p>
          <a:p>
            <a:pPr algn="ctr">
              <a:lnSpc>
                <a:spcPct val="120000"/>
              </a:lnSpc>
            </a:pPr>
            <a:endParaRPr lang="en-US" sz="2000" dirty="0">
              <a:effectLst/>
              <a:latin typeface="Bodoni 72 Book" pitchFamily="2" charset="0"/>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9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Cloud Kissed</a:t>
            </a:r>
            <a:endParaRPr lang="en-US" sz="1900" dirty="0">
              <a:solidFill>
                <a:srgbClr val="000000"/>
              </a:solidFill>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1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1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4959F7BF-F944-2A46-88FC-BBF9E5A4D197}"/>
              </a:ext>
            </a:extLst>
          </p:cNvPr>
          <p:cNvSpPr txBox="1"/>
          <p:nvPr/>
        </p:nvSpPr>
        <p:spPr>
          <a:xfrm>
            <a:off x="5049672" y="147970"/>
            <a:ext cx="6869612"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Cloud Kissed</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Ceramide Infused Silicone Cloud Cream</a:t>
            </a:r>
          </a:p>
          <a:p>
            <a:r>
              <a:rPr lang="en-US" dirty="0">
                <a:latin typeface="Baskerville" panose="02020502070401020303" pitchFamily="18" charset="0"/>
                <a:ea typeface="Baskerville" panose="02020502070401020303" pitchFamily="18" charset="0"/>
              </a:rPr>
              <a:t>Vanilla, White Tea &amp; Coconut Milk Extracts work as Moisture Magnets</a:t>
            </a:r>
          </a:p>
          <a:p>
            <a:r>
              <a:rPr lang="en-US" dirty="0">
                <a:latin typeface="Baskerville" panose="02020502070401020303" pitchFamily="18" charset="0"/>
                <a:ea typeface="Baskerville" panose="02020502070401020303" pitchFamily="18" charset="0"/>
              </a:rPr>
              <a:t>For Velvety Smooth Dreamy Hydration</a:t>
            </a:r>
          </a:p>
        </p:txBody>
      </p:sp>
    </p:spTree>
    <p:extLst>
      <p:ext uri="{BB962C8B-B14F-4D97-AF65-F5344CB8AC3E}">
        <p14:creationId xmlns:p14="http://schemas.microsoft.com/office/powerpoint/2010/main" val="2403962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iletry&#10;&#10;Description automatically generated">
            <a:extLst>
              <a:ext uri="{FF2B5EF4-FFF2-40B4-BE49-F238E27FC236}">
                <a16:creationId xmlns:a16="http://schemas.microsoft.com/office/drawing/2014/main" id="{1BF7DCD2-4CD2-8E4B-B7A2-716241FFAD2B}"/>
              </a:ext>
            </a:extLst>
          </p:cNvPr>
          <p:cNvPicPr>
            <a:picLocks noChangeAspect="1"/>
          </p:cNvPicPr>
          <p:nvPr/>
        </p:nvPicPr>
        <p:blipFill>
          <a:blip r:embed="rId2"/>
          <a:stretch>
            <a:fillRect/>
          </a:stretch>
        </p:blipFill>
        <p:spPr>
          <a:xfrm>
            <a:off x="6350" y="0"/>
            <a:ext cx="12179300" cy="6858000"/>
          </a:xfrm>
          <a:prstGeom prst="rect">
            <a:avLst/>
          </a:prstGeom>
        </p:spPr>
      </p:pic>
      <p:sp>
        <p:nvSpPr>
          <p:cNvPr id="6" name="Title 1">
            <a:extLst>
              <a:ext uri="{FF2B5EF4-FFF2-40B4-BE49-F238E27FC236}">
                <a16:creationId xmlns:a16="http://schemas.microsoft.com/office/drawing/2014/main" id="{9134C2E8-A065-6C49-95F1-05BF80372CBF}"/>
              </a:ext>
            </a:extLst>
          </p:cNvPr>
          <p:cNvSpPr txBox="1">
            <a:spLocks noChangeArrowheads="1"/>
          </p:cNvSpPr>
          <p:nvPr/>
        </p:nvSpPr>
        <p:spPr>
          <a:xfrm>
            <a:off x="4990453" y="328229"/>
            <a:ext cx="7025335" cy="132556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100" b="1" dirty="0">
                <a:latin typeface="BODONI 72 OLDSTYLE BOOK" pitchFamily="2" charset="0"/>
                <a:ea typeface="SimSun" panose="02010600030101010101" pitchFamily="2" charset="-122"/>
                <a:cs typeface="Lucida Sans" panose="020B0602030504020204" pitchFamily="34" charset="77"/>
              </a:rPr>
              <a:t>Barefoot Beachwood™</a:t>
            </a:r>
            <a:br>
              <a:rPr lang="en-US" altLang="en-US" sz="1400" b="1" dirty="0">
                <a:latin typeface="BODONI 72 OLDSTYLE BOOK" pitchFamily="2" charset="0"/>
                <a:ea typeface="SimSun" panose="02010600030101010101" pitchFamily="2" charset="-122"/>
                <a:cs typeface="Lucida Sans" panose="020B0602030504020204" pitchFamily="34" charset="77"/>
              </a:rPr>
            </a:br>
            <a:r>
              <a:rPr lang="en-US" altLang="en-US" sz="1800" dirty="0">
                <a:latin typeface="Bodoni 72 Oldstyle Book" pitchFamily="2" charset="0"/>
                <a:ea typeface="SimSun" panose="02010600030101010101" pitchFamily="2" charset="-122"/>
                <a:cs typeface="Arial" panose="020B0604020202020204" pitchFamily="34" charset="0"/>
              </a:rPr>
              <a:t>Nautical Nourishing After Sun Daily Hydrator</a:t>
            </a:r>
          </a:p>
          <a:p>
            <a:r>
              <a:rPr lang="en-US" altLang="en-US" sz="1800" dirty="0">
                <a:latin typeface="Bodoni 72 Oldstyle Book" pitchFamily="2" charset="0"/>
                <a:ea typeface="SimSun" panose="02010600030101010101" pitchFamily="2" charset="-122"/>
                <a:cs typeface="Arial" panose="020B0604020202020204" pitchFamily="34" charset="0"/>
              </a:rPr>
              <a:t>Island Infusion of Skin Softening </a:t>
            </a:r>
            <a:r>
              <a:rPr lang="en-US" altLang="en-US" sz="1800" dirty="0" err="1">
                <a:latin typeface="Bodoni 72 Oldstyle Book" pitchFamily="2" charset="0"/>
                <a:ea typeface="SimSun" panose="02010600030101010101" pitchFamily="2" charset="-122"/>
                <a:cs typeface="Arial" panose="020B0604020202020204" pitchFamily="34" charset="0"/>
              </a:rPr>
              <a:t>Cacay</a:t>
            </a:r>
            <a:r>
              <a:rPr lang="en-US" altLang="en-US" sz="1800" dirty="0">
                <a:latin typeface="Bodoni 72 Oldstyle Book" pitchFamily="2" charset="0"/>
                <a:ea typeface="SimSun" panose="02010600030101010101" pitchFamily="2" charset="-122"/>
                <a:cs typeface="Arial" panose="020B0604020202020204" pitchFamily="34" charset="0"/>
              </a:rPr>
              <a:t>, Coconut </a:t>
            </a:r>
            <a:r>
              <a:rPr lang="en-US" altLang="en-US" sz="1800" dirty="0">
                <a:latin typeface="Bodoni 72 Oldstyle Book" pitchFamily="2" charset="0"/>
                <a:ea typeface="SimSun" panose="02010600030101010101" pitchFamily="2" charset="-122"/>
                <a:cs typeface="Lucida Sans" panose="020B0602030504020204" pitchFamily="34" charset="77"/>
              </a:rPr>
              <a:t>&amp; Avocado Oils </a:t>
            </a:r>
          </a:p>
          <a:p>
            <a:r>
              <a:rPr lang="en-US" altLang="en-US" sz="1800" dirty="0">
                <a:latin typeface="Bodoni 72 Oldstyle Book" pitchFamily="2" charset="0"/>
                <a:ea typeface="SimSun" panose="02010600030101010101" pitchFamily="2" charset="-122"/>
                <a:cs typeface="Lucida Sans" panose="020B0602030504020204" pitchFamily="34" charset="77"/>
              </a:rPr>
              <a:t>to Replenish Skin’s Moisture</a:t>
            </a:r>
          </a:p>
        </p:txBody>
      </p:sp>
      <p:sp>
        <p:nvSpPr>
          <p:cNvPr id="7" name="Content Placeholder 2">
            <a:extLst>
              <a:ext uri="{FF2B5EF4-FFF2-40B4-BE49-F238E27FC236}">
                <a16:creationId xmlns:a16="http://schemas.microsoft.com/office/drawing/2014/main" id="{D72269B8-4FA5-8D4D-863E-29F142F9690F}"/>
              </a:ext>
            </a:extLst>
          </p:cNvPr>
          <p:cNvSpPr txBox="1">
            <a:spLocks noChangeArrowheads="1"/>
          </p:cNvSpPr>
          <p:nvPr/>
        </p:nvSpPr>
        <p:spPr bwMode="auto">
          <a:xfrm>
            <a:off x="4990453" y="1690688"/>
            <a:ext cx="6847850" cy="4840456"/>
          </a:xfrm>
          <a:prstGeom prst="rect">
            <a:avLst/>
          </a:prstGeom>
        </p:spPr>
        <p:txBody>
          <a:bodyPr numCol="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effectLst/>
                <a:latin typeface="Bodoni 72 Book" pitchFamily="2" charset="0"/>
              </a:rPr>
              <a:t>• </a:t>
            </a:r>
            <a:r>
              <a:rPr lang="en-US" sz="1400" b="1" dirty="0" err="1">
                <a:effectLst/>
                <a:latin typeface="BODONI 72 BOOK" pitchFamily="2" charset="0"/>
              </a:rPr>
              <a:t>Cacay</a:t>
            </a:r>
            <a:r>
              <a:rPr lang="en-US" sz="1400" b="1" dirty="0">
                <a:effectLst/>
                <a:latin typeface="BODONI 72 BOOK" pitchFamily="2" charset="0"/>
              </a:rPr>
              <a:t> Oil </a:t>
            </a:r>
            <a:r>
              <a:rPr lang="en-US" sz="1400" dirty="0">
                <a:effectLst/>
                <a:latin typeface="Bodoni 72 Book" pitchFamily="2" charset="0"/>
              </a:rPr>
              <a:t>– Rich is fatty acids, </a:t>
            </a:r>
            <a:r>
              <a:rPr lang="en-US" sz="1400" dirty="0" err="1">
                <a:effectLst/>
                <a:latin typeface="Bodoni 72 Book" pitchFamily="2" charset="0"/>
              </a:rPr>
              <a:t>Cacay</a:t>
            </a:r>
            <a:r>
              <a:rPr lang="en-US" sz="1400" dirty="0">
                <a:effectLst/>
                <a:latin typeface="Bodoni 72 Book" pitchFamily="2" charset="0"/>
              </a:rPr>
              <a:t> oil is used to help heal and hydrate the skin while also working to combat fine lines, wrinkles, dryness, dullness, uneven tone and discoloration while helping to restore luminosity. </a:t>
            </a:r>
          </a:p>
          <a:p>
            <a:pPr marL="0" indent="0">
              <a:buNone/>
            </a:pPr>
            <a:r>
              <a:rPr lang="en-US" sz="1400" b="1" dirty="0">
                <a:effectLst/>
                <a:latin typeface="BODONI 72 BOOK" pitchFamily="2" charset="0"/>
              </a:rPr>
              <a:t>• Willow Bark Extract </a:t>
            </a:r>
            <a:r>
              <a:rPr lang="en-US" sz="1400" dirty="0">
                <a:effectLst/>
                <a:latin typeface="Bodoni 72 Book" pitchFamily="2" charset="0"/>
              </a:rPr>
              <a:t>– Helps to calm redness soothe irritated skin leaving a more radiant and clear complexion. </a:t>
            </a:r>
          </a:p>
          <a:p>
            <a:pPr marL="0" indent="0">
              <a:buNone/>
            </a:pPr>
            <a:r>
              <a:rPr lang="en-US" sz="1400" b="1" dirty="0">
                <a:effectLst/>
                <a:latin typeface="BODONI 72 BOOK" pitchFamily="2" charset="0"/>
              </a:rPr>
              <a:t>• Silicone Blend </a:t>
            </a:r>
            <a:r>
              <a:rPr lang="en-US" sz="1400" dirty="0">
                <a:effectLst/>
                <a:latin typeface="Bodoni 72 Book" pitchFamily="2" charset="0"/>
              </a:rPr>
              <a:t>- Visibly reduce the look of pores and imperfections while offering non-greasy hydration. </a:t>
            </a:r>
          </a:p>
          <a:p>
            <a:pPr marL="0" indent="0">
              <a:buNone/>
            </a:pPr>
            <a:r>
              <a:rPr lang="en-US" sz="1400" b="1" dirty="0">
                <a:effectLst/>
                <a:latin typeface="BODONI 72 BOOK" pitchFamily="2" charset="0"/>
              </a:rPr>
              <a:t>• Coffeeberry Extracts </a:t>
            </a:r>
            <a:r>
              <a:rPr lang="en-US" sz="1400" dirty="0">
                <a:effectLst/>
                <a:latin typeface="Bodoni 72 Book" pitchFamily="2" charset="0"/>
              </a:rPr>
              <a:t>– Rich in antioxidants to help ward off free radical damage while also helping to combat the signs of aging. </a:t>
            </a:r>
          </a:p>
          <a:p>
            <a:pPr marL="0" indent="0">
              <a:buNone/>
            </a:pPr>
            <a:r>
              <a:rPr lang="en-US" sz="1400" b="1" dirty="0">
                <a:effectLst/>
                <a:latin typeface="BODONI 72 BOOK" pitchFamily="2" charset="0"/>
              </a:rPr>
              <a:t>• White Tea Extracts </a:t>
            </a:r>
            <a:r>
              <a:rPr lang="en-US" sz="1400" dirty="0">
                <a:effectLst/>
                <a:latin typeface="Bodoni 72 Book" pitchFamily="2" charset="0"/>
              </a:rPr>
              <a:t>– Anti-inflammatory that works as a natural antioxidant to help improve the appearance of hyperpigmentation. </a:t>
            </a:r>
          </a:p>
          <a:p>
            <a:pPr marL="0" indent="0">
              <a:buNone/>
            </a:pPr>
            <a:r>
              <a:rPr lang="en-US" sz="1400" b="1" dirty="0">
                <a:effectLst/>
                <a:latin typeface="BODONI 72 BOOK" pitchFamily="2" charset="0"/>
              </a:rPr>
              <a:t>• Coconut Milk </a:t>
            </a:r>
            <a:r>
              <a:rPr lang="en-US" sz="1400" dirty="0">
                <a:effectLst/>
                <a:latin typeface="Bodoni 72 Book" pitchFamily="2" charset="0"/>
              </a:rPr>
              <a:t>– Deeply softens and nourishes while calming irritation on even the most sensitive skin. </a:t>
            </a:r>
          </a:p>
          <a:p>
            <a:pPr marL="0" indent="0">
              <a:buNone/>
            </a:pPr>
            <a:r>
              <a:rPr lang="en-US" sz="1400" b="1" dirty="0">
                <a:effectLst/>
                <a:latin typeface="BODONI 72 BOOK" pitchFamily="2" charset="0"/>
              </a:rPr>
              <a:t>• Cucumber Extract </a:t>
            </a:r>
            <a:r>
              <a:rPr lang="en-US" sz="1400" dirty="0">
                <a:effectLst/>
                <a:latin typeface="Bodoni 72 Book" pitchFamily="2" charset="0"/>
              </a:rPr>
              <a:t>– A powerful natural soothing agent that also helps to reduce puffiness and decrease skin irritation. </a:t>
            </a:r>
          </a:p>
          <a:p>
            <a:pPr marL="0" indent="0">
              <a:buNone/>
            </a:pPr>
            <a:r>
              <a:rPr lang="en-US" sz="1400" b="1" dirty="0">
                <a:effectLst/>
                <a:latin typeface="BODONI 72 BOOK" pitchFamily="2" charset="0"/>
              </a:rPr>
              <a:t>• Avocado Extract </a:t>
            </a:r>
            <a:r>
              <a:rPr lang="en-US" sz="1400" dirty="0">
                <a:effectLst/>
                <a:latin typeface="Bodoni 72 Book" pitchFamily="2" charset="0"/>
              </a:rPr>
              <a:t>– Helps to strengthen the skins natural moisture barrier. </a:t>
            </a:r>
          </a:p>
          <a:p>
            <a:pPr marL="0" indent="0">
              <a:buSzPct val="100000"/>
              <a:buNone/>
            </a:pPr>
            <a:endParaRPr lang="en-US" altLang="en-US" sz="1400" dirty="0">
              <a:latin typeface="Bodoni 72 Book" pitchFamily="2" charset="0"/>
              <a:ea typeface="SimSun" panose="02010600030101010101" pitchFamily="2" charset="-122"/>
              <a:cs typeface="Lucida Sans" panose="020B0602030504020204" pitchFamily="34" charset="77"/>
            </a:endParaRPr>
          </a:p>
          <a:p>
            <a:pPr marL="0" indent="0">
              <a:buSzPct val="100000"/>
              <a:buNone/>
            </a:pPr>
            <a:r>
              <a:rPr lang="en-US" altLang="en-US" sz="1400" dirty="0">
                <a:latin typeface="Bodoni 72 Book" pitchFamily="2" charset="0"/>
                <a:ea typeface="SimSun" panose="02010600030101010101" pitchFamily="2" charset="-122"/>
                <a:cs typeface="Lucida Sans" panose="020B0602030504020204" pitchFamily="34" charset="77"/>
              </a:rPr>
              <a:t>		Fragrance: Barefoot Beachwood</a:t>
            </a:r>
          </a:p>
          <a:p>
            <a:pPr marL="342900" indent="-342900">
              <a:buSzPct val="100000"/>
              <a:buFont typeface="+mj-lt"/>
              <a:buAutoNum type="arabicPeriod"/>
            </a:pPr>
            <a:endParaRPr lang="en-US" altLang="en-US" sz="1400" dirty="0">
              <a:latin typeface="Bodoni 72 Book" pitchFamily="2" charset="0"/>
              <a:ea typeface="SimSun" panose="02010600030101010101" pitchFamily="2" charset="-122"/>
              <a:cs typeface="Lucida Sans" panose="020B0602030504020204" pitchFamily="34" charset="77"/>
            </a:endParaRPr>
          </a:p>
        </p:txBody>
      </p:sp>
    </p:spTree>
    <p:extLst>
      <p:ext uri="{BB962C8B-B14F-4D97-AF65-F5344CB8AC3E}">
        <p14:creationId xmlns:p14="http://schemas.microsoft.com/office/powerpoint/2010/main" val="2241128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B1A2178-AAE6-A74C-9F31-2110E3ECCDA1}"/>
              </a:ext>
            </a:extLst>
          </p:cNvPr>
          <p:cNvPicPr>
            <a:picLocks noChangeAspect="1"/>
          </p:cNvPicPr>
          <p:nvPr/>
        </p:nvPicPr>
        <p:blipFill>
          <a:blip r:embed="rId2"/>
          <a:stretch>
            <a:fillRect/>
          </a:stretch>
        </p:blipFill>
        <p:spPr>
          <a:xfrm>
            <a:off x="6350" y="0"/>
            <a:ext cx="12179300" cy="6858000"/>
          </a:xfrm>
          <a:prstGeom prst="rect">
            <a:avLst/>
          </a:prstGeom>
        </p:spPr>
      </p:pic>
    </p:spTree>
    <p:extLst>
      <p:ext uri="{BB962C8B-B14F-4D97-AF65-F5344CB8AC3E}">
        <p14:creationId xmlns:p14="http://schemas.microsoft.com/office/powerpoint/2010/main" val="676113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2FB0F00-FD32-284B-AC99-130A2EB5976C}"/>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
        <p:nvSpPr>
          <p:cNvPr id="3" name="Title 4">
            <a:extLst>
              <a:ext uri="{FF2B5EF4-FFF2-40B4-BE49-F238E27FC236}">
                <a16:creationId xmlns:a16="http://schemas.microsoft.com/office/drawing/2014/main" id="{30663516-9E4E-1947-84E3-0A3E12655D00}"/>
              </a:ext>
            </a:extLst>
          </p:cNvPr>
          <p:cNvSpPr txBox="1">
            <a:spLocks noGrp="1"/>
          </p:cNvSpPr>
          <p:nvPr>
            <p:ph type="title"/>
          </p:nvPr>
        </p:nvSpPr>
        <p:spPr>
          <a:xfrm>
            <a:off x="1523884" y="426256"/>
            <a:ext cx="9143643" cy="901388"/>
          </a:xfrm>
        </p:spPr>
        <p:txBody>
          <a:bodyPr anchorCtr="1"/>
          <a:lstStyle/>
          <a:p>
            <a:pPr lvl="0" algn="ctr"/>
            <a:r>
              <a:rPr lang="en-US" b="1">
                <a:latin typeface="BODONI 72 OLDSTYLE BOOK" pitchFamily="2"/>
              </a:rPr>
              <a:t>Commonalities</a:t>
            </a:r>
          </a:p>
        </p:txBody>
      </p:sp>
      <p:sp>
        <p:nvSpPr>
          <p:cNvPr id="4" name="Content Placeholder 5">
            <a:extLst>
              <a:ext uri="{FF2B5EF4-FFF2-40B4-BE49-F238E27FC236}">
                <a16:creationId xmlns:a16="http://schemas.microsoft.com/office/drawing/2014/main" id="{1527058D-FB72-4249-A319-0A1956231513}"/>
              </a:ext>
            </a:extLst>
          </p:cNvPr>
          <p:cNvSpPr txBox="1">
            <a:spLocks noGrp="1"/>
          </p:cNvSpPr>
          <p:nvPr>
            <p:ph idx="1"/>
          </p:nvPr>
        </p:nvSpPr>
        <p:spPr>
          <a:xfrm>
            <a:off x="1453868" y="2158614"/>
            <a:ext cx="9284268" cy="2603886"/>
          </a:xfrm>
          <a:ln w="9528">
            <a:solidFill>
              <a:srgbClr val="FF40FF"/>
            </a:solidFill>
            <a:prstDash val="solid"/>
          </a:ln>
        </p:spPr>
        <p:txBody>
          <a:bodyPr anchor="ctr" anchorCtr="1">
            <a:normAutofit lnSpcReduction="10000"/>
          </a:bodyPr>
          <a:lstStyle/>
          <a:p>
            <a:pPr algn="ctr"/>
            <a:r>
              <a:rPr lang="en-US" sz="4000" dirty="0">
                <a:latin typeface="Bodoni 72 Oldstyle Book" pitchFamily="2" charset="0"/>
              </a:rPr>
              <a:t>Hyaluronic Acid</a:t>
            </a:r>
          </a:p>
          <a:p>
            <a:pPr algn="ctr"/>
            <a:r>
              <a:rPr lang="en-US" sz="4000" dirty="0">
                <a:latin typeface="Bodoni 72 Oldstyle Book" pitchFamily="2" charset="0"/>
              </a:rPr>
              <a:t>Vegan Collagen</a:t>
            </a:r>
          </a:p>
          <a:p>
            <a:pPr algn="ctr"/>
            <a:r>
              <a:rPr lang="en-US" sz="4000" dirty="0">
                <a:latin typeface="Bodoni 72 Oldstyle Book" pitchFamily="2" charset="0"/>
              </a:rPr>
              <a:t>Multi-use</a:t>
            </a:r>
          </a:p>
          <a:p>
            <a:pPr algn="ctr"/>
            <a:r>
              <a:rPr lang="en-US" sz="4000" dirty="0">
                <a:latin typeface="Bodoni 72 Oldstyle Book" pitchFamily="2" charset="0"/>
              </a:rPr>
              <a:t>Formulated for delicate facial skin</a:t>
            </a:r>
          </a:p>
        </p:txBody>
      </p:sp>
    </p:spTree>
    <p:extLst>
      <p:ext uri="{BB962C8B-B14F-4D97-AF65-F5344CB8AC3E}">
        <p14:creationId xmlns:p14="http://schemas.microsoft.com/office/powerpoint/2010/main" val="442667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 2020 PPT Slide - Blank Slide - NEW.jpg">
            <a:extLst>
              <a:ext uri="{FF2B5EF4-FFF2-40B4-BE49-F238E27FC236}">
                <a16:creationId xmlns:a16="http://schemas.microsoft.com/office/drawing/2014/main" id="{358ADB7B-5D28-C745-A4C6-7AC60CD9922C}"/>
              </a:ext>
            </a:extLst>
          </p:cNvPr>
          <p:cNvPicPr>
            <a:picLocks noChangeAspect="1"/>
          </p:cNvPicPr>
          <p:nvPr/>
        </p:nvPicPr>
        <p:blipFill>
          <a:blip r:embed="rId2"/>
          <a:stretch>
            <a:fillRect/>
          </a:stretch>
        </p:blipFill>
        <p:spPr>
          <a:xfrm>
            <a:off x="0" y="0"/>
            <a:ext cx="12180173" cy="6858000"/>
          </a:xfrm>
          <a:prstGeom prst="rect">
            <a:avLst/>
          </a:prstGeom>
          <a:noFill/>
          <a:ln cap="flat">
            <a:noFill/>
          </a:ln>
        </p:spPr>
      </p:pic>
      <p:sp>
        <p:nvSpPr>
          <p:cNvPr id="2" name="Title 1">
            <a:extLst>
              <a:ext uri="{FF2B5EF4-FFF2-40B4-BE49-F238E27FC236}">
                <a16:creationId xmlns:a16="http://schemas.microsoft.com/office/drawing/2014/main" id="{B22230A7-3AD0-5E4A-8044-7D96E028C3D8}"/>
              </a:ext>
            </a:extLst>
          </p:cNvPr>
          <p:cNvSpPr>
            <a:spLocks noGrp="1"/>
          </p:cNvSpPr>
          <p:nvPr>
            <p:ph type="title"/>
          </p:nvPr>
        </p:nvSpPr>
        <p:spPr>
          <a:xfrm>
            <a:off x="838200" y="362149"/>
            <a:ext cx="10515600" cy="1325563"/>
          </a:xfrm>
        </p:spPr>
        <p:txBody>
          <a:bodyPr/>
          <a:lstStyle/>
          <a:p>
            <a:pPr algn="ctr"/>
            <a:r>
              <a:rPr lang="en-US" dirty="0">
                <a:solidFill>
                  <a:srgbClr val="FF40FF"/>
                </a:solidFill>
                <a:latin typeface="Bodoni 72 Book" pitchFamily="2" charset="0"/>
              </a:rPr>
              <a:t>2023 Cutting Edge Ingredients</a:t>
            </a:r>
          </a:p>
        </p:txBody>
      </p:sp>
      <p:sp>
        <p:nvSpPr>
          <p:cNvPr id="3" name="Content Placeholder 2">
            <a:extLst>
              <a:ext uri="{FF2B5EF4-FFF2-40B4-BE49-F238E27FC236}">
                <a16:creationId xmlns:a16="http://schemas.microsoft.com/office/drawing/2014/main" id="{AFAF435A-61B8-ED49-AD98-85FA3FB2E611}"/>
              </a:ext>
            </a:extLst>
          </p:cNvPr>
          <p:cNvSpPr>
            <a:spLocks noGrp="1"/>
          </p:cNvSpPr>
          <p:nvPr>
            <p:ph idx="1"/>
          </p:nvPr>
        </p:nvSpPr>
        <p:spPr>
          <a:xfrm>
            <a:off x="838200" y="1501253"/>
            <a:ext cx="10515600" cy="4757596"/>
          </a:xfrm>
        </p:spPr>
        <p:txBody>
          <a:bodyPr anchor="ctr">
            <a:normAutofit/>
          </a:bodyPr>
          <a:lstStyle/>
          <a:p>
            <a:pPr>
              <a:lnSpc>
                <a:spcPct val="120000"/>
              </a:lnSpc>
            </a:pPr>
            <a:r>
              <a:rPr lang="en-US" sz="2400" b="1" dirty="0" err="1">
                <a:latin typeface="BODONI 72 BOOK" pitchFamily="2" charset="0"/>
              </a:rPr>
              <a:t>Centella</a:t>
            </a:r>
            <a:r>
              <a:rPr lang="en-US" sz="2400" b="1" dirty="0">
                <a:latin typeface="BODONI 72 BOOK" pitchFamily="2" charset="0"/>
              </a:rPr>
              <a:t> CAST</a:t>
            </a:r>
            <a:r>
              <a:rPr lang="en-US" sz="2400" dirty="0">
                <a:latin typeface="Bodoni 72 Book" pitchFamily="2" charset="0"/>
              </a:rPr>
              <a:t> – A formula created from the </a:t>
            </a:r>
            <a:r>
              <a:rPr lang="en-US" sz="2400" dirty="0" err="1">
                <a:latin typeface="Bodoni 72 Book" pitchFamily="2" charset="0"/>
              </a:rPr>
              <a:t>Centella</a:t>
            </a:r>
            <a:r>
              <a:rPr lang="en-US" sz="2400" dirty="0">
                <a:latin typeface="Bodoni 72 Book" pitchFamily="2" charset="0"/>
              </a:rPr>
              <a:t> </a:t>
            </a:r>
            <a:r>
              <a:rPr lang="en-US" sz="2400" dirty="0" err="1">
                <a:latin typeface="Bodoni 72 Book" pitchFamily="2" charset="0"/>
              </a:rPr>
              <a:t>Asciatica</a:t>
            </a:r>
            <a:r>
              <a:rPr lang="en-US" sz="2400" dirty="0">
                <a:latin typeface="Bodoni 72 Book" pitchFamily="2" charset="0"/>
              </a:rPr>
              <a:t> plant, </a:t>
            </a:r>
            <a:r>
              <a:rPr lang="en-US" sz="2400" dirty="0" err="1">
                <a:latin typeface="Bodoni 72 Book" pitchFamily="2" charset="0"/>
              </a:rPr>
              <a:t>Centella</a:t>
            </a:r>
            <a:r>
              <a:rPr lang="en-US" sz="2400" dirty="0">
                <a:latin typeface="Bodoni 72 Book" pitchFamily="2" charset="0"/>
              </a:rPr>
              <a:t> CAST restores skin’s elasticity and firmness by preserving collagen and reducing the appearance of stretch marks and skin sagging. </a:t>
            </a:r>
            <a:r>
              <a:rPr lang="en-US" sz="2400" dirty="0" err="1">
                <a:latin typeface="Bodoni 72 Book" pitchFamily="2" charset="0"/>
              </a:rPr>
              <a:t>Centella</a:t>
            </a:r>
            <a:r>
              <a:rPr lang="en-US" sz="2400" dirty="0">
                <a:latin typeface="Bodoni 72 Book" pitchFamily="2" charset="0"/>
              </a:rPr>
              <a:t> CAST works to improve the skin’s microcirculation to improve collagen production for a more youthful appearance. </a:t>
            </a:r>
          </a:p>
          <a:p>
            <a:pPr lvl="1">
              <a:lnSpc>
                <a:spcPct val="120000"/>
              </a:lnSpc>
            </a:pPr>
            <a:r>
              <a:rPr lang="en-US" sz="2000" dirty="0">
                <a:latin typeface="Bodoni 72 Book" pitchFamily="2" charset="0"/>
              </a:rPr>
              <a:t>Improves skin’s elasticity, density and firmness by 62%</a:t>
            </a:r>
          </a:p>
          <a:p>
            <a:pPr lvl="1">
              <a:lnSpc>
                <a:spcPct val="120000"/>
              </a:lnSpc>
            </a:pPr>
            <a:r>
              <a:rPr lang="en-US" sz="2000" dirty="0">
                <a:latin typeface="Bodoni 72 Book" pitchFamily="2" charset="0"/>
              </a:rPr>
              <a:t>Improves skin’s appearance by 42%</a:t>
            </a:r>
          </a:p>
          <a:p>
            <a:pPr lvl="1">
              <a:lnSpc>
                <a:spcPct val="120000"/>
              </a:lnSpc>
            </a:pPr>
            <a:r>
              <a:rPr lang="en-US" sz="2000" dirty="0">
                <a:latin typeface="Bodoni 72 Book" pitchFamily="2" charset="0"/>
              </a:rPr>
              <a:t>Increases skin’s microcirculation by 162%</a:t>
            </a:r>
          </a:p>
          <a:p>
            <a:pPr lvl="2">
              <a:lnSpc>
                <a:spcPct val="120000"/>
              </a:lnSpc>
            </a:pPr>
            <a:r>
              <a:rPr lang="en-US" sz="1800" dirty="0">
                <a:latin typeface="Bodoni 72 Book" pitchFamily="2" charset="0"/>
              </a:rPr>
              <a:t>Sagging skin and stretch marks are caused by rapid stretching of the skin or rapid shrinking of the skin and causes the collagen and elastin to rupture.</a:t>
            </a:r>
          </a:p>
          <a:p>
            <a:pPr lvl="1">
              <a:lnSpc>
                <a:spcPct val="120000"/>
              </a:lnSpc>
            </a:pPr>
            <a:endParaRPr lang="en-US" sz="2000" dirty="0">
              <a:latin typeface="Bodoni 72 Book" pitchFamily="2" charset="0"/>
            </a:endParaRPr>
          </a:p>
          <a:p>
            <a:pPr marL="0" indent="0">
              <a:buNone/>
            </a:pPr>
            <a:r>
              <a:rPr lang="en-US" sz="700" dirty="0">
                <a:latin typeface="Bodoni 72 Book" pitchFamily="2" charset="0"/>
              </a:rPr>
              <a:t>https://</a:t>
            </a:r>
            <a:r>
              <a:rPr lang="en-US" sz="700" dirty="0" err="1">
                <a:latin typeface="Bodoni 72 Book" pitchFamily="2" charset="0"/>
              </a:rPr>
              <a:t>www.givaudan.com</a:t>
            </a:r>
            <a:r>
              <a:rPr lang="en-US" sz="700" dirty="0">
                <a:latin typeface="Bodoni 72 Book" pitchFamily="2" charset="0"/>
              </a:rPr>
              <a:t>/fragrance-beauty/active-beauty/products/</a:t>
            </a:r>
            <a:r>
              <a:rPr lang="en-US" sz="700" dirty="0" err="1">
                <a:latin typeface="Bodoni 72 Book" pitchFamily="2" charset="0"/>
              </a:rPr>
              <a:t>centella</a:t>
            </a:r>
            <a:r>
              <a:rPr lang="en-US" sz="700" dirty="0">
                <a:latin typeface="Bodoni 72 Book" pitchFamily="2" charset="0"/>
              </a:rPr>
              <a:t>-cast</a:t>
            </a:r>
          </a:p>
        </p:txBody>
      </p:sp>
    </p:spTree>
    <p:extLst>
      <p:ext uri="{BB962C8B-B14F-4D97-AF65-F5344CB8AC3E}">
        <p14:creationId xmlns:p14="http://schemas.microsoft.com/office/powerpoint/2010/main" val="986324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3A23133-DFEF-3C4E-9127-78B576E0AFA6}"/>
              </a:ext>
            </a:extLst>
          </p:cNvPr>
          <p:cNvPicPr>
            <a:picLocks noChangeAspect="1"/>
          </p:cNvPicPr>
          <p:nvPr/>
        </p:nvPicPr>
        <p:blipFill>
          <a:blip r:embed="rId2"/>
          <a:stretch>
            <a:fillRect/>
          </a:stretch>
        </p:blipFill>
        <p:spPr>
          <a:xfrm>
            <a:off x="6350" y="0"/>
            <a:ext cx="12179300" cy="6858000"/>
          </a:xfrm>
          <a:prstGeom prst="rect">
            <a:avLst/>
          </a:prstGeom>
        </p:spPr>
      </p:pic>
      <p:sp>
        <p:nvSpPr>
          <p:cNvPr id="4" name="Content Placeholder 2">
            <a:extLst>
              <a:ext uri="{FF2B5EF4-FFF2-40B4-BE49-F238E27FC236}">
                <a16:creationId xmlns:a16="http://schemas.microsoft.com/office/drawing/2014/main" id="{E3A9F038-B828-EB48-9CAB-EC488DA7B59F}"/>
              </a:ext>
            </a:extLst>
          </p:cNvPr>
          <p:cNvSpPr txBox="1"/>
          <p:nvPr/>
        </p:nvSpPr>
        <p:spPr>
          <a:xfrm>
            <a:off x="4872251" y="1554480"/>
            <a:ext cx="7047033" cy="4894947"/>
          </a:xfrm>
          <a:prstGeom prst="rect">
            <a:avLst/>
          </a:prstGeom>
          <a:noFill/>
          <a:ln cap="flat">
            <a:noFill/>
          </a:ln>
        </p:spPr>
        <p:txBody>
          <a:bodyPr vert="horz" wrap="square" lIns="91440" tIns="45720" rIns="91440" bIns="45720" anchor="t" anchorCtr="0" compatLnSpc="1">
            <a:normAutofit fontScale="77500" lnSpcReduction="20000"/>
          </a:bodyPr>
          <a:lstStyle/>
          <a:p>
            <a:pPr>
              <a:lnSpc>
                <a:spcPct val="110000"/>
              </a:lnSpc>
            </a:pPr>
            <a:r>
              <a:rPr lang="en-US" b="1" dirty="0">
                <a:effectLst/>
                <a:latin typeface="Bodoni 72 Book" pitchFamily="2" charset="0"/>
              </a:rPr>
              <a:t>• Airbrush </a:t>
            </a:r>
            <a:r>
              <a:rPr lang="en-US" b="1" dirty="0" err="1">
                <a:effectLst/>
                <a:latin typeface="Bodoni 72 Book" pitchFamily="2" charset="0"/>
              </a:rPr>
              <a:t>Luminizing</a:t>
            </a:r>
            <a:r>
              <a:rPr lang="en-US" b="1" dirty="0">
                <a:effectLst/>
                <a:latin typeface="Bodoni 72 Book" pitchFamily="2" charset="0"/>
              </a:rPr>
              <a:t> Skin Tint &amp; Glow Enhancing Mask </a:t>
            </a:r>
            <a:r>
              <a:rPr lang="en-US" dirty="0">
                <a:effectLst/>
                <a:latin typeface="Bodoni 72 Book" pitchFamily="2" charset="0"/>
              </a:rPr>
              <a:t>– This revolutionary facial tan enhancer is formulated to tan, tone and tighten facial skin while also providing a filtered luminous glow.</a:t>
            </a:r>
          </a:p>
          <a:p>
            <a:pPr>
              <a:lnSpc>
                <a:spcPct val="110000"/>
              </a:lnSpc>
            </a:pPr>
            <a:r>
              <a:rPr lang="en-US" b="1" dirty="0">
                <a:effectLst/>
                <a:latin typeface="Bodoni 72 Book" pitchFamily="2" charset="0"/>
              </a:rPr>
              <a:t>• Porcelain Flower Extract </a:t>
            </a:r>
            <a:r>
              <a:rPr lang="en-US" dirty="0">
                <a:effectLst/>
                <a:latin typeface="Bodoni 72 Book" pitchFamily="2" charset="0"/>
              </a:rPr>
              <a:t>– Hydrates and nourishes the skin while helping to promote a crystal-clear complexion.</a:t>
            </a:r>
          </a:p>
          <a:p>
            <a:pPr>
              <a:lnSpc>
                <a:spcPct val="110000"/>
              </a:lnSpc>
            </a:pPr>
            <a:r>
              <a:rPr lang="en-US" b="1" dirty="0">
                <a:effectLst/>
                <a:latin typeface="Bodoni 72 Book" pitchFamily="2" charset="0"/>
              </a:rPr>
              <a:t>• </a:t>
            </a:r>
            <a:r>
              <a:rPr lang="en-US" b="1" dirty="0" err="1">
                <a:effectLst/>
                <a:latin typeface="Bodoni 72 Book" pitchFamily="2" charset="0"/>
              </a:rPr>
              <a:t>GlowPlex</a:t>
            </a:r>
            <a:r>
              <a:rPr lang="en-US" b="1" dirty="0">
                <a:effectLst/>
                <a:latin typeface="Bodoni 72 Book" pitchFamily="2" charset="0"/>
              </a:rPr>
              <a:t>™ </a:t>
            </a:r>
            <a:r>
              <a:rPr lang="en-US" dirty="0">
                <a:effectLst/>
                <a:latin typeface="Bodoni 72 Book" pitchFamily="2" charset="0"/>
              </a:rPr>
              <a:t>- A multi-functional skincare active containing Niacinamide and anti-aging peptides to promote glowing skin, blur imperfections and helping to minimize the appearance of dark spots. </a:t>
            </a:r>
          </a:p>
          <a:p>
            <a:pPr>
              <a:lnSpc>
                <a:spcPct val="110000"/>
              </a:lnSpc>
            </a:pPr>
            <a:r>
              <a:rPr lang="en-US" b="1" dirty="0">
                <a:effectLst/>
                <a:latin typeface="Bodoni 72 Book" pitchFamily="2" charset="0"/>
              </a:rPr>
              <a:t>• Electric Daisy </a:t>
            </a:r>
            <a:r>
              <a:rPr lang="en-US" dirty="0">
                <a:effectLst/>
                <a:latin typeface="Bodoni 72 Book" pitchFamily="2" charset="0"/>
              </a:rPr>
              <a:t>– Allows for a tightening and contouring effect to the skin while also helping to increase skin’s elasticity. </a:t>
            </a:r>
          </a:p>
          <a:p>
            <a:pPr>
              <a:lnSpc>
                <a:spcPct val="110000"/>
              </a:lnSpc>
            </a:pPr>
            <a:r>
              <a:rPr lang="en-US" sz="1800" b="1" dirty="0">
                <a:effectLst/>
                <a:latin typeface="Bodoni 72 Book" pitchFamily="2" charset="0"/>
              </a:rPr>
              <a:t>• </a:t>
            </a:r>
            <a:r>
              <a:rPr lang="en-US" sz="1800" b="1" dirty="0" err="1">
                <a:effectLst/>
                <a:latin typeface="Bodoni 72 Book" pitchFamily="2" charset="0"/>
              </a:rPr>
              <a:t>Glucohyami</a:t>
            </a:r>
            <a:r>
              <a:rPr lang="en-US" sz="1800" b="1" dirty="0">
                <a:effectLst/>
                <a:latin typeface="Bodoni 72 Book" pitchFamily="2" charset="0"/>
              </a:rPr>
              <a:t>™ - </a:t>
            </a:r>
            <a:r>
              <a:rPr lang="en-US" sz="1800" dirty="0">
                <a:effectLst/>
                <a:latin typeface="Bodoni 72 Book" pitchFamily="2" charset="0"/>
              </a:rPr>
              <a:t>Helps the skin to restore its natural production of hyaluronic acid to help fo</a:t>
            </a:r>
            <a:r>
              <a:rPr lang="en-US" dirty="0">
                <a:latin typeface="Bodoni 72 Book" pitchFamily="2" charset="0"/>
              </a:rPr>
              <a:t>r a more youthful and tones appearance to the skin.</a:t>
            </a:r>
            <a:endParaRPr lang="en-US" sz="1800" dirty="0">
              <a:effectLst/>
              <a:latin typeface="Bodoni 72 Book" pitchFamily="2" charset="0"/>
            </a:endParaRPr>
          </a:p>
          <a:p>
            <a:pPr>
              <a:lnSpc>
                <a:spcPct val="110000"/>
              </a:lnSpc>
            </a:pPr>
            <a:r>
              <a:rPr lang="en-US" b="1" dirty="0">
                <a:effectLst/>
                <a:latin typeface="Bodoni 72 Book" pitchFamily="2" charset="0"/>
              </a:rPr>
              <a:t>• </a:t>
            </a:r>
            <a:r>
              <a:rPr lang="en-US" b="1" dirty="0">
                <a:latin typeface="Bodoni 72 Book" pitchFamily="2" charset="0"/>
              </a:rPr>
              <a:t>Honey Extract </a:t>
            </a:r>
            <a:r>
              <a:rPr lang="en-US" dirty="0">
                <a:latin typeface="Bodoni 72 Book" pitchFamily="2" charset="0"/>
              </a:rPr>
              <a:t>– Has natural pore tightening and glow enhancing properties while helping to reduce the appearance of skin’s imperfections.</a:t>
            </a:r>
          </a:p>
          <a:p>
            <a:pPr>
              <a:lnSpc>
                <a:spcPct val="110000"/>
              </a:lnSpc>
              <a:defRPr sz="1800" b="0" i="0" u="none" strike="noStrike" kern="0" cap="none" spc="0" baseline="0">
                <a:solidFill>
                  <a:srgbClr val="000000"/>
                </a:solidFill>
                <a:uFillTx/>
              </a:defRPr>
            </a:pPr>
            <a:r>
              <a:rPr lang="en-US" b="1" dirty="0">
                <a:effectLst/>
                <a:latin typeface="Bodoni 72 Book" pitchFamily="2" charset="0"/>
              </a:rPr>
              <a:t>• </a:t>
            </a:r>
            <a:r>
              <a:rPr lang="en-US" b="1" dirty="0">
                <a:latin typeface="Bodoni 72 Book" pitchFamily="2" charset="0"/>
              </a:rPr>
              <a:t>Green Tea Extract </a:t>
            </a:r>
            <a:r>
              <a:rPr lang="en-US" dirty="0">
                <a:latin typeface="Bodoni 72 Book" pitchFamily="2" charset="0"/>
              </a:rPr>
              <a:t>– Power packed with antioxidants to help reduce environmental stress and damage to the skin while working to decrease puffiness.</a:t>
            </a:r>
          </a:p>
          <a:p>
            <a:pPr>
              <a:lnSpc>
                <a:spcPct val="110000"/>
              </a:lnSpc>
              <a:defRPr sz="1800" b="0" i="0" u="none" strike="noStrike" kern="0" cap="none" spc="0" baseline="0">
                <a:solidFill>
                  <a:srgbClr val="000000"/>
                </a:solidFill>
                <a:uFillTx/>
              </a:defRPr>
            </a:pPr>
            <a:r>
              <a:rPr lang="en-US" b="1" dirty="0">
                <a:effectLst/>
                <a:latin typeface="Bodoni 72 Book" pitchFamily="2" charset="0"/>
              </a:rPr>
              <a:t>• </a:t>
            </a:r>
            <a:r>
              <a:rPr lang="en-US" b="1" dirty="0" err="1">
                <a:latin typeface="Bodoni 72 Book" pitchFamily="2" charset="0"/>
              </a:rPr>
              <a:t>Hyalufix</a:t>
            </a:r>
            <a:r>
              <a:rPr lang="en-US" b="1" dirty="0">
                <a:latin typeface="Bodoni 72 Book" pitchFamily="2" charset="0"/>
              </a:rPr>
              <a:t>™ </a:t>
            </a:r>
            <a:r>
              <a:rPr lang="en-US" dirty="0">
                <a:latin typeface="Bodoni 72 Book" pitchFamily="2" charset="0"/>
              </a:rPr>
              <a:t>- Compliments the skin’s natural hyaluronic acid production by delivering deep down cellular hydration. Significantly appears to correct deep facial wrinkles, improve skin density, firm and plump the skin.</a:t>
            </a:r>
          </a:p>
          <a:p>
            <a:pPr>
              <a:lnSpc>
                <a:spcPct val="110000"/>
              </a:lnSpc>
              <a:defRPr sz="1800" b="0" i="0" u="none" strike="noStrike" kern="0" cap="none" spc="0" baseline="0">
                <a:solidFill>
                  <a:srgbClr val="000000"/>
                </a:solidFill>
                <a:uFillTx/>
              </a:defRPr>
            </a:pPr>
            <a:r>
              <a:rPr lang="en-US" b="1" dirty="0">
                <a:effectLst/>
                <a:latin typeface="Bodoni 72 Book" pitchFamily="2" charset="0"/>
              </a:rPr>
              <a:t>• </a:t>
            </a:r>
            <a:r>
              <a:rPr lang="en-US" b="1" dirty="0">
                <a:latin typeface="Bodoni 72 Book" pitchFamily="2" charset="0"/>
              </a:rPr>
              <a:t>Vegan Collagen </a:t>
            </a:r>
            <a:r>
              <a:rPr lang="en-US" dirty="0">
                <a:latin typeface="Bodoni 72 Book" pitchFamily="2" charset="0"/>
              </a:rPr>
              <a:t>– Helps to strengthen and condition the skin to visibly improve texture and suppleness while also helping to restore skin’s natural bounce and resilience, diminishing the look of fine lines and wrinkles.</a:t>
            </a:r>
          </a:p>
          <a:p>
            <a:pPr>
              <a:lnSpc>
                <a:spcPct val="110000"/>
              </a:lnSpc>
              <a:defRPr sz="1800" b="0" i="0" u="none" strike="noStrike" kern="0" cap="none" spc="0" baseline="0">
                <a:solidFill>
                  <a:srgbClr val="000000"/>
                </a:solidFill>
                <a:uFillTx/>
              </a:defRPr>
            </a:pPr>
            <a:r>
              <a:rPr lang="en-US" b="1" dirty="0">
                <a:effectLst/>
                <a:latin typeface="Bodoni 72 Book" pitchFamily="2" charset="0"/>
              </a:rPr>
              <a:t>• </a:t>
            </a:r>
            <a:r>
              <a:rPr lang="en-US" b="1" dirty="0">
                <a:latin typeface="Bodoni 72 Book" pitchFamily="2" charset="0"/>
              </a:rPr>
              <a:t>Multi Use </a:t>
            </a:r>
            <a:r>
              <a:rPr lang="en-US" dirty="0">
                <a:latin typeface="Bodoni 72 Book" pitchFamily="2" charset="0"/>
              </a:rPr>
              <a:t>– Can be used as a facial tan enhancer, daily glowing moisturizer or dewy makeup primer.</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Hypnotic</a:t>
            </a:r>
            <a:r>
              <a:rPr lang="en-US" dirty="0">
                <a:solidFill>
                  <a:srgbClr val="000000"/>
                </a:solidFill>
                <a:latin typeface="Bodoni 72 Book" pitchFamily="2" charset="0"/>
                <a:ea typeface="Baskerville" panose="02020502070401020303" pitchFamily="18" charset="0"/>
                <a:cs typeface="Lucida Sans" pitchFamily="2"/>
              </a:rPr>
              <a:t> Honey</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1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3DC3DA3F-C7E2-4E4E-84BD-89709D09D53E}"/>
              </a:ext>
            </a:extLst>
          </p:cNvPr>
          <p:cNvSpPr txBox="1"/>
          <p:nvPr/>
        </p:nvSpPr>
        <p:spPr>
          <a:xfrm>
            <a:off x="4872251" y="147971"/>
            <a:ext cx="7047033" cy="1406510"/>
          </a:xfrm>
          <a:prstGeom prst="rect">
            <a:avLst/>
          </a:prstGeom>
          <a:noFill/>
          <a:ln cap="flat">
            <a:noFill/>
          </a:ln>
        </p:spPr>
        <p:txBody>
          <a:bodyPr vert="horz" wrap="square" lIns="91440" tIns="45720" rIns="91440" bIns="45720" anchor="ctr" anchorCtr="0" compatLnSpc="1">
            <a:normAutofit lnSpcReduction="10000"/>
          </a:bodyPr>
          <a:lstStyle/>
          <a:p>
            <a:r>
              <a:rPr lang="en-US" sz="4000" b="1" dirty="0">
                <a:solidFill>
                  <a:srgbClr val="000000"/>
                </a:solidFill>
                <a:latin typeface="BODONI 72 BOOK" pitchFamily="2" charset="0"/>
                <a:ea typeface="SimSun" pitchFamily="2"/>
                <a:cs typeface="Lucida Sans" pitchFamily="2"/>
              </a:rPr>
              <a:t>Honey Gleam Cream</a:t>
            </a:r>
            <a:r>
              <a:rPr lang="en-US" sz="4000" b="0" i="0" u="none" strike="noStrike" kern="1200" cap="none" spc="0" baseline="0" dirty="0">
                <a:solidFill>
                  <a:srgbClr val="000000"/>
                </a:solidFill>
                <a:uFillTx/>
                <a:latin typeface="Bodoni 72 Book" pitchFamily="2" charset="0"/>
                <a:ea typeface="SimSun" pitchFamily="2"/>
                <a:cs typeface="Lucida Sans" pitchFamily="2"/>
              </a:rPr>
              <a:t>™</a:t>
            </a:r>
            <a:r>
              <a:rPr lang="en-US" sz="4000" b="1" i="0" u="none" strike="noStrike" kern="1200" cap="none" spc="0" baseline="0" dirty="0">
                <a:solidFill>
                  <a:srgbClr val="000000"/>
                </a:solidFill>
                <a:uFillTx/>
                <a:latin typeface="BODONI 72 BOOK" pitchFamily="2" charset="0"/>
                <a:ea typeface="SimSun" pitchFamily="2"/>
                <a:cs typeface="Lucida Sans" pitchFamily="2"/>
              </a:rPr>
              <a:t> </a:t>
            </a:r>
            <a:br>
              <a:rPr lang="en-US" sz="4000" b="0" i="0" u="none" strike="noStrike" kern="1200" cap="none" spc="0" baseline="0" dirty="0">
                <a:solidFill>
                  <a:srgbClr val="000000"/>
                </a:solidFill>
                <a:uFillTx/>
                <a:latin typeface="Bodoni 72 Book" pitchFamily="2" charset="0"/>
                <a:ea typeface="SimSun" pitchFamily="2"/>
                <a:cs typeface="Lucida Sans" pitchFamily="2"/>
              </a:rPr>
            </a:br>
            <a:r>
              <a:rPr lang="en-US" sz="1600" dirty="0">
                <a:latin typeface="Bodoni 72 Book" pitchFamily="2" charset="0"/>
                <a:ea typeface="Baskerville" panose="02020502070401020303" pitchFamily="18" charset="0"/>
              </a:rPr>
              <a:t>Glow Boosting Skin Tint | Contouring Filter Effect</a:t>
            </a:r>
          </a:p>
          <a:p>
            <a:r>
              <a:rPr lang="en-US" sz="1600" dirty="0">
                <a:latin typeface="Bodoni 72 Book" pitchFamily="2" charset="0"/>
                <a:ea typeface="Baskerville" panose="02020502070401020303" pitchFamily="18" charset="0"/>
              </a:rPr>
              <a:t>Iconic Airbrush </a:t>
            </a:r>
            <a:r>
              <a:rPr lang="en-US" sz="1600" dirty="0" err="1">
                <a:latin typeface="Bodoni 72 Book" pitchFamily="2" charset="0"/>
                <a:ea typeface="Baskerville" panose="02020502070401020303" pitchFamily="18" charset="0"/>
              </a:rPr>
              <a:t>Luminizer</a:t>
            </a:r>
            <a:endParaRPr lang="en-US" sz="1600" dirty="0">
              <a:latin typeface="Bodoni 72 Book" pitchFamily="2" charset="0"/>
              <a:ea typeface="Baskerville" panose="02020502070401020303" pitchFamily="18" charset="0"/>
            </a:endParaRPr>
          </a:p>
          <a:p>
            <a:r>
              <a:rPr lang="en-US" sz="1600" dirty="0">
                <a:latin typeface="Bodoni 72 Book" pitchFamily="2" charset="0"/>
                <a:ea typeface="Baskerville" panose="02020502070401020303" pitchFamily="18" charset="0"/>
              </a:rPr>
              <a:t>Mega-Moisture Dewy Mineral Mask</a:t>
            </a:r>
          </a:p>
        </p:txBody>
      </p:sp>
    </p:spTree>
    <p:extLst>
      <p:ext uri="{BB962C8B-B14F-4D97-AF65-F5344CB8AC3E}">
        <p14:creationId xmlns:p14="http://schemas.microsoft.com/office/powerpoint/2010/main" val="1907589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id="{98C709B3-66FA-A74F-A721-43D3D80D9BCC}"/>
              </a:ext>
            </a:extLst>
          </p:cNvPr>
          <p:cNvPicPr>
            <a:picLocks noChangeAspect="1"/>
          </p:cNvPicPr>
          <p:nvPr/>
        </p:nvPicPr>
        <p:blipFill>
          <a:blip r:embed="rId2"/>
          <a:stretch>
            <a:fillRect/>
          </a:stretch>
        </p:blipFill>
        <p:spPr>
          <a:xfrm>
            <a:off x="4733" y="0"/>
            <a:ext cx="12182534" cy="6858000"/>
          </a:xfrm>
          <a:prstGeom prst="rect">
            <a:avLst/>
          </a:prstGeom>
        </p:spPr>
      </p:pic>
    </p:spTree>
    <p:extLst>
      <p:ext uri="{BB962C8B-B14F-4D97-AF65-F5344CB8AC3E}">
        <p14:creationId xmlns:p14="http://schemas.microsoft.com/office/powerpoint/2010/main" val="1107372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iletry, perfume&#10;&#10;Description automatically generated">
            <a:extLst>
              <a:ext uri="{FF2B5EF4-FFF2-40B4-BE49-F238E27FC236}">
                <a16:creationId xmlns:a16="http://schemas.microsoft.com/office/drawing/2014/main" id="{D50F8D60-9507-154D-8C63-E5B408C39E59}"/>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AB9E6F14-9F2B-2F43-9434-82D7D4C8E361}"/>
              </a:ext>
            </a:extLst>
          </p:cNvPr>
          <p:cNvSpPr txBox="1"/>
          <p:nvPr/>
        </p:nvSpPr>
        <p:spPr>
          <a:xfrm>
            <a:off x="4872251" y="1680269"/>
            <a:ext cx="7047033" cy="4769158"/>
          </a:xfrm>
          <a:prstGeom prst="rect">
            <a:avLst/>
          </a:prstGeom>
          <a:noFill/>
          <a:ln cap="flat">
            <a:noFill/>
          </a:ln>
        </p:spPr>
        <p:txBody>
          <a:bodyPr vert="horz" wrap="square" lIns="91440" tIns="45720" rIns="91440" bIns="45720" anchor="t" anchorCtr="0" compatLnSpc="1">
            <a:normAutofit fontScale="92500" lnSpcReduction="20000"/>
          </a:bodyPr>
          <a:lstStyle/>
          <a:p>
            <a:pPr>
              <a:lnSpc>
                <a:spcPct val="120000"/>
              </a:lnSpc>
            </a:pPr>
            <a:r>
              <a:rPr lang="en-US" sz="1600" dirty="0">
                <a:effectLst/>
                <a:latin typeface="Times" pitchFamily="2" charset="0"/>
              </a:rPr>
              <a:t>• Quad Tyrosine Blend + </a:t>
            </a:r>
            <a:r>
              <a:rPr lang="en-US" sz="1600" dirty="0" err="1">
                <a:effectLst/>
                <a:latin typeface="Times" pitchFamily="2" charset="0"/>
              </a:rPr>
              <a:t>MelanoBronze</a:t>
            </a:r>
            <a:r>
              <a:rPr lang="en-US" sz="1600" dirty="0">
                <a:effectLst/>
                <a:latin typeface="Times" pitchFamily="2" charset="0"/>
              </a:rPr>
              <a:t>™ - Stimulate and increase </a:t>
            </a:r>
          </a:p>
          <a:p>
            <a:pPr>
              <a:lnSpc>
                <a:spcPct val="120000"/>
              </a:lnSpc>
            </a:pPr>
            <a:r>
              <a:rPr lang="en-US" sz="1600" dirty="0">
                <a:effectLst/>
                <a:latin typeface="Times" pitchFamily="2" charset="0"/>
              </a:rPr>
              <a:t>melanin formation to accelerate the tanning process. </a:t>
            </a:r>
          </a:p>
          <a:p>
            <a:pPr>
              <a:lnSpc>
                <a:spcPct val="120000"/>
              </a:lnSpc>
            </a:pPr>
            <a:r>
              <a:rPr lang="en-US" sz="1600" dirty="0">
                <a:effectLst/>
                <a:latin typeface="Times" pitchFamily="2" charset="0"/>
              </a:rPr>
              <a:t>• </a:t>
            </a:r>
            <a:r>
              <a:rPr lang="en-US" sz="1600" dirty="0" err="1">
                <a:effectLst/>
                <a:latin typeface="Times" pitchFamily="2" charset="0"/>
              </a:rPr>
              <a:t>Melactiva</a:t>
            </a:r>
            <a:r>
              <a:rPr lang="en-US" sz="1600" dirty="0">
                <a:effectLst/>
                <a:latin typeface="Times" pitchFamily="2" charset="0"/>
              </a:rPr>
              <a:t>™ - Melanin synthesizer for darker, longer lasting results. </a:t>
            </a:r>
          </a:p>
          <a:p>
            <a:pPr>
              <a:lnSpc>
                <a:spcPct val="120000"/>
              </a:lnSpc>
            </a:pPr>
            <a:r>
              <a:rPr lang="en-US" sz="1600" dirty="0">
                <a:effectLst/>
                <a:latin typeface="Times" pitchFamily="2" charset="0"/>
              </a:rPr>
              <a:t>• Coffeeberry - Rich antioxidant that helps to neutralize free radical damage and </a:t>
            </a:r>
          </a:p>
          <a:p>
            <a:pPr>
              <a:lnSpc>
                <a:spcPct val="120000"/>
              </a:lnSpc>
            </a:pPr>
            <a:r>
              <a:rPr lang="en-US" sz="1600" dirty="0">
                <a:effectLst/>
                <a:latin typeface="Times" pitchFamily="2" charset="0"/>
              </a:rPr>
              <a:t>help to prevent cellular damage in the skin. </a:t>
            </a:r>
          </a:p>
          <a:p>
            <a:pPr>
              <a:lnSpc>
                <a:spcPct val="120000"/>
              </a:lnSpc>
            </a:pPr>
            <a:r>
              <a:rPr lang="en-US" sz="1600" dirty="0">
                <a:effectLst/>
                <a:latin typeface="Times" pitchFamily="2" charset="0"/>
              </a:rPr>
              <a:t>• </a:t>
            </a:r>
            <a:r>
              <a:rPr lang="en-US" sz="1600" dirty="0" err="1">
                <a:effectLst/>
                <a:latin typeface="Times" pitchFamily="2" charset="0"/>
              </a:rPr>
              <a:t>Cupuaçu</a:t>
            </a:r>
            <a:r>
              <a:rPr lang="en-US" sz="1600" dirty="0">
                <a:effectLst/>
                <a:latin typeface="Times" pitchFamily="2" charset="0"/>
              </a:rPr>
              <a:t> Butter – Considered as a super moisturizer, helps to lock in moisture and restore skins elasticity, while soothing dry skin. </a:t>
            </a:r>
          </a:p>
          <a:p>
            <a:pPr>
              <a:lnSpc>
                <a:spcPct val="120000"/>
              </a:lnSpc>
            </a:pPr>
            <a:r>
              <a:rPr lang="en-US" sz="1600" dirty="0">
                <a:effectLst/>
                <a:latin typeface="Times" pitchFamily="2" charset="0"/>
              </a:rPr>
              <a:t>• </a:t>
            </a:r>
            <a:r>
              <a:rPr lang="en-US" sz="1600" dirty="0" err="1">
                <a:effectLst/>
                <a:latin typeface="Times" pitchFamily="2" charset="0"/>
              </a:rPr>
              <a:t>Centella</a:t>
            </a:r>
            <a:r>
              <a:rPr lang="en-US" sz="1600" dirty="0">
                <a:effectLst/>
                <a:latin typeface="Times" pitchFamily="2" charset="0"/>
              </a:rPr>
              <a:t> CAST – Helps to restore skins elasticity and firmness while boosting </a:t>
            </a:r>
          </a:p>
          <a:p>
            <a:pPr>
              <a:lnSpc>
                <a:spcPct val="120000"/>
              </a:lnSpc>
            </a:pPr>
            <a:r>
              <a:rPr lang="en-US" sz="1600" dirty="0">
                <a:effectLst/>
                <a:latin typeface="Times" pitchFamily="2" charset="0"/>
              </a:rPr>
              <a:t>collagen production, as well as helps to reduce the appearance of stretch marks </a:t>
            </a:r>
          </a:p>
          <a:p>
            <a:pPr>
              <a:lnSpc>
                <a:spcPct val="120000"/>
              </a:lnSpc>
            </a:pPr>
            <a:r>
              <a:rPr lang="en-US" sz="1600" dirty="0">
                <a:effectLst/>
                <a:latin typeface="Times" pitchFamily="2" charset="0"/>
              </a:rPr>
              <a:t>and sagging skin. </a:t>
            </a:r>
          </a:p>
          <a:p>
            <a:pPr>
              <a:lnSpc>
                <a:spcPct val="120000"/>
              </a:lnSpc>
            </a:pPr>
            <a:r>
              <a:rPr lang="en-US" sz="1600" dirty="0">
                <a:effectLst/>
                <a:latin typeface="Times" pitchFamily="2" charset="0"/>
              </a:rPr>
              <a:t>• Coconut Juice, Coconut Oil &amp; Coconut Water – Helps to penetrate through dry layers of skin for the deepest level of hydration. </a:t>
            </a:r>
          </a:p>
          <a:p>
            <a:pPr>
              <a:lnSpc>
                <a:spcPct val="120000"/>
              </a:lnSpc>
            </a:pPr>
            <a:r>
              <a:rPr lang="en-US" sz="1600" dirty="0">
                <a:effectLst/>
                <a:latin typeface="Times" pitchFamily="2" charset="0"/>
              </a:rPr>
              <a:t>• Cocoa Butter – Hydrating butter that adds superior moisture to dry skin, contains anti-inflammatory properties and works to reduce scars and stretch marks and good for tanners with skin conditions. </a:t>
            </a:r>
          </a:p>
          <a:p>
            <a:pPr>
              <a:lnSpc>
                <a:spcPct val="120000"/>
              </a:lnSpc>
            </a:pPr>
            <a:r>
              <a:rPr lang="en-US" sz="1600" dirty="0">
                <a:effectLst/>
                <a:latin typeface="Times" pitchFamily="2" charset="0"/>
              </a:rPr>
              <a:t>• Tattoo &amp; Color Fade Protector - Prolongs the life and radiance of your tattoos and tanning results. </a:t>
            </a: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sz="1600" dirty="0">
                <a:solidFill>
                  <a:srgbClr val="000000"/>
                </a:solidFill>
                <a:latin typeface="Bodoni 72 Book" pitchFamily="2" charset="0"/>
                <a:ea typeface="Baskerville" panose="02020502070401020303" pitchFamily="18" charset="0"/>
                <a:cs typeface="Lucida Sans" pitchFamily="2"/>
              </a:rPr>
              <a:t>Pink Coconut</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87C91848-6794-CB49-8FE8-AACBBB9FD6D7}"/>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dirty="0">
                <a:solidFill>
                  <a:srgbClr val="000000"/>
                </a:solidFill>
                <a:latin typeface="Bodoni 72 Oldstyle Book" pitchFamily="2" charset="0"/>
                <a:ea typeface="SimSun" pitchFamily="2"/>
                <a:cs typeface="Lucida Sans" pitchFamily="2"/>
              </a:rPr>
              <a:t>Coconut Covergirl</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Skin Softening Sunkissed Golden Glow Tanning Lotion</a:t>
            </a:r>
          </a:p>
          <a:p>
            <a:r>
              <a:rPr lang="en-US" dirty="0">
                <a:latin typeface="Baskerville" panose="02020502070401020303" pitchFamily="18" charset="0"/>
                <a:ea typeface="Baskerville" panose="02020502070401020303" pitchFamily="18" charset="0"/>
              </a:rPr>
              <a:t>Coconut Milk &amp; Coconut Oil for Sleek &amp; Smooth Hydration</a:t>
            </a:r>
          </a:p>
          <a:p>
            <a:r>
              <a:rPr lang="en-US" dirty="0">
                <a:latin typeface="Baskerville" panose="02020502070401020303" pitchFamily="18" charset="0"/>
                <a:ea typeface="Baskerville" panose="02020502070401020303" pitchFamily="18" charset="0"/>
              </a:rPr>
              <a:t>Tattoo &amp; Color Fade Protection Formula</a:t>
            </a:r>
          </a:p>
        </p:txBody>
      </p:sp>
    </p:spTree>
    <p:extLst>
      <p:ext uri="{BB962C8B-B14F-4D97-AF65-F5344CB8AC3E}">
        <p14:creationId xmlns:p14="http://schemas.microsoft.com/office/powerpoint/2010/main" val="993246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D52A02A-7A8E-0C42-9F68-9CE8CA94E9BD}"/>
              </a:ext>
            </a:extLst>
          </p:cNvPr>
          <p:cNvPicPr>
            <a:picLocks noChangeAspect="1"/>
          </p:cNvPicPr>
          <p:nvPr/>
        </p:nvPicPr>
        <p:blipFill>
          <a:blip r:embed="rId2"/>
          <a:stretch>
            <a:fillRect/>
          </a:stretch>
        </p:blipFill>
        <p:spPr>
          <a:xfrm>
            <a:off x="4733" y="0"/>
            <a:ext cx="12182534" cy="6858000"/>
          </a:xfrm>
          <a:prstGeom prst="rect">
            <a:avLst/>
          </a:prstGeom>
        </p:spPr>
      </p:pic>
    </p:spTree>
    <p:extLst>
      <p:ext uri="{BB962C8B-B14F-4D97-AF65-F5344CB8AC3E}">
        <p14:creationId xmlns:p14="http://schemas.microsoft.com/office/powerpoint/2010/main" val="1586448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3736DCA7-6D41-7A4C-BF39-919EC83E17CF}"/>
              </a:ext>
            </a:extLst>
          </p:cNvPr>
          <p:cNvPicPr>
            <a:picLocks noChangeAspect="1"/>
          </p:cNvPicPr>
          <p:nvPr/>
        </p:nvPicPr>
        <p:blipFill>
          <a:blip r:embed="rId2"/>
          <a:stretch>
            <a:fillRect/>
          </a:stretch>
        </p:blipFill>
        <p:spPr>
          <a:xfrm>
            <a:off x="4733" y="0"/>
            <a:ext cx="12182534" cy="6858000"/>
          </a:xfrm>
          <a:prstGeom prst="rect">
            <a:avLst/>
          </a:prstGeom>
        </p:spPr>
      </p:pic>
      <p:sp>
        <p:nvSpPr>
          <p:cNvPr id="7" name="Content Placeholder 2">
            <a:extLst>
              <a:ext uri="{FF2B5EF4-FFF2-40B4-BE49-F238E27FC236}">
                <a16:creationId xmlns:a16="http://schemas.microsoft.com/office/drawing/2014/main" id="{EB089C5E-EC4D-2F41-9C7A-D452BB017791}"/>
              </a:ext>
            </a:extLst>
          </p:cNvPr>
          <p:cNvSpPr txBox="1"/>
          <p:nvPr/>
        </p:nvSpPr>
        <p:spPr>
          <a:xfrm>
            <a:off x="4872251" y="1668319"/>
            <a:ext cx="7047033" cy="4781108"/>
          </a:xfrm>
          <a:prstGeom prst="rect">
            <a:avLst/>
          </a:prstGeom>
          <a:noFill/>
          <a:ln cap="flat">
            <a:noFill/>
          </a:ln>
        </p:spPr>
        <p:txBody>
          <a:bodyPr vert="horz" wrap="square" lIns="91440" tIns="45720" rIns="91440" bIns="45720" anchor="t" anchorCtr="0" compatLnSpc="1">
            <a:normAutofit fontScale="92500" lnSpcReduction="10000"/>
          </a:bodyPr>
          <a:lstStyle/>
          <a:p>
            <a:pPr>
              <a:lnSpc>
                <a:spcPct val="110000"/>
              </a:lnSpc>
            </a:pPr>
            <a:r>
              <a:rPr lang="en-US" dirty="0">
                <a:effectLst/>
                <a:latin typeface="Times" pitchFamily="2" charset="0"/>
              </a:rPr>
              <a:t>• Blue Hued Dark Tanning Optimizer – Deeply intensifies tanning results for superior dark color without the use of added bronzers. </a:t>
            </a:r>
          </a:p>
          <a:p>
            <a:pPr>
              <a:lnSpc>
                <a:spcPct val="110000"/>
              </a:lnSpc>
            </a:pPr>
            <a:r>
              <a:rPr lang="en-US" dirty="0">
                <a:effectLst/>
                <a:latin typeface="Times" pitchFamily="2" charset="0"/>
              </a:rPr>
              <a:t>• Blue Tansy™ – Provides anti-orange agents so the skin develops the most </a:t>
            </a:r>
          </a:p>
          <a:p>
            <a:pPr>
              <a:lnSpc>
                <a:spcPct val="110000"/>
              </a:lnSpc>
            </a:pPr>
            <a:r>
              <a:rPr lang="en-US" dirty="0">
                <a:effectLst/>
                <a:latin typeface="Times" pitchFamily="2" charset="0"/>
              </a:rPr>
              <a:t>natural, dark bronzed result. </a:t>
            </a:r>
          </a:p>
          <a:p>
            <a:pPr>
              <a:lnSpc>
                <a:spcPct val="110000"/>
              </a:lnSpc>
            </a:pPr>
            <a:r>
              <a:rPr lang="en-US" dirty="0">
                <a:effectLst/>
                <a:latin typeface="Times" pitchFamily="2" charset="0"/>
              </a:rPr>
              <a:t>• Barbados Cherry Extract – Works to fight against inflammation and free </a:t>
            </a:r>
          </a:p>
          <a:p>
            <a:pPr>
              <a:lnSpc>
                <a:spcPct val="110000"/>
              </a:lnSpc>
            </a:pPr>
            <a:r>
              <a:rPr lang="en-US" dirty="0">
                <a:effectLst/>
                <a:latin typeface="Times" pitchFamily="2" charset="0"/>
              </a:rPr>
              <a:t>radical damage while being an antioxidant to help combat skin dullness and </a:t>
            </a:r>
          </a:p>
          <a:p>
            <a:pPr>
              <a:lnSpc>
                <a:spcPct val="110000"/>
              </a:lnSpc>
            </a:pPr>
            <a:r>
              <a:rPr lang="en-US" dirty="0">
                <a:effectLst/>
                <a:latin typeface="Times" pitchFamily="2" charset="0"/>
              </a:rPr>
              <a:t>hyperpigmentation, and working to seal in moisture to maintain skin’s barrier functions. </a:t>
            </a:r>
          </a:p>
          <a:p>
            <a:pPr>
              <a:lnSpc>
                <a:spcPct val="110000"/>
              </a:lnSpc>
            </a:pPr>
            <a:r>
              <a:rPr lang="en-US" dirty="0">
                <a:effectLst/>
                <a:latin typeface="Times" pitchFamily="2" charset="0"/>
              </a:rPr>
              <a:t>• Banana Fruit Extracts – Helps to refine the skin while being an essential source of electrolytes. </a:t>
            </a:r>
          </a:p>
          <a:p>
            <a:pPr>
              <a:lnSpc>
                <a:spcPct val="110000"/>
              </a:lnSpc>
            </a:pPr>
            <a:r>
              <a:rPr lang="en-US" sz="1800" dirty="0">
                <a:effectLst/>
                <a:latin typeface="Bodoni 72 Book" pitchFamily="2" charset="0"/>
              </a:rPr>
              <a:t>• Mango Butter – Non-comedogenic antioxidant that helps to reduce the appearance of fine lines and wrinkles while providing a glowing complexion and fighting acne formations. </a:t>
            </a:r>
          </a:p>
          <a:p>
            <a:pPr>
              <a:lnSpc>
                <a:spcPct val="110000"/>
              </a:lnSpc>
            </a:pPr>
            <a:r>
              <a:rPr lang="en-US" dirty="0">
                <a:effectLst/>
                <a:latin typeface="Times" pitchFamily="2" charset="0"/>
              </a:rPr>
              <a:t>• </a:t>
            </a:r>
            <a:r>
              <a:rPr lang="en-US" dirty="0" err="1">
                <a:effectLst/>
                <a:latin typeface="Times" pitchFamily="2" charset="0"/>
              </a:rPr>
              <a:t>MelanoBronze</a:t>
            </a:r>
            <a:r>
              <a:rPr lang="en-US" dirty="0">
                <a:effectLst/>
                <a:latin typeface="Times" pitchFamily="2" charset="0"/>
              </a:rPr>
              <a:t>™ &amp; </a:t>
            </a:r>
            <a:r>
              <a:rPr lang="en-US" dirty="0" err="1">
                <a:effectLst/>
                <a:latin typeface="Times" pitchFamily="2" charset="0"/>
              </a:rPr>
              <a:t>Melactiva</a:t>
            </a:r>
            <a:r>
              <a:rPr lang="en-US" dirty="0">
                <a:effectLst/>
                <a:latin typeface="Times" pitchFamily="2" charset="0"/>
              </a:rPr>
              <a:t>™ – Stimulates melanin activity allowing for longer lasting, darker tanning results. </a:t>
            </a:r>
          </a:p>
          <a:p>
            <a:pPr marL="171450" marR="0" lvl="0" indent="-171450" algn="l" defTabSz="914400" rtl="0" fontAlgn="auto" hangingPunct="1">
              <a:lnSpc>
                <a:spcPct val="11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dirty="0">
                <a:solidFill>
                  <a:srgbClr val="000000"/>
                </a:solidFill>
                <a:latin typeface="Bodoni 72 Book" pitchFamily="2" charset="0"/>
                <a:ea typeface="Baskerville" panose="02020502070401020303" pitchFamily="18" charset="0"/>
                <a:cs typeface="Lucida Sans" pitchFamily="2"/>
              </a:rPr>
              <a:t>Saltwater Sea</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a:p>
            <a:pPr marL="171450" marR="0" lvl="0" indent="-171450" algn="l" defTabSz="914400" rtl="0" fontAlgn="auto" hangingPunct="1">
              <a:lnSpc>
                <a:spcPct val="11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p:txBody>
      </p:sp>
      <p:sp>
        <p:nvSpPr>
          <p:cNvPr id="8" name="Title 1">
            <a:extLst>
              <a:ext uri="{FF2B5EF4-FFF2-40B4-BE49-F238E27FC236}">
                <a16:creationId xmlns:a16="http://schemas.microsoft.com/office/drawing/2014/main" id="{F5EF0465-9ED9-5B42-90F9-1F0D02D551D0}"/>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fontScale="92500"/>
          </a:bodyPr>
          <a:lstStyle/>
          <a:p>
            <a:r>
              <a:rPr lang="en-US" sz="4000" b="1" dirty="0">
                <a:solidFill>
                  <a:srgbClr val="000000"/>
                </a:solidFill>
                <a:latin typeface="Bodoni 72 Oldstyle Book" pitchFamily="2" charset="0"/>
                <a:ea typeface="SimSun" pitchFamily="2"/>
                <a:cs typeface="Lucida Sans" pitchFamily="2"/>
              </a:rPr>
              <a:t>Barbados Blues</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Caribbean Color Creator | Skin Quenching Island Cherry, Blissful Banana &amp; </a:t>
            </a:r>
          </a:p>
          <a:p>
            <a:r>
              <a:rPr lang="en-US" dirty="0">
                <a:latin typeface="Baskerville" panose="02020502070401020303" pitchFamily="18" charset="0"/>
                <a:ea typeface="Baskerville" panose="02020502070401020303" pitchFamily="18" charset="0"/>
              </a:rPr>
              <a:t>Moisturizing Mango Coastal Extracts</a:t>
            </a:r>
          </a:p>
          <a:p>
            <a:r>
              <a:rPr lang="en-US" dirty="0">
                <a:latin typeface="Baskerville" panose="02020502070401020303" pitchFamily="18" charset="0"/>
                <a:ea typeface="Baskerville" panose="02020502070401020303" pitchFamily="18" charset="0"/>
              </a:rPr>
              <a:t>Blue Hued for. Beach Bronzed Glow</a:t>
            </a:r>
          </a:p>
        </p:txBody>
      </p:sp>
    </p:spTree>
    <p:extLst>
      <p:ext uri="{BB962C8B-B14F-4D97-AF65-F5344CB8AC3E}">
        <p14:creationId xmlns:p14="http://schemas.microsoft.com/office/powerpoint/2010/main" val="3200167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logo&#10;&#10;Description automatically generated">
            <a:extLst>
              <a:ext uri="{FF2B5EF4-FFF2-40B4-BE49-F238E27FC236}">
                <a16:creationId xmlns:a16="http://schemas.microsoft.com/office/drawing/2014/main" id="{41E123CA-46DF-EF48-8089-C0B984F631AC}"/>
              </a:ext>
            </a:extLst>
          </p:cNvPr>
          <p:cNvPicPr>
            <a:picLocks noChangeAspect="1"/>
          </p:cNvPicPr>
          <p:nvPr/>
        </p:nvPicPr>
        <p:blipFill>
          <a:blip r:embed="rId2"/>
          <a:stretch>
            <a:fillRect/>
          </a:stretch>
        </p:blipFill>
        <p:spPr>
          <a:xfrm>
            <a:off x="6350" y="0"/>
            <a:ext cx="12179300" cy="6858000"/>
          </a:xfrm>
          <a:prstGeom prst="rect">
            <a:avLst/>
          </a:prstGeom>
        </p:spPr>
      </p:pic>
    </p:spTree>
    <p:extLst>
      <p:ext uri="{BB962C8B-B14F-4D97-AF65-F5344CB8AC3E}">
        <p14:creationId xmlns:p14="http://schemas.microsoft.com/office/powerpoint/2010/main" val="455181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ube of cream on a white background&#10;&#10;Description automatically generated">
            <a:extLst>
              <a:ext uri="{FF2B5EF4-FFF2-40B4-BE49-F238E27FC236}">
                <a16:creationId xmlns:a16="http://schemas.microsoft.com/office/drawing/2014/main" id="{80B40F0B-B9F8-0E44-9EF5-9F61079905AF}"/>
              </a:ext>
            </a:extLst>
          </p:cNvPr>
          <p:cNvPicPr>
            <a:picLocks noChangeAspect="1"/>
          </p:cNvPicPr>
          <p:nvPr/>
        </p:nvPicPr>
        <p:blipFill>
          <a:blip r:embed="rId2"/>
          <a:stretch>
            <a:fillRect/>
          </a:stretch>
        </p:blipFill>
        <p:spPr>
          <a:xfrm>
            <a:off x="6350" y="0"/>
            <a:ext cx="12179300" cy="6858000"/>
          </a:xfrm>
          <a:prstGeom prst="rect">
            <a:avLst/>
          </a:prstGeom>
        </p:spPr>
      </p:pic>
      <p:sp>
        <p:nvSpPr>
          <p:cNvPr id="2" name="Content Placeholder 2">
            <a:extLst>
              <a:ext uri="{FF2B5EF4-FFF2-40B4-BE49-F238E27FC236}">
                <a16:creationId xmlns:a16="http://schemas.microsoft.com/office/drawing/2014/main" id="{1ADBEB9C-17F4-4947-9170-4ABA0A5AC63A}"/>
              </a:ext>
            </a:extLst>
          </p:cNvPr>
          <p:cNvSpPr txBox="1"/>
          <p:nvPr/>
        </p:nvSpPr>
        <p:spPr>
          <a:xfrm>
            <a:off x="4872251" y="1691603"/>
            <a:ext cx="7047033" cy="5155549"/>
          </a:xfrm>
          <a:prstGeom prst="rect">
            <a:avLst/>
          </a:prstGeom>
          <a:noFill/>
          <a:ln cap="flat">
            <a:noFill/>
          </a:ln>
        </p:spPr>
        <p:txBody>
          <a:bodyPr vert="horz" wrap="square" lIns="91440" tIns="45720" rIns="91440" bIns="45720" anchor="t" anchorCtr="0" compatLnSpc="1">
            <a:normAutofit fontScale="92500" lnSpcReduction="10000"/>
          </a:bodyPr>
          <a:lstStyle/>
          <a:p>
            <a:r>
              <a:rPr lang="en-US" dirty="0">
                <a:effectLst/>
                <a:latin typeface="Bodoni 72 Book" pitchFamily="2" charset="0"/>
              </a:rPr>
              <a:t>• </a:t>
            </a:r>
            <a:r>
              <a:rPr lang="en-US" b="1" dirty="0" err="1">
                <a:effectLst/>
                <a:latin typeface="BODONI 72 BOOK" pitchFamily="2" charset="0"/>
              </a:rPr>
              <a:t>Intenslim</a:t>
            </a:r>
            <a:r>
              <a:rPr lang="en-US" b="1" dirty="0">
                <a:effectLst/>
                <a:latin typeface="BODONI 72 BOOK" pitchFamily="2" charset="0"/>
              </a:rPr>
              <a:t>™ </a:t>
            </a:r>
            <a:r>
              <a:rPr lang="en-US" dirty="0">
                <a:effectLst/>
                <a:latin typeface="Bodoni 72 Book" pitchFamily="2" charset="0"/>
              </a:rPr>
              <a:t>- Works as a natural fat burner while also strengthening the elastin in the skin. </a:t>
            </a:r>
          </a:p>
          <a:p>
            <a:r>
              <a:rPr lang="en-US" dirty="0">
                <a:effectLst/>
                <a:latin typeface="Bodoni 72 Book" pitchFamily="2" charset="0"/>
              </a:rPr>
              <a:t>• </a:t>
            </a:r>
            <a:r>
              <a:rPr lang="en-US" b="1" dirty="0">
                <a:effectLst/>
                <a:latin typeface="BODONI 72 BOOK" pitchFamily="2" charset="0"/>
              </a:rPr>
              <a:t>Cryo-Slimming </a:t>
            </a:r>
            <a:r>
              <a:rPr lang="en-US" b="1" dirty="0" err="1">
                <a:effectLst/>
                <a:latin typeface="BODONI 72 BOOK" pitchFamily="2" charset="0"/>
              </a:rPr>
              <a:t>Frescolat</a:t>
            </a:r>
            <a:r>
              <a:rPr lang="en-US" b="1" dirty="0">
                <a:effectLst/>
                <a:latin typeface="BODONI 72 BOOK" pitchFamily="2" charset="0"/>
              </a:rPr>
              <a:t>™ </a:t>
            </a:r>
            <a:r>
              <a:rPr lang="en-US" dirty="0">
                <a:effectLst/>
                <a:latin typeface="Bodoni 72 Book" pitchFamily="2" charset="0"/>
              </a:rPr>
              <a:t>- Helps to cool and refresh the skin without the use of menthol. </a:t>
            </a:r>
          </a:p>
          <a:p>
            <a:r>
              <a:rPr lang="en-US" dirty="0">
                <a:effectLst/>
                <a:latin typeface="Bodoni 72 Book" pitchFamily="2" charset="0"/>
              </a:rPr>
              <a:t>• </a:t>
            </a:r>
            <a:r>
              <a:rPr lang="en-US" b="1" dirty="0" err="1">
                <a:effectLst/>
                <a:latin typeface="BODONI 72 BOOK" pitchFamily="2" charset="0"/>
              </a:rPr>
              <a:t>Keratoline</a:t>
            </a:r>
            <a:r>
              <a:rPr lang="en-US" b="1" dirty="0">
                <a:effectLst/>
                <a:latin typeface="BODONI 72 BOOK" pitchFamily="2" charset="0"/>
              </a:rPr>
              <a:t>™ </a:t>
            </a:r>
            <a:r>
              <a:rPr lang="en-US" dirty="0">
                <a:effectLst/>
                <a:latin typeface="Bodoni 72 Book" pitchFamily="2" charset="0"/>
              </a:rPr>
              <a:t>- An AHA alternative, </a:t>
            </a:r>
            <a:r>
              <a:rPr lang="en-US" dirty="0" err="1">
                <a:effectLst/>
                <a:latin typeface="Bodoni 72 Book" pitchFamily="2" charset="0"/>
              </a:rPr>
              <a:t>Keratoline</a:t>
            </a:r>
            <a:r>
              <a:rPr lang="en-US" dirty="0">
                <a:effectLst/>
                <a:latin typeface="Bodoni 72 Book" pitchFamily="2" charset="0"/>
              </a:rPr>
              <a:t> gently exfoliates to reveal youthful, </a:t>
            </a:r>
          </a:p>
          <a:p>
            <a:r>
              <a:rPr lang="en-US" dirty="0">
                <a:effectLst/>
                <a:latin typeface="Bodoni 72 Book" pitchFamily="2" charset="0"/>
              </a:rPr>
              <a:t>and toned skin. </a:t>
            </a:r>
          </a:p>
          <a:p>
            <a:r>
              <a:rPr lang="en-US" dirty="0">
                <a:effectLst/>
                <a:latin typeface="Bodoni 72 Book" pitchFamily="2" charset="0"/>
              </a:rPr>
              <a:t>• </a:t>
            </a:r>
            <a:r>
              <a:rPr lang="en-US" b="1" dirty="0">
                <a:effectLst/>
                <a:latin typeface="BODONI 72 BOOK" pitchFamily="2" charset="0"/>
              </a:rPr>
              <a:t>Carnitine</a:t>
            </a:r>
            <a:r>
              <a:rPr lang="en-US" dirty="0">
                <a:effectLst/>
                <a:latin typeface="Bodoni 72 Book" pitchFamily="2" charset="0"/>
              </a:rPr>
              <a:t> – An oil absorbing amino acid that assists in decreasing oil production as well as helps to assist in breaking down fat accumulation </a:t>
            </a:r>
          </a:p>
          <a:p>
            <a:r>
              <a:rPr lang="en-US" dirty="0">
                <a:effectLst/>
                <a:latin typeface="Bodoni 72 Book" pitchFamily="2" charset="0"/>
              </a:rPr>
              <a:t>• </a:t>
            </a:r>
            <a:r>
              <a:rPr lang="en-US" b="1" dirty="0" err="1">
                <a:effectLst/>
                <a:latin typeface="BODONI 72 BOOK" pitchFamily="2" charset="0"/>
              </a:rPr>
              <a:t>Aquaxyl</a:t>
            </a:r>
            <a:r>
              <a:rPr lang="en-US" b="1" dirty="0">
                <a:effectLst/>
                <a:latin typeface="BODONI 72 BOOK" pitchFamily="2" charset="0"/>
              </a:rPr>
              <a:t>™ </a:t>
            </a:r>
            <a:r>
              <a:rPr lang="en-US" dirty="0">
                <a:effectLst/>
                <a:latin typeface="Bodoni 72 Book" pitchFamily="2" charset="0"/>
              </a:rPr>
              <a:t>- Helps to quench extreme skin dehydration allowing for a softer and </a:t>
            </a:r>
          </a:p>
          <a:p>
            <a:r>
              <a:rPr lang="en-US" dirty="0">
                <a:effectLst/>
                <a:latin typeface="Bodoni 72 Book" pitchFamily="2" charset="0"/>
              </a:rPr>
              <a:t>more hydrated appearance. </a:t>
            </a:r>
          </a:p>
          <a:p>
            <a:r>
              <a:rPr lang="en-US" dirty="0">
                <a:effectLst/>
                <a:latin typeface="Bodoni 72 Book" pitchFamily="2" charset="0"/>
              </a:rPr>
              <a:t>• </a:t>
            </a:r>
            <a:r>
              <a:rPr lang="en-US" b="1" dirty="0">
                <a:effectLst/>
                <a:latin typeface="BODONI 72 BOOK" pitchFamily="2" charset="0"/>
              </a:rPr>
              <a:t>ISO-Slim™ </a:t>
            </a:r>
            <a:r>
              <a:rPr lang="en-US" dirty="0">
                <a:effectLst/>
                <a:latin typeface="Bodoni 72 Book" pitchFamily="2" charset="0"/>
              </a:rPr>
              <a:t>- Works as a slimming and anti-cellulite agent while also assisting in the breakdown of fat cells. </a:t>
            </a:r>
          </a:p>
          <a:p>
            <a:r>
              <a:rPr lang="en-US" dirty="0">
                <a:effectLst/>
                <a:latin typeface="Bodoni 72 Book" pitchFamily="2" charset="0"/>
              </a:rPr>
              <a:t>• </a:t>
            </a:r>
            <a:r>
              <a:rPr lang="en-US" b="1" dirty="0">
                <a:effectLst/>
                <a:latin typeface="BODONI 72 BOOK" pitchFamily="2" charset="0"/>
              </a:rPr>
              <a:t>Green Tea Extracts </a:t>
            </a:r>
            <a:r>
              <a:rPr lang="en-US" dirty="0">
                <a:effectLst/>
                <a:latin typeface="Bodoni 72 Book" pitchFamily="2" charset="0"/>
              </a:rPr>
              <a:t>– Rich in antioxidants to help ward off free radical damage. </a:t>
            </a:r>
          </a:p>
          <a:p>
            <a:r>
              <a:rPr lang="en-US" dirty="0">
                <a:effectLst/>
                <a:latin typeface="Bodoni 72 Book" pitchFamily="2" charset="0"/>
              </a:rPr>
              <a:t>• </a:t>
            </a:r>
            <a:r>
              <a:rPr lang="en-US" b="1" dirty="0">
                <a:effectLst/>
                <a:latin typeface="BODONI 72 BOOK" pitchFamily="2" charset="0"/>
              </a:rPr>
              <a:t>Grape Seed Extracts </a:t>
            </a:r>
            <a:r>
              <a:rPr lang="en-US" dirty="0">
                <a:effectLst/>
                <a:latin typeface="Bodoni 72 Book" pitchFamily="2" charset="0"/>
              </a:rPr>
              <a:t>– Helps to boost collagen production and works to even out </a:t>
            </a:r>
          </a:p>
          <a:p>
            <a:r>
              <a:rPr lang="en-US" dirty="0">
                <a:effectLst/>
                <a:latin typeface="Bodoni 72 Book" pitchFamily="2" charset="0"/>
              </a:rPr>
              <a:t>skins tone and texture. </a:t>
            </a:r>
          </a:p>
          <a:p>
            <a:r>
              <a:rPr lang="en-US" dirty="0">
                <a:effectLst/>
                <a:latin typeface="Bodoni 72 Book" pitchFamily="2" charset="0"/>
              </a:rPr>
              <a:t>• </a:t>
            </a:r>
            <a:r>
              <a:rPr lang="en-US" b="1" dirty="0">
                <a:effectLst/>
                <a:latin typeface="BODONI 72 BOOK" pitchFamily="2" charset="0"/>
              </a:rPr>
              <a:t>Vitamins A &amp; C </a:t>
            </a:r>
            <a:r>
              <a:rPr lang="en-US" dirty="0">
                <a:effectLst/>
                <a:latin typeface="Bodoni 72 Book" pitchFamily="2" charset="0"/>
              </a:rPr>
              <a:t>– Power packs the skin with natural vitamins and nutrients for a more perfected appearance of the skin. </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Fresh &amp; Clean</a:t>
            </a:r>
            <a:endParaRPr lang="en-US" dirty="0">
              <a:solidFill>
                <a:srgbClr val="000000"/>
              </a:solidFill>
              <a:latin typeface="Bodoni 72 Book" pitchFamily="2" charset="0"/>
              <a:ea typeface="Baskerville" panose="02020502070401020303" pitchFamily="18" charset="0"/>
              <a:cs typeface="Lucida Sans" pitchFamily="2"/>
            </a:endParaRP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1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3" name="Title 1">
            <a:extLst>
              <a:ext uri="{FF2B5EF4-FFF2-40B4-BE49-F238E27FC236}">
                <a16:creationId xmlns:a16="http://schemas.microsoft.com/office/drawing/2014/main" id="{6688E26F-9037-5042-ABE0-FD7CFB6F6AB5}"/>
              </a:ext>
            </a:extLst>
          </p:cNvPr>
          <p:cNvSpPr txBox="1"/>
          <p:nvPr/>
        </p:nvSpPr>
        <p:spPr>
          <a:xfrm>
            <a:off x="4872250" y="285093"/>
            <a:ext cx="7047033" cy="1406510"/>
          </a:xfrm>
          <a:prstGeom prst="rect">
            <a:avLst/>
          </a:prstGeom>
          <a:noFill/>
          <a:ln cap="flat">
            <a:noFill/>
          </a:ln>
        </p:spPr>
        <p:txBody>
          <a:bodyPr vert="horz" wrap="square" lIns="91440" tIns="45720" rIns="91440" bIns="45720" anchor="ctr" anchorCtr="0" compatLnSpc="1">
            <a:normAutofit lnSpcReduction="10000"/>
          </a:bodyPr>
          <a:lstStyle/>
          <a:p>
            <a:r>
              <a:rPr lang="en-US" sz="4000" b="1" dirty="0">
                <a:solidFill>
                  <a:srgbClr val="000000"/>
                </a:solidFill>
                <a:latin typeface="BODONI 72 BOOK" pitchFamily="2" charset="0"/>
                <a:ea typeface="SimSun" pitchFamily="2"/>
                <a:cs typeface="Lucida Sans" pitchFamily="2"/>
              </a:rPr>
              <a:t>FB12</a:t>
            </a:r>
            <a:r>
              <a:rPr lang="en-US" sz="4000" b="0" i="0" u="none" strike="noStrike" kern="1200" cap="none" spc="0" baseline="0" dirty="0">
                <a:solidFill>
                  <a:srgbClr val="000000"/>
                </a:solidFill>
                <a:uFillTx/>
                <a:latin typeface="Bodoni 72 Book" pitchFamily="2" charset="0"/>
                <a:ea typeface="SimSun" pitchFamily="2"/>
                <a:cs typeface="Lucida Sans" pitchFamily="2"/>
              </a:rPr>
              <a:t>™</a:t>
            </a:r>
            <a:r>
              <a:rPr lang="en-US" sz="4000" b="1" i="0" u="none" strike="noStrike" kern="1200" cap="none" spc="0" baseline="0" dirty="0">
                <a:solidFill>
                  <a:srgbClr val="000000"/>
                </a:solidFill>
                <a:uFillTx/>
                <a:latin typeface="BODONI 72 BOOK" pitchFamily="2" charset="0"/>
                <a:ea typeface="SimSun" pitchFamily="2"/>
                <a:cs typeface="Lucida Sans" pitchFamily="2"/>
              </a:rPr>
              <a:t> </a:t>
            </a:r>
            <a:br>
              <a:rPr lang="en-US" sz="4000" b="0" i="0" u="none" strike="noStrike" kern="1200" cap="none" spc="0" baseline="0" dirty="0">
                <a:solidFill>
                  <a:srgbClr val="000000"/>
                </a:solidFill>
                <a:uFillTx/>
                <a:latin typeface="Bodoni 72 Book" pitchFamily="2" charset="0"/>
                <a:ea typeface="SimSun" pitchFamily="2"/>
                <a:cs typeface="Lucida Sans" pitchFamily="2"/>
              </a:rPr>
            </a:br>
            <a:r>
              <a:rPr lang="en-US" dirty="0">
                <a:latin typeface="Bodoni 72 Book" pitchFamily="2" charset="0"/>
                <a:ea typeface="Baskerville" panose="02020502070401020303" pitchFamily="18" charset="0"/>
              </a:rPr>
              <a:t>Super Workout Enhancer</a:t>
            </a:r>
          </a:p>
          <a:p>
            <a:r>
              <a:rPr lang="en-US" dirty="0">
                <a:latin typeface="Bodoni 72 Book" pitchFamily="2" charset="0"/>
                <a:ea typeface="Baskerville" panose="02020502070401020303" pitchFamily="18" charset="0"/>
              </a:rPr>
              <a:t>Toning &amp; Firming with Cryo-Slimming Hydration</a:t>
            </a:r>
          </a:p>
          <a:p>
            <a:r>
              <a:rPr lang="en-US" dirty="0">
                <a:latin typeface="Bodoni 72 Book" pitchFamily="2" charset="0"/>
                <a:ea typeface="Baskerville" panose="02020502070401020303" pitchFamily="18" charset="0"/>
              </a:rPr>
              <a:t>Maximum Moisturization</a:t>
            </a:r>
          </a:p>
        </p:txBody>
      </p:sp>
    </p:spTree>
    <p:extLst>
      <p:ext uri="{BB962C8B-B14F-4D97-AF65-F5344CB8AC3E}">
        <p14:creationId xmlns:p14="http://schemas.microsoft.com/office/powerpoint/2010/main" val="3211503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with medium confidence">
            <a:extLst>
              <a:ext uri="{FF2B5EF4-FFF2-40B4-BE49-F238E27FC236}">
                <a16:creationId xmlns:a16="http://schemas.microsoft.com/office/drawing/2014/main" id="{09011765-7F6B-394B-AAD5-A03E6936EEE7}"/>
              </a:ext>
            </a:extLst>
          </p:cNvPr>
          <p:cNvPicPr>
            <a:picLocks noChangeAspect="1"/>
          </p:cNvPicPr>
          <p:nvPr/>
        </p:nvPicPr>
        <p:blipFill>
          <a:blip r:embed="rId2"/>
          <a:stretch>
            <a:fillRect/>
          </a:stretch>
        </p:blipFill>
        <p:spPr>
          <a:xfrm>
            <a:off x="4733" y="0"/>
            <a:ext cx="12182534" cy="6858000"/>
          </a:xfrm>
          <a:prstGeom prst="rect">
            <a:avLst/>
          </a:prstGeom>
        </p:spPr>
      </p:pic>
      <p:sp>
        <p:nvSpPr>
          <p:cNvPr id="2" name="TextBox 1">
            <a:extLst>
              <a:ext uri="{FF2B5EF4-FFF2-40B4-BE49-F238E27FC236}">
                <a16:creationId xmlns:a16="http://schemas.microsoft.com/office/drawing/2014/main" id="{09F93307-6B32-744C-8A43-DBE523E756E9}"/>
              </a:ext>
            </a:extLst>
          </p:cNvPr>
          <p:cNvSpPr txBox="1"/>
          <p:nvPr/>
        </p:nvSpPr>
        <p:spPr>
          <a:xfrm>
            <a:off x="8260772" y="3086100"/>
            <a:ext cx="3781022" cy="1200329"/>
          </a:xfrm>
          <a:prstGeom prst="rect">
            <a:avLst/>
          </a:prstGeom>
          <a:noFill/>
        </p:spPr>
        <p:txBody>
          <a:bodyPr wrap="square" rtlCol="0">
            <a:spAutoFit/>
          </a:bodyPr>
          <a:lstStyle/>
          <a:p>
            <a:pPr algn="ctr"/>
            <a:r>
              <a:rPr lang="en-US" sz="2400" dirty="0">
                <a:solidFill>
                  <a:srgbClr val="FF40FF"/>
                </a:solidFill>
                <a:latin typeface="Bodoni 72 Book" pitchFamily="2" charset="0"/>
              </a:rPr>
              <a:t>Megan Racine</a:t>
            </a:r>
          </a:p>
          <a:p>
            <a:pPr algn="ctr"/>
            <a:r>
              <a:rPr lang="en-US" sz="2400" dirty="0">
                <a:solidFill>
                  <a:srgbClr val="FF40FF"/>
                </a:solidFill>
                <a:latin typeface="Bodoni 72 Book" pitchFamily="2" charset="0"/>
              </a:rPr>
              <a:t>International Sales Trainer</a:t>
            </a:r>
          </a:p>
          <a:p>
            <a:pPr algn="ctr"/>
            <a:r>
              <a:rPr lang="en-US" sz="2400" dirty="0" err="1">
                <a:solidFill>
                  <a:srgbClr val="FF40FF"/>
                </a:solidFill>
                <a:latin typeface="Bodoni 72 Book" pitchFamily="2" charset="0"/>
              </a:rPr>
              <a:t>Megan@devotedcreations.com</a:t>
            </a:r>
            <a:endParaRPr lang="en-US" sz="2400" dirty="0">
              <a:solidFill>
                <a:srgbClr val="FF40FF"/>
              </a:solidFill>
              <a:latin typeface="Bodoni 72 Book" pitchFamily="2" charset="0"/>
            </a:endParaRPr>
          </a:p>
        </p:txBody>
      </p:sp>
    </p:spTree>
    <p:extLst>
      <p:ext uri="{BB962C8B-B14F-4D97-AF65-F5344CB8AC3E}">
        <p14:creationId xmlns:p14="http://schemas.microsoft.com/office/powerpoint/2010/main" val="2721121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 2020 PPT Slide - Blank Slide - NEW.jpg">
            <a:extLst>
              <a:ext uri="{FF2B5EF4-FFF2-40B4-BE49-F238E27FC236}">
                <a16:creationId xmlns:a16="http://schemas.microsoft.com/office/drawing/2014/main" id="{358ADB7B-5D28-C745-A4C6-7AC60CD9922C}"/>
              </a:ext>
            </a:extLst>
          </p:cNvPr>
          <p:cNvPicPr>
            <a:picLocks noChangeAspect="1"/>
          </p:cNvPicPr>
          <p:nvPr/>
        </p:nvPicPr>
        <p:blipFill>
          <a:blip r:embed="rId2"/>
          <a:stretch>
            <a:fillRect/>
          </a:stretch>
        </p:blipFill>
        <p:spPr>
          <a:xfrm>
            <a:off x="0" y="0"/>
            <a:ext cx="12180173" cy="6858000"/>
          </a:xfrm>
          <a:prstGeom prst="rect">
            <a:avLst/>
          </a:prstGeom>
          <a:noFill/>
          <a:ln cap="flat">
            <a:noFill/>
          </a:ln>
        </p:spPr>
      </p:pic>
      <p:sp>
        <p:nvSpPr>
          <p:cNvPr id="2" name="Title 1">
            <a:extLst>
              <a:ext uri="{FF2B5EF4-FFF2-40B4-BE49-F238E27FC236}">
                <a16:creationId xmlns:a16="http://schemas.microsoft.com/office/drawing/2014/main" id="{B22230A7-3AD0-5E4A-8044-7D96E028C3D8}"/>
              </a:ext>
            </a:extLst>
          </p:cNvPr>
          <p:cNvSpPr>
            <a:spLocks noGrp="1"/>
          </p:cNvSpPr>
          <p:nvPr>
            <p:ph type="title"/>
          </p:nvPr>
        </p:nvSpPr>
        <p:spPr>
          <a:xfrm>
            <a:off x="838200" y="362149"/>
            <a:ext cx="10515600" cy="1325563"/>
          </a:xfrm>
        </p:spPr>
        <p:txBody>
          <a:bodyPr/>
          <a:lstStyle/>
          <a:p>
            <a:pPr algn="ctr"/>
            <a:r>
              <a:rPr lang="en-US" dirty="0">
                <a:solidFill>
                  <a:srgbClr val="FF40FF"/>
                </a:solidFill>
                <a:latin typeface="Bodoni 72 Book" pitchFamily="2" charset="0"/>
              </a:rPr>
              <a:t>2023 Cutting Edge Ingredients</a:t>
            </a:r>
          </a:p>
        </p:txBody>
      </p:sp>
      <p:sp>
        <p:nvSpPr>
          <p:cNvPr id="3" name="Content Placeholder 2">
            <a:extLst>
              <a:ext uri="{FF2B5EF4-FFF2-40B4-BE49-F238E27FC236}">
                <a16:creationId xmlns:a16="http://schemas.microsoft.com/office/drawing/2014/main" id="{AFAF435A-61B8-ED49-AD98-85FA3FB2E611}"/>
              </a:ext>
            </a:extLst>
          </p:cNvPr>
          <p:cNvSpPr>
            <a:spLocks noGrp="1"/>
          </p:cNvSpPr>
          <p:nvPr>
            <p:ph idx="1"/>
          </p:nvPr>
        </p:nvSpPr>
        <p:spPr>
          <a:xfrm>
            <a:off x="838200" y="1501253"/>
            <a:ext cx="10515600" cy="4757596"/>
          </a:xfrm>
        </p:spPr>
        <p:txBody>
          <a:bodyPr anchor="t">
            <a:normAutofit/>
          </a:bodyPr>
          <a:lstStyle/>
          <a:p>
            <a:r>
              <a:rPr lang="en-US" sz="2800" b="1" dirty="0" err="1">
                <a:effectLst/>
                <a:latin typeface="BODONI 72 BOOK" pitchFamily="2" charset="0"/>
              </a:rPr>
              <a:t>Cacay</a:t>
            </a:r>
            <a:r>
              <a:rPr lang="en-US" sz="2800" b="1" dirty="0">
                <a:effectLst/>
                <a:latin typeface="BODONI 72 BOOK" pitchFamily="2" charset="0"/>
              </a:rPr>
              <a:t> Oil </a:t>
            </a:r>
            <a:r>
              <a:rPr lang="en-US" sz="2800" dirty="0">
                <a:effectLst/>
                <a:latin typeface="Bodoni 72 Book" pitchFamily="2" charset="0"/>
              </a:rPr>
              <a:t>– Rich in fatty acids, </a:t>
            </a:r>
            <a:r>
              <a:rPr lang="en-US" sz="2800" dirty="0" err="1">
                <a:effectLst/>
                <a:latin typeface="Bodoni 72 Book" pitchFamily="2" charset="0"/>
              </a:rPr>
              <a:t>Cacay</a:t>
            </a:r>
            <a:r>
              <a:rPr lang="en-US" sz="2800" dirty="0">
                <a:effectLst/>
                <a:latin typeface="Bodoni 72 Book" pitchFamily="2" charset="0"/>
              </a:rPr>
              <a:t> oil is used to help heal and hydrate the skin while also working to combat fine lines, wrinkles, dryness, dullness, uneven skin tone and discoloration.</a:t>
            </a:r>
          </a:p>
          <a:p>
            <a:pPr>
              <a:lnSpc>
                <a:spcPct val="110000"/>
              </a:lnSpc>
            </a:pPr>
            <a:r>
              <a:rPr lang="en-US" b="1" dirty="0">
                <a:effectLst/>
                <a:latin typeface="Bodoni 72 Book" pitchFamily="2" charset="0"/>
              </a:rPr>
              <a:t>Porcelain Flower Extract </a:t>
            </a:r>
            <a:r>
              <a:rPr lang="en-US" dirty="0">
                <a:effectLst/>
                <a:latin typeface="Bodoni 72 Book" pitchFamily="2" charset="0"/>
              </a:rPr>
              <a:t>– Hydrates and nourishes the skin while helping to promote a crystal-clear complexion.</a:t>
            </a:r>
          </a:p>
          <a:p>
            <a:pPr>
              <a:lnSpc>
                <a:spcPct val="110000"/>
              </a:lnSpc>
            </a:pPr>
            <a:r>
              <a:rPr lang="en-US" sz="2800" b="1" dirty="0" err="1">
                <a:effectLst/>
                <a:latin typeface="Bodoni 72 Book" pitchFamily="2" charset="0"/>
              </a:rPr>
              <a:t>Glucohyami</a:t>
            </a:r>
            <a:r>
              <a:rPr lang="en-US" sz="2800" b="1" dirty="0">
                <a:effectLst/>
                <a:latin typeface="Bodoni 72 Book" pitchFamily="2" charset="0"/>
              </a:rPr>
              <a:t>™ - </a:t>
            </a:r>
            <a:r>
              <a:rPr lang="en-US" sz="2800" dirty="0">
                <a:effectLst/>
                <a:latin typeface="Bodoni 72 Book" pitchFamily="2" charset="0"/>
              </a:rPr>
              <a:t>Helps the skin to restore its natural production of hyaluronic acid to help fo</a:t>
            </a:r>
            <a:r>
              <a:rPr lang="en-US" dirty="0">
                <a:latin typeface="Bodoni 72 Book" pitchFamily="2" charset="0"/>
              </a:rPr>
              <a:t>r a more youthful and tones appearance to the skin.</a:t>
            </a:r>
            <a:endParaRPr lang="en-US" sz="2800" dirty="0">
              <a:effectLst/>
              <a:latin typeface="Bodoni 72 Book" pitchFamily="2" charset="0"/>
            </a:endParaRPr>
          </a:p>
          <a:p>
            <a:pPr marL="0" indent="0">
              <a:buNone/>
            </a:pPr>
            <a:endParaRPr lang="en-US" dirty="0">
              <a:latin typeface="Bodoni 72 Book" pitchFamily="2" charset="0"/>
            </a:endParaRPr>
          </a:p>
        </p:txBody>
      </p:sp>
    </p:spTree>
    <p:extLst>
      <p:ext uri="{BB962C8B-B14F-4D97-AF65-F5344CB8AC3E}">
        <p14:creationId xmlns:p14="http://schemas.microsoft.com/office/powerpoint/2010/main" val="2591685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everal&#10;&#10;Description automatically generated">
            <a:extLst>
              <a:ext uri="{FF2B5EF4-FFF2-40B4-BE49-F238E27FC236}">
                <a16:creationId xmlns:a16="http://schemas.microsoft.com/office/drawing/2014/main" id="{5151B536-80CB-E74B-B835-56AE56D27D52}"/>
              </a:ext>
            </a:extLst>
          </p:cNvPr>
          <p:cNvPicPr>
            <a:picLocks noChangeAspect="1"/>
          </p:cNvPicPr>
          <p:nvPr/>
        </p:nvPicPr>
        <p:blipFill>
          <a:blip r:embed="rId3"/>
          <a:stretch>
            <a:fillRect/>
          </a:stretch>
        </p:blipFill>
        <p:spPr>
          <a:xfrm>
            <a:off x="4733" y="0"/>
            <a:ext cx="12182534" cy="6858000"/>
          </a:xfrm>
          <a:prstGeom prst="rect">
            <a:avLst/>
          </a:prstGeom>
        </p:spPr>
      </p:pic>
    </p:spTree>
    <p:extLst>
      <p:ext uri="{BB962C8B-B14F-4D97-AF65-F5344CB8AC3E}">
        <p14:creationId xmlns:p14="http://schemas.microsoft.com/office/powerpoint/2010/main" val="114985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0FBEFC3-A99B-8D47-BACA-83E877984705}"/>
              </a:ext>
            </a:extLst>
          </p:cNvPr>
          <p:cNvPicPr>
            <a:picLocks noChangeAspect="1"/>
          </p:cNvPicPr>
          <p:nvPr/>
        </p:nvPicPr>
        <p:blipFill>
          <a:blip r:embed="rId2"/>
          <a:stretch>
            <a:fillRect/>
          </a:stretch>
        </p:blipFill>
        <p:spPr>
          <a:xfrm>
            <a:off x="9861" y="0"/>
            <a:ext cx="12182139" cy="6858000"/>
          </a:xfrm>
          <a:prstGeom prst="rect">
            <a:avLst/>
          </a:prstGeom>
          <a:noFill/>
          <a:ln cap="flat">
            <a:noFill/>
          </a:ln>
        </p:spPr>
      </p:pic>
      <p:sp>
        <p:nvSpPr>
          <p:cNvPr id="3" name="Title 4">
            <a:extLst>
              <a:ext uri="{FF2B5EF4-FFF2-40B4-BE49-F238E27FC236}">
                <a16:creationId xmlns:a16="http://schemas.microsoft.com/office/drawing/2014/main" id="{2AF33BE9-F311-4843-8E8F-64EDAD5713D2}"/>
              </a:ext>
            </a:extLst>
          </p:cNvPr>
          <p:cNvSpPr txBox="1">
            <a:spLocks noGrp="1"/>
          </p:cNvSpPr>
          <p:nvPr>
            <p:ph type="title"/>
          </p:nvPr>
        </p:nvSpPr>
        <p:spPr>
          <a:xfrm>
            <a:off x="1523884" y="426256"/>
            <a:ext cx="9143643" cy="901388"/>
          </a:xfrm>
        </p:spPr>
        <p:txBody>
          <a:bodyPr anchorCtr="1"/>
          <a:lstStyle/>
          <a:p>
            <a:pPr lvl="0" algn="ctr"/>
            <a:r>
              <a:rPr lang="en-US" b="1">
                <a:latin typeface="BODONI 72 OLDSTYLE BOOK" pitchFamily="2"/>
              </a:rPr>
              <a:t>Commonalities</a:t>
            </a:r>
          </a:p>
        </p:txBody>
      </p:sp>
      <p:sp>
        <p:nvSpPr>
          <p:cNvPr id="4" name="Content Placeholder 5">
            <a:extLst>
              <a:ext uri="{FF2B5EF4-FFF2-40B4-BE49-F238E27FC236}">
                <a16:creationId xmlns:a16="http://schemas.microsoft.com/office/drawing/2014/main" id="{420730E2-2F7D-F04B-A4A6-7199C99B7617}"/>
              </a:ext>
            </a:extLst>
          </p:cNvPr>
          <p:cNvSpPr txBox="1">
            <a:spLocks noGrp="1"/>
          </p:cNvSpPr>
          <p:nvPr>
            <p:ph idx="1"/>
          </p:nvPr>
        </p:nvSpPr>
        <p:spPr>
          <a:xfrm>
            <a:off x="2139339" y="1352031"/>
            <a:ext cx="7565489" cy="3715269"/>
          </a:xfrm>
          <a:ln w="9528">
            <a:solidFill>
              <a:srgbClr val="FF40FF"/>
            </a:solidFill>
            <a:prstDash val="solid"/>
          </a:ln>
        </p:spPr>
        <p:txBody>
          <a:bodyPr anchor="ctr" anchorCtr="1"/>
          <a:lstStyle/>
          <a:p>
            <a:pPr lvl="0" algn="ctr"/>
            <a:r>
              <a:rPr lang="en-US" sz="3200" dirty="0">
                <a:latin typeface="Bodoni 72 Oldstyle Book" pitchFamily="2"/>
              </a:rPr>
              <a:t>Cashmere Blend</a:t>
            </a:r>
          </a:p>
          <a:p>
            <a:pPr lvl="0" algn="ctr"/>
            <a:r>
              <a:rPr lang="en-US" sz="3200" dirty="0" err="1">
                <a:latin typeface="Bodoni 72 Oldstyle Book" pitchFamily="2"/>
              </a:rPr>
              <a:t>Renovage</a:t>
            </a:r>
            <a:endParaRPr lang="en-US" sz="3200" dirty="0">
              <a:latin typeface="Bodoni 72 Oldstyle Book" pitchFamily="2"/>
            </a:endParaRPr>
          </a:p>
          <a:p>
            <a:pPr lvl="0" algn="ctr"/>
            <a:r>
              <a:rPr lang="en-US" sz="3200" dirty="0" err="1">
                <a:latin typeface="Bodoni 72 Oldstyle Book" pitchFamily="2"/>
              </a:rPr>
              <a:t>BodyFit</a:t>
            </a:r>
            <a:endParaRPr lang="en-US" sz="3200" dirty="0">
              <a:latin typeface="Bodoni 72 Oldstyle Book" pitchFamily="2"/>
            </a:endParaRPr>
          </a:p>
          <a:p>
            <a:pPr lvl="0" algn="ctr"/>
            <a:r>
              <a:rPr lang="en-US" sz="3200" dirty="0" err="1">
                <a:latin typeface="Bodoni 72 Oldstyle Book" pitchFamily="2"/>
              </a:rPr>
              <a:t>FreshTek</a:t>
            </a:r>
            <a:endParaRPr lang="en-US" sz="3200" dirty="0">
              <a:latin typeface="Bodoni 72 Oldstyle Book" pitchFamily="2"/>
            </a:endParaRPr>
          </a:p>
          <a:p>
            <a:pPr lvl="0" algn="ctr"/>
            <a:r>
              <a:rPr lang="en-US" sz="3200" dirty="0" err="1">
                <a:latin typeface="Bodoni 72 Oldstyle Book" pitchFamily="2"/>
              </a:rPr>
              <a:t>SunXtend</a:t>
            </a:r>
            <a:endParaRPr lang="en-US" sz="3200" dirty="0">
              <a:latin typeface="Bodoni 72 Oldstyle Book" pitchFamily="2"/>
            </a:endParaRPr>
          </a:p>
          <a:p>
            <a:pPr lvl="0" algn="ctr"/>
            <a:r>
              <a:rPr lang="en-US" sz="3200" dirty="0">
                <a:latin typeface="Bodoni 72 Oldstyle Book" pitchFamily="2"/>
              </a:rPr>
              <a:t>Tattoo &amp; Color Fade Protecting Formula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4612C990-595E-4446-B581-212EFCBD46F8}"/>
              </a:ext>
            </a:extLst>
          </p:cNvPr>
          <p:cNvPicPr>
            <a:picLocks noChangeAspect="1"/>
          </p:cNvPicPr>
          <p:nvPr/>
        </p:nvPicPr>
        <p:blipFill>
          <a:blip r:embed="rId2"/>
          <a:stretch>
            <a:fillRect/>
          </a:stretch>
        </p:blipFill>
        <p:spPr>
          <a:xfrm>
            <a:off x="4733" y="0"/>
            <a:ext cx="12182534" cy="6858000"/>
          </a:xfrm>
          <a:prstGeom prst="rect">
            <a:avLst/>
          </a:prstGeom>
        </p:spPr>
      </p:pic>
      <p:sp>
        <p:nvSpPr>
          <p:cNvPr id="3" name="Content Placeholder 2">
            <a:extLst>
              <a:ext uri="{FF2B5EF4-FFF2-40B4-BE49-F238E27FC236}">
                <a16:creationId xmlns:a16="http://schemas.microsoft.com/office/drawing/2014/main" id="{426DDBF7-D8A6-FC43-B6AD-C79CFD844647}"/>
              </a:ext>
            </a:extLst>
          </p:cNvPr>
          <p:cNvSpPr txBox="1"/>
          <p:nvPr/>
        </p:nvSpPr>
        <p:spPr>
          <a:xfrm>
            <a:off x="5082362" y="1555845"/>
            <a:ext cx="6836922" cy="4893582"/>
          </a:xfrm>
          <a:prstGeom prst="rect">
            <a:avLst/>
          </a:prstGeom>
          <a:noFill/>
          <a:ln cap="flat">
            <a:noFill/>
          </a:ln>
        </p:spPr>
        <p:txBody>
          <a:bodyPr vert="horz" wrap="square" lIns="91440" tIns="45720" rIns="91440" bIns="45720" anchor="t" anchorCtr="0" compatLnSpc="1">
            <a:noAutofit/>
          </a:bodyPr>
          <a:lstStyle/>
          <a:p>
            <a:r>
              <a:rPr lang="en-US" sz="1300" dirty="0">
                <a:effectLst/>
                <a:latin typeface="Bodoni 72 Book" pitchFamily="2" charset="0"/>
              </a:rPr>
              <a:t>• </a:t>
            </a:r>
            <a:r>
              <a:rPr lang="en-US" sz="1300" b="1" dirty="0">
                <a:effectLst/>
                <a:latin typeface="Bodoni 72 Book" pitchFamily="2" charset="0"/>
              </a:rPr>
              <a:t>Golden Glow Bronzing Serum </a:t>
            </a:r>
            <a:r>
              <a:rPr lang="en-US" sz="1300" dirty="0">
                <a:effectLst/>
                <a:latin typeface="Bodoni 72 Book" pitchFamily="2" charset="0"/>
              </a:rPr>
              <a:t>– This revolutionary Vitamin C serum utilizes glowing levels of DHA to deeply nourish and hydrate while providing a luminous glow. </a:t>
            </a:r>
          </a:p>
          <a:p>
            <a:r>
              <a:rPr lang="en-US" sz="1300" dirty="0">
                <a:effectLst/>
                <a:latin typeface="Bodoni 72 Book" pitchFamily="2" charset="0"/>
              </a:rPr>
              <a:t>• </a:t>
            </a:r>
            <a:r>
              <a:rPr lang="en-US" sz="1300" b="1" dirty="0" err="1">
                <a:effectLst/>
                <a:latin typeface="Bodoni 72 Book" pitchFamily="2" charset="0"/>
              </a:rPr>
              <a:t>GlowPlex</a:t>
            </a:r>
            <a:r>
              <a:rPr lang="en-US" sz="1300" b="1" dirty="0">
                <a:effectLst/>
                <a:latin typeface="Bodoni 72 Book" pitchFamily="2" charset="0"/>
              </a:rPr>
              <a:t>™ </a:t>
            </a:r>
            <a:r>
              <a:rPr lang="en-US" sz="1300" dirty="0">
                <a:effectLst/>
                <a:latin typeface="Bodoni 72 Book" pitchFamily="2" charset="0"/>
              </a:rPr>
              <a:t>- A multi-functional skincare active containing Niacinamide and anti-aging peptides to promote glowing skin, blur imperfections and helping to minimize the appearance of dark spots. </a:t>
            </a:r>
          </a:p>
          <a:p>
            <a:r>
              <a:rPr lang="en-US" sz="1300" b="1" dirty="0">
                <a:effectLst/>
                <a:latin typeface="Bodoni 72 Book" pitchFamily="2" charset="0"/>
              </a:rPr>
              <a:t>• X50 </a:t>
            </a:r>
            <a:r>
              <a:rPr lang="en-US" sz="1300" b="1" dirty="0" err="1">
                <a:effectLst/>
                <a:latin typeface="Bodoni 72 Book" pitchFamily="2" charset="0"/>
              </a:rPr>
              <a:t>PhotoGlow</a:t>
            </a:r>
            <a:r>
              <a:rPr lang="en-US" sz="1300" b="1" dirty="0">
                <a:effectLst/>
                <a:latin typeface="Bodoni 72 Book" pitchFamily="2" charset="0"/>
              </a:rPr>
              <a:t>™ </a:t>
            </a:r>
            <a:r>
              <a:rPr lang="en-US" sz="1300" dirty="0">
                <a:effectLst/>
                <a:latin typeface="Bodoni 72 Book" pitchFamily="2" charset="0"/>
              </a:rPr>
              <a:t>- Glowing skin enhancer that turns light into cellular energy for increased luminosity and elasticity. </a:t>
            </a:r>
          </a:p>
          <a:p>
            <a:r>
              <a:rPr lang="en-US" sz="1300" b="1" dirty="0">
                <a:effectLst/>
                <a:latin typeface="Bodoni 72 Book" pitchFamily="2" charset="0"/>
              </a:rPr>
              <a:t>• Apple Cider Vinegar </a:t>
            </a:r>
            <a:r>
              <a:rPr lang="en-US" sz="1300" dirty="0">
                <a:effectLst/>
                <a:latin typeface="Bodoni 72 Book" pitchFamily="2" charset="0"/>
              </a:rPr>
              <a:t>– Helps to absorb excess oils, unclogs blocked pores and soothe irritation. It also has the power to help restore the natural pH balance to the skin. </a:t>
            </a:r>
          </a:p>
          <a:p>
            <a:r>
              <a:rPr lang="en-US" sz="1300" b="1" dirty="0">
                <a:effectLst/>
                <a:latin typeface="Bodoni 72 Book" pitchFamily="2" charset="0"/>
              </a:rPr>
              <a:t>• Golden C </a:t>
            </a:r>
            <a:r>
              <a:rPr lang="en-US" sz="1300" dirty="0">
                <a:effectLst/>
                <a:latin typeface="Bodoni 72 Book" pitchFamily="2" charset="0"/>
              </a:rPr>
              <a:t>– Contains Vitamin C with micro gold particles that allow the Vitamin C to penetrate deeper into the skin for enhanced complexion perfecting effects while also targeting the appearance of fine lines and pigmentation. </a:t>
            </a:r>
          </a:p>
          <a:p>
            <a:r>
              <a:rPr lang="en-US" sz="1300" b="1" dirty="0">
                <a:effectLst/>
                <a:latin typeface="Bodoni 72 Book" pitchFamily="2" charset="0"/>
              </a:rPr>
              <a:t>• </a:t>
            </a:r>
            <a:r>
              <a:rPr lang="en-US" sz="1300" b="1" dirty="0" err="1">
                <a:effectLst/>
                <a:latin typeface="Bodoni 72 Book" pitchFamily="2" charset="0"/>
              </a:rPr>
              <a:t>Superox</a:t>
            </a:r>
            <a:r>
              <a:rPr lang="en-US" sz="1300" b="1" dirty="0">
                <a:effectLst/>
                <a:latin typeface="Bodoni 72 Book" pitchFamily="2" charset="0"/>
              </a:rPr>
              <a:t> C™ </a:t>
            </a:r>
            <a:r>
              <a:rPr lang="en-US" sz="1300" dirty="0">
                <a:effectLst/>
                <a:latin typeface="Bodoni 72 Book" pitchFamily="2" charset="0"/>
              </a:rPr>
              <a:t>– A specialty derived blend of Kakadu Plum known as one of the world’s richest sources of Vitamin C, </a:t>
            </a:r>
            <a:r>
              <a:rPr lang="en-US" sz="1300" dirty="0" err="1">
                <a:effectLst/>
                <a:latin typeface="Bodoni 72 Book" pitchFamily="2" charset="0"/>
              </a:rPr>
              <a:t>Superox</a:t>
            </a:r>
            <a:r>
              <a:rPr lang="en-US" sz="1300" dirty="0">
                <a:effectLst/>
                <a:latin typeface="Bodoni 72 Book" pitchFamily="2" charset="0"/>
              </a:rPr>
              <a:t> C is a potent antioxidant and contains micronutrient benefits that help to protect against environmental damage. </a:t>
            </a:r>
          </a:p>
          <a:p>
            <a:r>
              <a:rPr lang="en-US" sz="1300" b="1" dirty="0">
                <a:effectLst/>
                <a:latin typeface="Bodoni 72 Book" pitchFamily="2" charset="0"/>
              </a:rPr>
              <a:t>• Hyaluronic Acid </a:t>
            </a:r>
            <a:r>
              <a:rPr lang="en-US" sz="1300" dirty="0">
                <a:effectLst/>
                <a:latin typeface="Bodoni 72 Book" pitchFamily="2" charset="0"/>
              </a:rPr>
              <a:t>– Hydrates through the layers of the skin to promote a bouncy, plump look. </a:t>
            </a:r>
          </a:p>
          <a:p>
            <a:r>
              <a:rPr lang="en-US" sz="1300" b="1" dirty="0">
                <a:effectLst/>
                <a:latin typeface="Bodoni 72 Book" pitchFamily="2" charset="0"/>
              </a:rPr>
              <a:t>• </a:t>
            </a:r>
            <a:r>
              <a:rPr lang="en-US" sz="1300" b="1" dirty="0" err="1">
                <a:effectLst/>
                <a:latin typeface="Bodoni 72 Book" pitchFamily="2" charset="0"/>
              </a:rPr>
              <a:t>Hyalufix</a:t>
            </a:r>
            <a:r>
              <a:rPr lang="en-US" sz="1300" b="1" dirty="0">
                <a:effectLst/>
                <a:latin typeface="Bodoni 72 Book" pitchFamily="2" charset="0"/>
              </a:rPr>
              <a:t>™ </a:t>
            </a:r>
            <a:r>
              <a:rPr lang="en-US" sz="1300" dirty="0">
                <a:effectLst/>
                <a:latin typeface="Bodoni 72 Book" pitchFamily="2" charset="0"/>
              </a:rPr>
              <a:t>- Sustainably sourced from Thai ginger leaves, </a:t>
            </a:r>
            <a:r>
              <a:rPr lang="en-US" sz="1300" dirty="0" err="1">
                <a:effectLst/>
                <a:latin typeface="Bodoni 72 Book" pitchFamily="2" charset="0"/>
              </a:rPr>
              <a:t>Hyalufix</a:t>
            </a:r>
            <a:r>
              <a:rPr lang="en-US" sz="1300" dirty="0">
                <a:effectLst/>
                <a:latin typeface="Bodoni 72 Book" pitchFamily="2" charset="0"/>
              </a:rPr>
              <a:t>™ compliments the skin’s natural production of hyaluronic acid. Delivering intensive and deep down cellular hydration, </a:t>
            </a:r>
            <a:r>
              <a:rPr lang="en-US" sz="1300" dirty="0" err="1">
                <a:effectLst/>
                <a:latin typeface="Bodoni 72 Book" pitchFamily="2" charset="0"/>
              </a:rPr>
              <a:t>Hyalufix</a:t>
            </a:r>
            <a:r>
              <a:rPr lang="en-US" sz="1300" dirty="0">
                <a:effectLst/>
                <a:latin typeface="Bodoni 72 Book" pitchFamily="2" charset="0"/>
              </a:rPr>
              <a:t>™ significantly appears to correct deep wrinkles, improve skin density, firm and plump the skin. </a:t>
            </a:r>
          </a:p>
          <a:p>
            <a:r>
              <a:rPr lang="en-US" sz="1300" b="1" dirty="0">
                <a:effectLst/>
                <a:latin typeface="Bodoni 72 Book" pitchFamily="2" charset="0"/>
              </a:rPr>
              <a:t>• </a:t>
            </a:r>
            <a:r>
              <a:rPr lang="en-US" sz="1300" b="1" dirty="0" err="1">
                <a:effectLst/>
                <a:latin typeface="Bodoni 72 Book" pitchFamily="2" charset="0"/>
              </a:rPr>
              <a:t>Centella</a:t>
            </a:r>
            <a:r>
              <a:rPr lang="en-US" sz="1300" b="1" dirty="0">
                <a:effectLst/>
                <a:latin typeface="Bodoni 72 Book" pitchFamily="2" charset="0"/>
              </a:rPr>
              <a:t> CAST </a:t>
            </a:r>
            <a:r>
              <a:rPr lang="en-US" sz="1300" dirty="0">
                <a:effectLst/>
                <a:latin typeface="Bodoni 72 Book" pitchFamily="2" charset="0"/>
              </a:rPr>
              <a:t>– Helps to restore skins elasticity and firmness while boosting collagen production, as well as helps to reduce the appearance of stretch marks and sagging skin. </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sz="1300" dirty="0">
                <a:solidFill>
                  <a:srgbClr val="000000"/>
                </a:solidFill>
                <a:latin typeface="Bodoni 72 Book" pitchFamily="2" charset="0"/>
                <a:ea typeface="Baskerville" panose="02020502070401020303" pitchFamily="18" charset="0"/>
                <a:cs typeface="Lucida Sans" pitchFamily="2"/>
              </a:rPr>
              <a:t>Sweet Nectar Glow</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B18CF297-A533-0C4A-B331-7C06A67DB523}"/>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i="0" u="none" strike="noStrike" kern="1200" cap="none" spc="0" baseline="0" dirty="0" err="1">
                <a:solidFill>
                  <a:srgbClr val="000000"/>
                </a:solidFill>
                <a:uFillTx/>
                <a:latin typeface="Bodoni 72 Oldstyle Book" pitchFamily="2" charset="0"/>
                <a:ea typeface="SimSun" pitchFamily="2"/>
                <a:cs typeface="Lucida Sans" pitchFamily="2"/>
              </a:rPr>
              <a:t>CEglOw</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Vitamin C Infused Glowing Serum | Promotes a Luminous Complexion</a:t>
            </a:r>
          </a:p>
          <a:p>
            <a:r>
              <a:rPr lang="en-US" dirty="0">
                <a:effectLst/>
                <a:latin typeface="Baskerville" panose="02020502070401020303" pitchFamily="18" charset="0"/>
                <a:ea typeface="Baskerville" panose="02020502070401020303" pitchFamily="18" charset="0"/>
              </a:rPr>
              <a:t>Ultra-Hydrating Hyaluronic Acid &amp; Nutrient Rich Niacinamide</a:t>
            </a:r>
          </a:p>
        </p:txBody>
      </p:sp>
    </p:spTree>
    <p:extLst>
      <p:ext uri="{BB962C8B-B14F-4D97-AF65-F5344CB8AC3E}">
        <p14:creationId xmlns:p14="http://schemas.microsoft.com/office/powerpoint/2010/main" val="2363610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ttle of suntan lotion&#10;&#10;Description automatically generated with low confidence">
            <a:extLst>
              <a:ext uri="{FF2B5EF4-FFF2-40B4-BE49-F238E27FC236}">
                <a16:creationId xmlns:a16="http://schemas.microsoft.com/office/drawing/2014/main" id="{CD36C76F-59FE-AF47-95DF-D422C01D4124}"/>
              </a:ext>
            </a:extLst>
          </p:cNvPr>
          <p:cNvPicPr>
            <a:picLocks noChangeAspect="1"/>
          </p:cNvPicPr>
          <p:nvPr/>
        </p:nvPicPr>
        <p:blipFill>
          <a:blip r:embed="rId2"/>
          <a:stretch>
            <a:fillRect/>
          </a:stretch>
        </p:blipFill>
        <p:spPr>
          <a:xfrm>
            <a:off x="6350" y="0"/>
            <a:ext cx="12179300" cy="6858000"/>
          </a:xfrm>
          <a:prstGeom prst="rect">
            <a:avLst/>
          </a:prstGeom>
        </p:spPr>
      </p:pic>
      <p:sp>
        <p:nvSpPr>
          <p:cNvPr id="4" name="Content Placeholder 2">
            <a:extLst>
              <a:ext uri="{FF2B5EF4-FFF2-40B4-BE49-F238E27FC236}">
                <a16:creationId xmlns:a16="http://schemas.microsoft.com/office/drawing/2014/main" id="{BEB9611C-AE7A-7540-9BB9-80E4955C200B}"/>
              </a:ext>
            </a:extLst>
          </p:cNvPr>
          <p:cNvSpPr txBox="1"/>
          <p:nvPr/>
        </p:nvSpPr>
        <p:spPr>
          <a:xfrm>
            <a:off x="4872250" y="1680269"/>
            <a:ext cx="7047033" cy="4621188"/>
          </a:xfrm>
          <a:prstGeom prst="rect">
            <a:avLst/>
          </a:prstGeom>
          <a:noFill/>
          <a:ln cap="flat">
            <a:noFill/>
          </a:ln>
        </p:spPr>
        <p:txBody>
          <a:bodyPr vert="horz" wrap="square" lIns="91440" tIns="45720" rIns="91440" bIns="45720" anchor="t" anchorCtr="0" compatLnSpc="1">
            <a:noAutofit/>
          </a:bodyPr>
          <a:lstStyle/>
          <a:p>
            <a:r>
              <a:rPr lang="en-US" sz="1300" dirty="0">
                <a:effectLst/>
                <a:latin typeface="Bodoni 72 Book" pitchFamily="2" charset="0"/>
              </a:rPr>
              <a:t>• </a:t>
            </a:r>
            <a:r>
              <a:rPr lang="en-US" sz="1300" b="1" dirty="0">
                <a:effectLst/>
                <a:latin typeface="BODONI 72 BOOK" pitchFamily="2" charset="0"/>
              </a:rPr>
              <a:t>Plateau Breaking </a:t>
            </a:r>
            <a:r>
              <a:rPr lang="en-US" sz="1300" dirty="0">
                <a:effectLst/>
                <a:latin typeface="Bodoni 72 Book" pitchFamily="2" charset="0"/>
              </a:rPr>
              <a:t>Natural &amp; Cosmetic bronzers for immediate deep, long lasting bronzed results without the use of self-tanning agents. </a:t>
            </a:r>
          </a:p>
          <a:p>
            <a:r>
              <a:rPr lang="en-US" sz="1300" dirty="0">
                <a:effectLst/>
                <a:latin typeface="Bodoni 72 Book" pitchFamily="2" charset="0"/>
              </a:rPr>
              <a:t>• </a:t>
            </a:r>
            <a:r>
              <a:rPr lang="en-US" sz="1300" b="1" dirty="0">
                <a:effectLst/>
                <a:latin typeface="BODONI 72 BOOK" pitchFamily="2" charset="0"/>
              </a:rPr>
              <a:t>pH Balancing &amp; Formulated for use in all light units </a:t>
            </a:r>
            <a:r>
              <a:rPr lang="en-US" sz="1300" dirty="0">
                <a:effectLst/>
                <a:latin typeface="Bodoni 72 Book" pitchFamily="2" charset="0"/>
              </a:rPr>
              <a:t>- Maximize your session in red light, blue light or UV light with pH balancing agents that allow for optimal light absorption. </a:t>
            </a:r>
          </a:p>
          <a:p>
            <a:r>
              <a:rPr lang="en-US" sz="1300" b="1" dirty="0">
                <a:effectLst/>
                <a:latin typeface="BODONI 72 BOOK" pitchFamily="2" charset="0"/>
              </a:rPr>
              <a:t>• Light Activated </a:t>
            </a:r>
            <a:r>
              <a:rPr lang="en-US" sz="1300" b="1" dirty="0" err="1">
                <a:effectLst/>
                <a:latin typeface="BODONI 72 BOOK" pitchFamily="2" charset="0"/>
              </a:rPr>
              <a:t>Photosomes</a:t>
            </a:r>
            <a:r>
              <a:rPr lang="en-US" sz="1300" b="1" dirty="0">
                <a:effectLst/>
                <a:latin typeface="BODONI 72 BOOK" pitchFamily="2" charset="0"/>
              </a:rPr>
              <a:t> </a:t>
            </a:r>
            <a:r>
              <a:rPr lang="en-US" sz="1300" dirty="0">
                <a:effectLst/>
                <a:latin typeface="Bodoni 72 Book" pitchFamily="2" charset="0"/>
              </a:rPr>
              <a:t>– Used with any light therapy and helps protect the skins immune system. </a:t>
            </a:r>
          </a:p>
          <a:p>
            <a:r>
              <a:rPr lang="en-US" sz="1300" b="1" dirty="0">
                <a:effectLst/>
                <a:latin typeface="BODONI 72 BOOK" pitchFamily="2" charset="0"/>
              </a:rPr>
              <a:t>• X50 </a:t>
            </a:r>
            <a:r>
              <a:rPr lang="en-US" sz="1300" b="1" dirty="0" err="1">
                <a:effectLst/>
                <a:latin typeface="BODONI 72 BOOK" pitchFamily="2" charset="0"/>
              </a:rPr>
              <a:t>PhotoGlow</a:t>
            </a:r>
            <a:r>
              <a:rPr lang="en-US" sz="1300" b="1" dirty="0">
                <a:effectLst/>
                <a:latin typeface="BODONI 72 BOOK" pitchFamily="2" charset="0"/>
              </a:rPr>
              <a:t>™ </a:t>
            </a:r>
            <a:r>
              <a:rPr lang="en-US" sz="1300" dirty="0">
                <a:effectLst/>
                <a:latin typeface="Bodoni 72 Book" pitchFamily="2" charset="0"/>
              </a:rPr>
              <a:t>- Glowing skin enhancer that turns light into cellular energy for increased luminosity and elasticity. </a:t>
            </a:r>
          </a:p>
          <a:p>
            <a:r>
              <a:rPr lang="en-US" sz="1300" b="1" dirty="0">
                <a:effectLst/>
                <a:latin typeface="BODONI 72 BOOK" pitchFamily="2" charset="0"/>
              </a:rPr>
              <a:t>• </a:t>
            </a:r>
            <a:r>
              <a:rPr lang="en-US" sz="1300" b="1" dirty="0" err="1">
                <a:effectLst/>
                <a:latin typeface="BODONI 72 BOOK" pitchFamily="2" charset="0"/>
              </a:rPr>
              <a:t>GlowPlex</a:t>
            </a:r>
            <a:r>
              <a:rPr lang="en-US" sz="1300" b="1" dirty="0">
                <a:effectLst/>
                <a:latin typeface="BODONI 72 BOOK" pitchFamily="2" charset="0"/>
              </a:rPr>
              <a:t>™ </a:t>
            </a:r>
            <a:r>
              <a:rPr lang="en-US" sz="1300" dirty="0">
                <a:effectLst/>
                <a:latin typeface="Bodoni 72 Book" pitchFamily="2" charset="0"/>
              </a:rPr>
              <a:t>- A multi-functional skincare active containing Niacinamide and anti aging peptides to promote glowing skin, blur imperfections and helping to minimize the appearance of dark spots. </a:t>
            </a:r>
          </a:p>
          <a:p>
            <a:r>
              <a:rPr lang="en-US" sz="1300" b="1" dirty="0">
                <a:effectLst/>
                <a:latin typeface="BODONI 72 BOOK" pitchFamily="2" charset="0"/>
              </a:rPr>
              <a:t>• Golden C </a:t>
            </a:r>
            <a:r>
              <a:rPr lang="en-US" sz="1300" dirty="0">
                <a:effectLst/>
                <a:latin typeface="Bodoni 72 Book" pitchFamily="2" charset="0"/>
              </a:rPr>
              <a:t>– Contains Vitamin C with micro gold particles that allow the Vitamin C to penetrate deeper into the skin for enhanced complexion perfecting effects while also targeting the appearance of fine lines and pigmentation. </a:t>
            </a:r>
          </a:p>
          <a:p>
            <a:r>
              <a:rPr lang="en-US" sz="1300" b="1" dirty="0">
                <a:effectLst/>
                <a:latin typeface="BODONI 72 BOOK" pitchFamily="2" charset="0"/>
              </a:rPr>
              <a:t>• Violet Flower </a:t>
            </a:r>
            <a:r>
              <a:rPr lang="en-US" sz="1300" dirty="0">
                <a:effectLst/>
                <a:latin typeface="Bodoni 72 Book" pitchFamily="2" charset="0"/>
              </a:rPr>
              <a:t>– Contains natural anti-inflammatory agents to calm irritated skin as well as comedolytic and bacteriostatic properties that soothe skin imperfections while helping to prevent acne and excess oil on all skin types. </a:t>
            </a:r>
          </a:p>
          <a:p>
            <a:r>
              <a:rPr lang="en-US" sz="1300" dirty="0">
                <a:effectLst/>
                <a:latin typeface="Bodoni 72 Book" pitchFamily="2" charset="0"/>
              </a:rPr>
              <a:t>• </a:t>
            </a:r>
            <a:r>
              <a:rPr lang="en-US" sz="1300" b="1" dirty="0">
                <a:effectLst/>
                <a:latin typeface="BODONI 72 BOOK" pitchFamily="2" charset="0"/>
              </a:rPr>
              <a:t>Caffeine Extracts </a:t>
            </a:r>
            <a:r>
              <a:rPr lang="en-US" sz="1300" dirty="0">
                <a:effectLst/>
                <a:latin typeface="Bodoni 72 Book" pitchFamily="2" charset="0"/>
              </a:rPr>
              <a:t>– Firms, hydrates and tightens the skin for anti-aging and wrinkle soothing properties.</a:t>
            </a:r>
          </a:p>
          <a:p>
            <a:r>
              <a:rPr lang="en-US" sz="1300" dirty="0">
                <a:effectLst/>
                <a:latin typeface="Bodoni 72 Book" pitchFamily="2" charset="0"/>
              </a:rPr>
              <a:t>• </a:t>
            </a:r>
            <a:r>
              <a:rPr lang="en-US" sz="1300" b="1" dirty="0">
                <a:effectLst/>
                <a:latin typeface="BODONI 72 BOOK" pitchFamily="2" charset="0"/>
              </a:rPr>
              <a:t>Rose Water </a:t>
            </a:r>
            <a:r>
              <a:rPr lang="en-US" sz="1300" dirty="0">
                <a:effectLst/>
                <a:latin typeface="Bodoni 72 Book" pitchFamily="2" charset="0"/>
              </a:rPr>
              <a:t>– Antioxidant rich to help ward off free radical damage while also targeting skin sagging and dullness. </a:t>
            </a: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a:t>
            </a:r>
            <a:r>
              <a:rPr lang="en-US" sz="1300" b="1"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a:t>
            </a:r>
            <a:r>
              <a:rPr lang="en-US" sz="1600" b="1"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Fragrance: Beaming Starburst</a:t>
            </a:r>
            <a:endParaRPr lang="en-US" sz="1600" b="1" dirty="0">
              <a:solidFill>
                <a:srgbClr val="000000"/>
              </a:solidFill>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8508BF48-F369-7544-9B23-526F2626C433}"/>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i="0" u="none" strike="noStrike" kern="1200" cap="none" spc="0" baseline="0" dirty="0">
                <a:solidFill>
                  <a:srgbClr val="000000"/>
                </a:solidFill>
                <a:uFillTx/>
                <a:latin typeface="BODONI 72 BOOK" pitchFamily="2" charset="0"/>
                <a:ea typeface="SimSun" pitchFamily="2"/>
                <a:cs typeface="Lucida Sans" pitchFamily="2"/>
              </a:rPr>
              <a:t>Moonrise</a:t>
            </a:r>
            <a:r>
              <a:rPr lang="en-US" sz="4000" b="0" i="0" u="none" strike="noStrike" kern="1200" cap="none" spc="0" baseline="0" dirty="0">
                <a:solidFill>
                  <a:srgbClr val="000000"/>
                </a:solidFill>
                <a:uFillTx/>
                <a:latin typeface="Bodoni 72 Book" pitchFamily="2" charset="0"/>
                <a:ea typeface="SimSun" pitchFamily="2"/>
                <a:cs typeface="Lucida Sans" pitchFamily="2"/>
              </a:rPr>
              <a:t>™</a:t>
            </a:r>
            <a:r>
              <a:rPr lang="en-US" sz="4000" b="1" i="0" u="none" strike="noStrike" kern="1200" cap="none" spc="0" baseline="0" dirty="0">
                <a:solidFill>
                  <a:srgbClr val="000000"/>
                </a:solidFill>
                <a:uFillTx/>
                <a:latin typeface="BODONI 72 BOOK" pitchFamily="2" charset="0"/>
                <a:ea typeface="SimSun" pitchFamily="2"/>
                <a:cs typeface="Lucida Sans" pitchFamily="2"/>
              </a:rPr>
              <a:t> </a:t>
            </a:r>
            <a:br>
              <a:rPr lang="en-US" sz="4000" b="0" i="0" u="none" strike="noStrike" kern="1200" cap="none" spc="0" baseline="0" dirty="0">
                <a:solidFill>
                  <a:srgbClr val="000000"/>
                </a:solidFill>
                <a:uFillTx/>
                <a:latin typeface="Bodoni 72 Book" pitchFamily="2" charset="0"/>
                <a:ea typeface="SimSun" pitchFamily="2"/>
                <a:cs typeface="Lucida Sans" pitchFamily="2"/>
              </a:rPr>
            </a:br>
            <a:r>
              <a:rPr lang="en-US" dirty="0">
                <a:latin typeface="Bodoni 72 Book" pitchFamily="2" charset="0"/>
                <a:ea typeface="Baskerville" panose="02020502070401020303" pitchFamily="18" charset="0"/>
              </a:rPr>
              <a:t>Color Barrier Breaking | Vivid Natural Bronzer</a:t>
            </a:r>
          </a:p>
          <a:p>
            <a:r>
              <a:rPr lang="en-US" dirty="0">
                <a:effectLst/>
                <a:latin typeface="Bodoni 72 Book" pitchFamily="2" charset="0"/>
                <a:ea typeface="Baskerville" panose="02020502070401020303" pitchFamily="18" charset="0"/>
              </a:rPr>
              <a:t>Lunar Light Technology | Perfecting &amp; Blurring + Color Creating</a:t>
            </a:r>
          </a:p>
          <a:p>
            <a:r>
              <a:rPr lang="en-US" dirty="0">
                <a:latin typeface="Bodoni 72 Book" pitchFamily="2" charset="0"/>
                <a:ea typeface="Baskerville" panose="02020502070401020303" pitchFamily="18" charset="0"/>
              </a:rPr>
              <a:t>Dark Tan Activators</a:t>
            </a:r>
            <a:endParaRPr lang="en-US" dirty="0">
              <a:effectLst/>
              <a:latin typeface="Bodoni 72 Book" pitchFamily="2" charset="0"/>
              <a:ea typeface="Baskerville" panose="02020502070401020303" pitchFamily="18" charset="0"/>
            </a:endParaRPr>
          </a:p>
        </p:txBody>
      </p:sp>
    </p:spTree>
    <p:extLst>
      <p:ext uri="{BB962C8B-B14F-4D97-AF65-F5344CB8AC3E}">
        <p14:creationId xmlns:p14="http://schemas.microsoft.com/office/powerpoint/2010/main" val="1707376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tems, several, variety, arranged&#10;&#10;Description automatically generated">
            <a:extLst>
              <a:ext uri="{FF2B5EF4-FFF2-40B4-BE49-F238E27FC236}">
                <a16:creationId xmlns:a16="http://schemas.microsoft.com/office/drawing/2014/main" id="{10865552-EDDE-E945-B506-10102D255E53}"/>
              </a:ext>
            </a:extLst>
          </p:cNvPr>
          <p:cNvPicPr>
            <a:picLocks noChangeAspect="1"/>
          </p:cNvPicPr>
          <p:nvPr/>
        </p:nvPicPr>
        <p:blipFill>
          <a:blip r:embed="rId3"/>
          <a:stretch>
            <a:fillRect/>
          </a:stretch>
        </p:blipFill>
        <p:spPr>
          <a:xfrm>
            <a:off x="4733" y="0"/>
            <a:ext cx="12182534" cy="6858000"/>
          </a:xfrm>
          <a:prstGeom prst="rect">
            <a:avLst/>
          </a:prstGeom>
        </p:spPr>
      </p:pic>
    </p:spTree>
    <p:extLst>
      <p:ext uri="{BB962C8B-B14F-4D97-AF65-F5344CB8AC3E}">
        <p14:creationId xmlns:p14="http://schemas.microsoft.com/office/powerpoint/2010/main" val="4148804420"/>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12912</TotalTime>
  <Words>3871</Words>
  <Application>Microsoft Macintosh PowerPoint</Application>
  <PresentationFormat>Widescreen</PresentationFormat>
  <Paragraphs>267</Paragraphs>
  <Slides>37</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Baskerville</vt:lpstr>
      <vt:lpstr>Bodoni 72 Book</vt:lpstr>
      <vt:lpstr>Bodoni 72 Book</vt:lpstr>
      <vt:lpstr>BODONI 72 OLDSTYLE BOOK</vt:lpstr>
      <vt:lpstr>BODONI 72 OLDSTYLE BOOK</vt:lpstr>
      <vt:lpstr>Calibri</vt:lpstr>
      <vt:lpstr>Calibri Light</vt:lpstr>
      <vt:lpstr>Felix Titling</vt:lpstr>
      <vt:lpstr>Times</vt:lpstr>
      <vt:lpstr>Times New Roman</vt:lpstr>
      <vt:lpstr>Office Theme</vt:lpstr>
      <vt:lpstr>PowerPoint Presentation</vt:lpstr>
      <vt:lpstr>2023 Cutting Edge Ingredients</vt:lpstr>
      <vt:lpstr>2023 Cutting Edge Ingredients</vt:lpstr>
      <vt:lpstr>2023 Cutting Edge Ingredients</vt:lpstr>
      <vt:lpstr>PowerPoint Presentation</vt:lpstr>
      <vt:lpstr>Commonalities</vt:lpstr>
      <vt:lpstr>PowerPoint Presentation</vt:lpstr>
      <vt:lpstr>PowerPoint Presentation</vt:lpstr>
      <vt:lpstr>PowerPoint Presentation</vt:lpstr>
      <vt:lpstr>Commonalities</vt:lpstr>
      <vt:lpstr>PowerPoint Presentation</vt:lpstr>
      <vt:lpstr>PowerPoint Presentation</vt:lpstr>
      <vt:lpstr>PowerPoint Presentation</vt:lpstr>
      <vt:lpstr>PowerPoint Presentation</vt:lpstr>
      <vt:lpstr>Commonalities</vt:lpstr>
      <vt:lpstr>PowerPoint Presentation</vt:lpstr>
      <vt:lpstr>PowerPoint Presentation</vt:lpstr>
      <vt:lpstr>Commonalities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Racine</dc:creator>
  <cp:lastModifiedBy>Megan Racine</cp:lastModifiedBy>
  <cp:revision>4</cp:revision>
  <dcterms:created xsi:type="dcterms:W3CDTF">2023-07-06T16:53:39Z</dcterms:created>
  <dcterms:modified xsi:type="dcterms:W3CDTF">2023-08-01T16:21:03Z</dcterms:modified>
</cp:coreProperties>
</file>