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773" r:id="rId2"/>
    <p:sldId id="259" r:id="rId3"/>
    <p:sldId id="502" r:id="rId4"/>
    <p:sldId id="740" r:id="rId5"/>
    <p:sldId id="643" r:id="rId6"/>
    <p:sldId id="761" r:id="rId7"/>
    <p:sldId id="762" r:id="rId8"/>
    <p:sldId id="772" r:id="rId9"/>
    <p:sldId id="753" r:id="rId10"/>
    <p:sldId id="774" r:id="rId11"/>
    <p:sldId id="775" r:id="rId12"/>
    <p:sldId id="73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9"/>
    <p:restoredTop sz="94648"/>
  </p:normalViewPr>
  <p:slideViewPr>
    <p:cSldViewPr snapToGrid="0" snapToObjects="1">
      <p:cViewPr varScale="1">
        <p:scale>
          <a:sx n="83" d="100"/>
          <a:sy n="83" d="100"/>
        </p:scale>
        <p:origin x="216" y="9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066EC-F91A-8B41-A20F-600CCE3DA9A1}" type="datetimeFigureOut">
              <a:rPr lang="en-US" smtClean="0"/>
              <a:t>7/6/23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4EF21-7948-6A43-B49D-EF1D1B9528F1}" type="slidenum">
              <a:rPr lang="en-US" smtClean="0"/>
              <a:t>‹#›</a:t>
            </a:fld>
            <a:endParaRPr lang="en-US"/>
          </a:p>
        </p:txBody>
      </p:sp>
    </p:spTree>
    <p:extLst>
      <p:ext uri="{BB962C8B-B14F-4D97-AF65-F5344CB8AC3E}">
        <p14:creationId xmlns:p14="http://schemas.microsoft.com/office/powerpoint/2010/main" val="872828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94F13324-1DB6-C24D-BF78-30F6FCB718A3}"/>
              </a:ext>
            </a:extLst>
          </p:cNvPr>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FDE2100-65DB-824A-9896-97BF7B7E6174}" type="slidenum">
              <a:t>2</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a:extLst>
              <a:ext uri="{FF2B5EF4-FFF2-40B4-BE49-F238E27FC236}">
                <a16:creationId xmlns:a16="http://schemas.microsoft.com/office/drawing/2014/main" id="{67B2A0F8-1CE2-BE45-B350-6702D285D3F5}"/>
              </a:ext>
            </a:extLst>
          </p:cNvPr>
          <p:cNvSpPr>
            <a:spLocks noGrp="1" noRot="1" noChangeAspect="1"/>
          </p:cNvSpPr>
          <p:nvPr>
            <p:ph type="sldImg"/>
          </p:nvPr>
        </p:nvSpPr>
        <p:spPr>
          <a:xfrm>
            <a:off x="533400" y="763588"/>
            <a:ext cx="6704013" cy="3771900"/>
          </a:xfrm>
          <a:solidFill>
            <a:srgbClr val="4472C4"/>
          </a:solidFill>
          <a:ln w="25402">
            <a:solidFill>
              <a:srgbClr val="2F528F"/>
            </a:solidFill>
            <a:prstDash val="solid"/>
          </a:ln>
        </p:spPr>
      </p:sp>
      <p:sp>
        <p:nvSpPr>
          <p:cNvPr id="4" name="Notes Placeholder 2">
            <a:extLst>
              <a:ext uri="{FF2B5EF4-FFF2-40B4-BE49-F238E27FC236}">
                <a16:creationId xmlns:a16="http://schemas.microsoft.com/office/drawing/2014/main" id="{8C25D1DE-B406-9F4F-AA8E-E657061C8FB1}"/>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34497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A298-6ABC-2648-861D-FC589FE2F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4A9643-AF52-CF48-B143-DACF45004B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3A8C98-A38D-2D4D-9FDF-99EF1E5CD670}"/>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5" name="Footer Placeholder 4">
            <a:extLst>
              <a:ext uri="{FF2B5EF4-FFF2-40B4-BE49-F238E27FC236}">
                <a16:creationId xmlns:a16="http://schemas.microsoft.com/office/drawing/2014/main" id="{A1F198EA-13FF-E741-9555-DA0222604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04686-8F9E-BD49-A886-8468A89FD5B0}"/>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86090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4A2D-52F8-5C48-A6A0-F9D1087AB3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B975F6-890A-054D-8A6E-5C00D88431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AB44D-654E-C549-941B-78E701CEEAAF}"/>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5" name="Footer Placeholder 4">
            <a:extLst>
              <a:ext uri="{FF2B5EF4-FFF2-40B4-BE49-F238E27FC236}">
                <a16:creationId xmlns:a16="http://schemas.microsoft.com/office/drawing/2014/main" id="{11D3C708-CF4C-1C4E-AA79-258D52442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D751B-025F-764D-B6B2-0A03CF8D4206}"/>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87549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4C07B8-538C-6848-8BF4-7DF3D4D3E4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00D540-AB18-F74E-AE46-FEF2BD0FEB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33A89-41E0-3A49-BEDC-3C259B5BE066}"/>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5" name="Footer Placeholder 4">
            <a:extLst>
              <a:ext uri="{FF2B5EF4-FFF2-40B4-BE49-F238E27FC236}">
                <a16:creationId xmlns:a16="http://schemas.microsoft.com/office/drawing/2014/main" id="{EF7A03BD-2D64-A742-AE2E-954FBA816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F06E5-BB8B-D041-9E63-BCF000C65FF3}"/>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37709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6993-A11E-AF48-932C-0132EFEE33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3211CF-619B-F340-A938-1267A5DCE7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73E38-CEDA-494E-AE50-603F3F1C94A8}"/>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5" name="Footer Placeholder 4">
            <a:extLst>
              <a:ext uri="{FF2B5EF4-FFF2-40B4-BE49-F238E27FC236}">
                <a16:creationId xmlns:a16="http://schemas.microsoft.com/office/drawing/2014/main" id="{4BD8417C-AFE4-9542-A29D-BD4F123C3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A214A-6044-3248-920E-027D6585DA23}"/>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3601457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C1295-F9DC-B24A-AE26-F5C2346D0B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E2CABC-981F-864C-ABF9-CC44B6ACD6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9D924-2311-7C4C-8C58-C45E648664F7}"/>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5" name="Footer Placeholder 4">
            <a:extLst>
              <a:ext uri="{FF2B5EF4-FFF2-40B4-BE49-F238E27FC236}">
                <a16:creationId xmlns:a16="http://schemas.microsoft.com/office/drawing/2014/main" id="{9D93CED4-E200-3F42-B8C4-D08BFE9E2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2D2DB-6667-FA4F-AFB4-1139FC5FFDC0}"/>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2105688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C988-A1D8-4F48-934B-5D010AA6B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9493D6-DFB5-5349-8752-82D6E65DA7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121D46-AAED-6445-96F2-739AFB5FC0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6E4FF-1B0D-164A-97A1-3F75B4D488F9}"/>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6" name="Footer Placeholder 5">
            <a:extLst>
              <a:ext uri="{FF2B5EF4-FFF2-40B4-BE49-F238E27FC236}">
                <a16:creationId xmlns:a16="http://schemas.microsoft.com/office/drawing/2014/main" id="{1543820C-E638-D94A-9D88-73CB65C1DC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D0EE9-C9C1-3049-AA06-604C9D12DF2C}"/>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54963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0818-1D26-6B46-97A4-8F2C36B14F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CF2E98-34C7-9844-99F9-739965F6F6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50B7D2-88F6-7C4C-B97B-F554CA6D3E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7BD9A6-3F9F-DE46-8847-D63495298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C8955D-71D7-6947-A2D5-47DB6AE5EE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23E27-A89C-3546-ADAC-C873141147EE}"/>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8" name="Footer Placeholder 7">
            <a:extLst>
              <a:ext uri="{FF2B5EF4-FFF2-40B4-BE49-F238E27FC236}">
                <a16:creationId xmlns:a16="http://schemas.microsoft.com/office/drawing/2014/main" id="{1779E617-4095-0B46-B0FF-2A91ECE78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978336-94A5-634D-8627-132F827DF88F}"/>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883685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29C41-9F3B-A447-BF2F-A78CFC256E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D5DD2B-EA30-5345-B023-C13F7F49B564}"/>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4" name="Footer Placeholder 3">
            <a:extLst>
              <a:ext uri="{FF2B5EF4-FFF2-40B4-BE49-F238E27FC236}">
                <a16:creationId xmlns:a16="http://schemas.microsoft.com/office/drawing/2014/main" id="{6A92853E-A986-8C46-9124-2BEF115C8C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6BD1-96C1-6643-81E5-21279AE2DB18}"/>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426596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B5FB1A-F686-F947-B352-BF12F3110D90}"/>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3" name="Footer Placeholder 2">
            <a:extLst>
              <a:ext uri="{FF2B5EF4-FFF2-40B4-BE49-F238E27FC236}">
                <a16:creationId xmlns:a16="http://schemas.microsoft.com/office/drawing/2014/main" id="{CD5F89A9-1025-5644-B838-800CE4941B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8A23F7-B233-F149-8703-787B5E47879A}"/>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374141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4941-52D8-3544-8FCD-3A84AFF11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8569D9-0EE9-0B4C-87F8-0F817E070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ABB1E-F680-1C48-B408-A00721AF7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DA9F9-6D94-7B48-96E8-AAF6FF35C8C2}"/>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6" name="Footer Placeholder 5">
            <a:extLst>
              <a:ext uri="{FF2B5EF4-FFF2-40B4-BE49-F238E27FC236}">
                <a16:creationId xmlns:a16="http://schemas.microsoft.com/office/drawing/2014/main" id="{8317D798-53EC-114D-A0E1-4AE147157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48119-DB2E-5443-9E28-43BFB94B755A}"/>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114718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C41D-1D0B-AA48-9D6F-13EF949BCE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020BC9-7DF3-E245-9D7D-BF66DF0D4E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8B228C-918B-EC4E-AA29-556F480E60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1C9DB-C050-094E-B620-2C204C991C4F}"/>
              </a:ext>
            </a:extLst>
          </p:cNvPr>
          <p:cNvSpPr>
            <a:spLocks noGrp="1"/>
          </p:cNvSpPr>
          <p:nvPr>
            <p:ph type="dt" sz="half" idx="10"/>
          </p:nvPr>
        </p:nvSpPr>
        <p:spPr/>
        <p:txBody>
          <a:bodyPr/>
          <a:lstStyle/>
          <a:p>
            <a:fld id="{0CB68DB1-9108-CC43-8D4B-D22B4266299D}" type="datetimeFigureOut">
              <a:rPr lang="en-US" smtClean="0"/>
              <a:t>7/6/23</a:t>
            </a:fld>
            <a:endParaRPr lang="en-US"/>
          </a:p>
        </p:txBody>
      </p:sp>
      <p:sp>
        <p:nvSpPr>
          <p:cNvPr id="6" name="Footer Placeholder 5">
            <a:extLst>
              <a:ext uri="{FF2B5EF4-FFF2-40B4-BE49-F238E27FC236}">
                <a16:creationId xmlns:a16="http://schemas.microsoft.com/office/drawing/2014/main" id="{83B68A9D-81F5-EA41-A264-7C4F1AF4D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22C08-E7F1-7E41-9E9E-850295D4361D}"/>
              </a:ext>
            </a:extLst>
          </p:cNvPr>
          <p:cNvSpPr>
            <a:spLocks noGrp="1"/>
          </p:cNvSpPr>
          <p:nvPr>
            <p:ph type="sldNum" sz="quarter" idx="12"/>
          </p:nvPr>
        </p:nvSpPr>
        <p:spPr/>
        <p:txBody>
          <a:bodyPr/>
          <a:lstStyle/>
          <a:p>
            <a:fld id="{D911A806-3F28-5F47-8D40-A90A4F81BC8F}" type="slidenum">
              <a:rPr lang="en-US" smtClean="0"/>
              <a:t>‹#›</a:t>
            </a:fld>
            <a:endParaRPr lang="en-US"/>
          </a:p>
        </p:txBody>
      </p:sp>
    </p:spTree>
    <p:extLst>
      <p:ext uri="{BB962C8B-B14F-4D97-AF65-F5344CB8AC3E}">
        <p14:creationId xmlns:p14="http://schemas.microsoft.com/office/powerpoint/2010/main" val="397482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2D572-B36B-F943-A904-94FE9D6909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A0DAF9-7A01-3640-8FBB-62791B178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60E52-DF5F-6746-9839-70EE17FAB0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68DB1-9108-CC43-8D4B-D22B4266299D}" type="datetimeFigureOut">
              <a:rPr lang="en-US" smtClean="0"/>
              <a:t>7/6/23</a:t>
            </a:fld>
            <a:endParaRPr lang="en-US"/>
          </a:p>
        </p:txBody>
      </p:sp>
      <p:sp>
        <p:nvSpPr>
          <p:cNvPr id="5" name="Footer Placeholder 4">
            <a:extLst>
              <a:ext uri="{FF2B5EF4-FFF2-40B4-BE49-F238E27FC236}">
                <a16:creationId xmlns:a16="http://schemas.microsoft.com/office/drawing/2014/main" id="{A6EFD35C-ABBC-2943-80DA-F123665A3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437F27-A9A8-CD47-87CB-6A748DBB10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1A806-3F28-5F47-8D40-A90A4F81BC8F}" type="slidenum">
              <a:rPr lang="en-US" smtClean="0"/>
              <a:t>‹#›</a:t>
            </a:fld>
            <a:endParaRPr lang="en-US"/>
          </a:p>
        </p:txBody>
      </p:sp>
    </p:spTree>
    <p:extLst>
      <p:ext uri="{BB962C8B-B14F-4D97-AF65-F5344CB8AC3E}">
        <p14:creationId xmlns:p14="http://schemas.microsoft.com/office/powerpoint/2010/main" val="1179942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the camera&#10;&#10;Description automatically generated with medium confidence">
            <a:extLst>
              <a:ext uri="{FF2B5EF4-FFF2-40B4-BE49-F238E27FC236}">
                <a16:creationId xmlns:a16="http://schemas.microsoft.com/office/drawing/2014/main" id="{09011765-7F6B-394B-AAD5-A03E6936EEE7}"/>
              </a:ext>
            </a:extLst>
          </p:cNvPr>
          <p:cNvPicPr>
            <a:picLocks noChangeAspect="1"/>
          </p:cNvPicPr>
          <p:nvPr/>
        </p:nvPicPr>
        <p:blipFill>
          <a:blip r:embed="rId2"/>
          <a:stretch>
            <a:fillRect/>
          </a:stretch>
        </p:blipFill>
        <p:spPr>
          <a:xfrm>
            <a:off x="4733" y="0"/>
            <a:ext cx="12182534" cy="6858000"/>
          </a:xfrm>
          <a:prstGeom prst="rect">
            <a:avLst/>
          </a:prstGeom>
        </p:spPr>
      </p:pic>
      <p:sp>
        <p:nvSpPr>
          <p:cNvPr id="4" name="TextBox 3">
            <a:extLst>
              <a:ext uri="{FF2B5EF4-FFF2-40B4-BE49-F238E27FC236}">
                <a16:creationId xmlns:a16="http://schemas.microsoft.com/office/drawing/2014/main" id="{B7790FB3-D6D4-344B-82E7-55BE10CCA0BF}"/>
              </a:ext>
            </a:extLst>
          </p:cNvPr>
          <p:cNvSpPr txBox="1"/>
          <p:nvPr/>
        </p:nvSpPr>
        <p:spPr>
          <a:xfrm>
            <a:off x="8013389" y="3797684"/>
            <a:ext cx="4057934" cy="1446550"/>
          </a:xfrm>
          <a:prstGeom prst="rect">
            <a:avLst/>
          </a:prstGeom>
          <a:noFill/>
        </p:spPr>
        <p:txBody>
          <a:bodyPr wrap="square" rtlCol="0">
            <a:spAutoFit/>
          </a:bodyPr>
          <a:lstStyle/>
          <a:p>
            <a:pPr algn="ctr"/>
            <a:r>
              <a:rPr lang="en-US" sz="4400" dirty="0">
                <a:latin typeface="Bodoni 72 Book" pitchFamily="2" charset="0"/>
              </a:rPr>
              <a:t>2023 Midseason Product Training</a:t>
            </a:r>
            <a:endParaRPr lang="en-US" sz="4000" dirty="0">
              <a:latin typeface="Bodoni 72 Book" pitchFamily="2" charset="0"/>
            </a:endParaRPr>
          </a:p>
        </p:txBody>
      </p:sp>
    </p:spTree>
    <p:extLst>
      <p:ext uri="{BB962C8B-B14F-4D97-AF65-F5344CB8AC3E}">
        <p14:creationId xmlns:p14="http://schemas.microsoft.com/office/powerpoint/2010/main" val="1594184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logo&#10;&#10;Description automatically generated">
            <a:extLst>
              <a:ext uri="{FF2B5EF4-FFF2-40B4-BE49-F238E27FC236}">
                <a16:creationId xmlns:a16="http://schemas.microsoft.com/office/drawing/2014/main" id="{41E123CA-46DF-EF48-8089-C0B984F631AC}"/>
              </a:ext>
            </a:extLst>
          </p:cNvPr>
          <p:cNvPicPr>
            <a:picLocks noChangeAspect="1"/>
          </p:cNvPicPr>
          <p:nvPr/>
        </p:nvPicPr>
        <p:blipFill>
          <a:blip r:embed="rId2"/>
          <a:stretch>
            <a:fillRect/>
          </a:stretch>
        </p:blipFill>
        <p:spPr>
          <a:xfrm>
            <a:off x="6350" y="0"/>
            <a:ext cx="12179300" cy="6858000"/>
          </a:xfrm>
          <a:prstGeom prst="rect">
            <a:avLst/>
          </a:prstGeom>
        </p:spPr>
      </p:pic>
    </p:spTree>
    <p:extLst>
      <p:ext uri="{BB962C8B-B14F-4D97-AF65-F5344CB8AC3E}">
        <p14:creationId xmlns:p14="http://schemas.microsoft.com/office/powerpoint/2010/main" val="455181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ube of cream on a white background&#10;&#10;Description automatically generated">
            <a:extLst>
              <a:ext uri="{FF2B5EF4-FFF2-40B4-BE49-F238E27FC236}">
                <a16:creationId xmlns:a16="http://schemas.microsoft.com/office/drawing/2014/main" id="{80B40F0B-B9F8-0E44-9EF5-9F61079905AF}"/>
              </a:ext>
            </a:extLst>
          </p:cNvPr>
          <p:cNvPicPr>
            <a:picLocks noChangeAspect="1"/>
          </p:cNvPicPr>
          <p:nvPr/>
        </p:nvPicPr>
        <p:blipFill>
          <a:blip r:embed="rId2"/>
          <a:stretch>
            <a:fillRect/>
          </a:stretch>
        </p:blipFill>
        <p:spPr>
          <a:xfrm>
            <a:off x="6350" y="0"/>
            <a:ext cx="12179300" cy="6858000"/>
          </a:xfrm>
          <a:prstGeom prst="rect">
            <a:avLst/>
          </a:prstGeom>
        </p:spPr>
      </p:pic>
      <p:sp>
        <p:nvSpPr>
          <p:cNvPr id="2" name="Content Placeholder 2">
            <a:extLst>
              <a:ext uri="{FF2B5EF4-FFF2-40B4-BE49-F238E27FC236}">
                <a16:creationId xmlns:a16="http://schemas.microsoft.com/office/drawing/2014/main" id="{1ADBEB9C-17F4-4947-9170-4ABA0A5AC63A}"/>
              </a:ext>
            </a:extLst>
          </p:cNvPr>
          <p:cNvSpPr txBox="1"/>
          <p:nvPr/>
        </p:nvSpPr>
        <p:spPr>
          <a:xfrm>
            <a:off x="4872251" y="1691603"/>
            <a:ext cx="7047033" cy="5155549"/>
          </a:xfrm>
          <a:prstGeom prst="rect">
            <a:avLst/>
          </a:prstGeom>
          <a:noFill/>
          <a:ln cap="flat">
            <a:noFill/>
          </a:ln>
        </p:spPr>
        <p:txBody>
          <a:bodyPr vert="horz" wrap="square" lIns="91440" tIns="45720" rIns="91440" bIns="45720" anchor="t" anchorCtr="0" compatLnSpc="1">
            <a:normAutofit fontScale="92500" lnSpcReduction="10000"/>
          </a:bodyPr>
          <a:lstStyle/>
          <a:p>
            <a:r>
              <a:rPr lang="en-US" dirty="0">
                <a:effectLst/>
                <a:latin typeface="Bodoni 72 Book" pitchFamily="2" charset="0"/>
              </a:rPr>
              <a:t>• </a:t>
            </a:r>
            <a:r>
              <a:rPr lang="en-US" b="1" dirty="0" err="1">
                <a:effectLst/>
                <a:latin typeface="BODONI 72 BOOK" pitchFamily="2" charset="0"/>
              </a:rPr>
              <a:t>Intenslim</a:t>
            </a:r>
            <a:r>
              <a:rPr lang="en-US" b="1" dirty="0">
                <a:effectLst/>
                <a:latin typeface="BODONI 72 BOOK" pitchFamily="2" charset="0"/>
              </a:rPr>
              <a:t>™ </a:t>
            </a:r>
            <a:r>
              <a:rPr lang="en-US" dirty="0">
                <a:effectLst/>
                <a:latin typeface="Bodoni 72 Book" pitchFamily="2" charset="0"/>
              </a:rPr>
              <a:t>- Works as a natural fat burner while also strengthening the elastin in the skin. </a:t>
            </a:r>
          </a:p>
          <a:p>
            <a:r>
              <a:rPr lang="en-US" dirty="0">
                <a:effectLst/>
                <a:latin typeface="Bodoni 72 Book" pitchFamily="2" charset="0"/>
              </a:rPr>
              <a:t>• </a:t>
            </a:r>
            <a:r>
              <a:rPr lang="en-US" b="1" dirty="0">
                <a:effectLst/>
                <a:latin typeface="BODONI 72 BOOK" pitchFamily="2" charset="0"/>
              </a:rPr>
              <a:t>Cryo-Slimming </a:t>
            </a:r>
            <a:r>
              <a:rPr lang="en-US" b="1" dirty="0" err="1">
                <a:effectLst/>
                <a:latin typeface="BODONI 72 BOOK" pitchFamily="2" charset="0"/>
              </a:rPr>
              <a:t>Frescolat</a:t>
            </a:r>
            <a:r>
              <a:rPr lang="en-US" b="1" dirty="0">
                <a:effectLst/>
                <a:latin typeface="BODONI 72 BOOK" pitchFamily="2" charset="0"/>
              </a:rPr>
              <a:t>™ </a:t>
            </a:r>
            <a:r>
              <a:rPr lang="en-US" dirty="0">
                <a:effectLst/>
                <a:latin typeface="Bodoni 72 Book" pitchFamily="2" charset="0"/>
              </a:rPr>
              <a:t>- Helps to cool and refresh the skin without the use of menthol. </a:t>
            </a:r>
          </a:p>
          <a:p>
            <a:r>
              <a:rPr lang="en-US" dirty="0">
                <a:effectLst/>
                <a:latin typeface="Bodoni 72 Book" pitchFamily="2" charset="0"/>
              </a:rPr>
              <a:t>• </a:t>
            </a:r>
            <a:r>
              <a:rPr lang="en-US" b="1" dirty="0" err="1">
                <a:effectLst/>
                <a:latin typeface="BODONI 72 BOOK" pitchFamily="2" charset="0"/>
              </a:rPr>
              <a:t>Keratoline</a:t>
            </a:r>
            <a:r>
              <a:rPr lang="en-US" b="1" dirty="0">
                <a:effectLst/>
                <a:latin typeface="BODONI 72 BOOK" pitchFamily="2" charset="0"/>
              </a:rPr>
              <a:t>™ </a:t>
            </a:r>
            <a:r>
              <a:rPr lang="en-US" dirty="0">
                <a:effectLst/>
                <a:latin typeface="Bodoni 72 Book" pitchFamily="2" charset="0"/>
              </a:rPr>
              <a:t>- An AHA alternative, </a:t>
            </a:r>
            <a:r>
              <a:rPr lang="en-US" dirty="0" err="1">
                <a:effectLst/>
                <a:latin typeface="Bodoni 72 Book" pitchFamily="2" charset="0"/>
              </a:rPr>
              <a:t>Keratoline</a:t>
            </a:r>
            <a:r>
              <a:rPr lang="en-US" dirty="0">
                <a:effectLst/>
                <a:latin typeface="Bodoni 72 Book" pitchFamily="2" charset="0"/>
              </a:rPr>
              <a:t> gently exfoliates to reveal youthful, </a:t>
            </a:r>
          </a:p>
          <a:p>
            <a:r>
              <a:rPr lang="en-US" dirty="0">
                <a:effectLst/>
                <a:latin typeface="Bodoni 72 Book" pitchFamily="2" charset="0"/>
              </a:rPr>
              <a:t>and toned skin. </a:t>
            </a:r>
          </a:p>
          <a:p>
            <a:r>
              <a:rPr lang="en-US" dirty="0">
                <a:effectLst/>
                <a:latin typeface="Bodoni 72 Book" pitchFamily="2" charset="0"/>
              </a:rPr>
              <a:t>• </a:t>
            </a:r>
            <a:r>
              <a:rPr lang="en-US" b="1" dirty="0">
                <a:effectLst/>
                <a:latin typeface="BODONI 72 BOOK" pitchFamily="2" charset="0"/>
              </a:rPr>
              <a:t>Carnitine</a:t>
            </a:r>
            <a:r>
              <a:rPr lang="en-US" dirty="0">
                <a:effectLst/>
                <a:latin typeface="Bodoni 72 Book" pitchFamily="2" charset="0"/>
              </a:rPr>
              <a:t> – An oil absorbing amino acid that assists in decreasing oil production as well as helps to assist in breaking down fat accumulation </a:t>
            </a:r>
          </a:p>
          <a:p>
            <a:r>
              <a:rPr lang="en-US" dirty="0">
                <a:effectLst/>
                <a:latin typeface="Bodoni 72 Book" pitchFamily="2" charset="0"/>
              </a:rPr>
              <a:t>• </a:t>
            </a:r>
            <a:r>
              <a:rPr lang="en-US" b="1" dirty="0" err="1">
                <a:effectLst/>
                <a:latin typeface="BODONI 72 BOOK" pitchFamily="2" charset="0"/>
              </a:rPr>
              <a:t>Aquaxyl</a:t>
            </a:r>
            <a:r>
              <a:rPr lang="en-US" b="1" dirty="0">
                <a:effectLst/>
                <a:latin typeface="BODONI 72 BOOK" pitchFamily="2" charset="0"/>
              </a:rPr>
              <a:t>™ </a:t>
            </a:r>
            <a:r>
              <a:rPr lang="en-US" dirty="0">
                <a:effectLst/>
                <a:latin typeface="Bodoni 72 Book" pitchFamily="2" charset="0"/>
              </a:rPr>
              <a:t>- Helps to quench extreme skin dehydration allowing for a softer and </a:t>
            </a:r>
          </a:p>
          <a:p>
            <a:r>
              <a:rPr lang="en-US" dirty="0">
                <a:effectLst/>
                <a:latin typeface="Bodoni 72 Book" pitchFamily="2" charset="0"/>
              </a:rPr>
              <a:t>more hydrated appearance. </a:t>
            </a:r>
          </a:p>
          <a:p>
            <a:r>
              <a:rPr lang="en-US" dirty="0">
                <a:effectLst/>
                <a:latin typeface="Bodoni 72 Book" pitchFamily="2" charset="0"/>
              </a:rPr>
              <a:t>• </a:t>
            </a:r>
            <a:r>
              <a:rPr lang="en-US" b="1" dirty="0">
                <a:effectLst/>
                <a:latin typeface="BODONI 72 BOOK" pitchFamily="2" charset="0"/>
              </a:rPr>
              <a:t>ISO-Slim™ </a:t>
            </a:r>
            <a:r>
              <a:rPr lang="en-US" dirty="0">
                <a:effectLst/>
                <a:latin typeface="Bodoni 72 Book" pitchFamily="2" charset="0"/>
              </a:rPr>
              <a:t>- Works as a slimming and anti-cellulite agent while also assisting in the breakdown of fat cells. </a:t>
            </a:r>
          </a:p>
          <a:p>
            <a:r>
              <a:rPr lang="en-US" dirty="0">
                <a:effectLst/>
                <a:latin typeface="Bodoni 72 Book" pitchFamily="2" charset="0"/>
              </a:rPr>
              <a:t>• </a:t>
            </a:r>
            <a:r>
              <a:rPr lang="en-US" b="1" dirty="0">
                <a:effectLst/>
                <a:latin typeface="BODONI 72 BOOK" pitchFamily="2" charset="0"/>
              </a:rPr>
              <a:t>Green Tea Extracts </a:t>
            </a:r>
            <a:r>
              <a:rPr lang="en-US" dirty="0">
                <a:effectLst/>
                <a:latin typeface="Bodoni 72 Book" pitchFamily="2" charset="0"/>
              </a:rPr>
              <a:t>– Rich in antioxidants to help ward off free radical damage. </a:t>
            </a:r>
          </a:p>
          <a:p>
            <a:r>
              <a:rPr lang="en-US" dirty="0">
                <a:effectLst/>
                <a:latin typeface="Bodoni 72 Book" pitchFamily="2" charset="0"/>
              </a:rPr>
              <a:t>• </a:t>
            </a:r>
            <a:r>
              <a:rPr lang="en-US" b="1" dirty="0">
                <a:effectLst/>
                <a:latin typeface="BODONI 72 BOOK" pitchFamily="2" charset="0"/>
              </a:rPr>
              <a:t>Grape Seed Extracts </a:t>
            </a:r>
            <a:r>
              <a:rPr lang="en-US" dirty="0">
                <a:effectLst/>
                <a:latin typeface="Bodoni 72 Book" pitchFamily="2" charset="0"/>
              </a:rPr>
              <a:t>– Helps to boost collagen production and works to even out </a:t>
            </a:r>
          </a:p>
          <a:p>
            <a:r>
              <a:rPr lang="en-US" dirty="0">
                <a:effectLst/>
                <a:latin typeface="Bodoni 72 Book" pitchFamily="2" charset="0"/>
              </a:rPr>
              <a:t>skins tone and texture. </a:t>
            </a:r>
          </a:p>
          <a:p>
            <a:r>
              <a:rPr lang="en-US" dirty="0">
                <a:effectLst/>
                <a:latin typeface="Bodoni 72 Book" pitchFamily="2" charset="0"/>
              </a:rPr>
              <a:t>• </a:t>
            </a:r>
            <a:r>
              <a:rPr lang="en-US" b="1" dirty="0">
                <a:effectLst/>
                <a:latin typeface="BODONI 72 BOOK" pitchFamily="2" charset="0"/>
              </a:rPr>
              <a:t>Vitamins A &amp; C </a:t>
            </a:r>
            <a:r>
              <a:rPr lang="en-US" dirty="0">
                <a:effectLst/>
                <a:latin typeface="Bodoni 72 Book" pitchFamily="2" charset="0"/>
              </a:rPr>
              <a:t>– Power packs the skin with natural vitamins and nutrients for a more perfected appearance of the skin. </a:t>
            </a: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Fresh &amp; Clean</a:t>
            </a:r>
            <a:endParaRPr lang="en-US" dirty="0">
              <a:solidFill>
                <a:srgbClr val="000000"/>
              </a:solidFill>
              <a:latin typeface="Bodoni 72 Book" pitchFamily="2" charset="0"/>
              <a:ea typeface="Baskerville" panose="02020502070401020303" pitchFamily="18" charset="0"/>
              <a:cs typeface="Lucida Sans" pitchFamily="2"/>
            </a:endParaRP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1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3" name="Title 1">
            <a:extLst>
              <a:ext uri="{FF2B5EF4-FFF2-40B4-BE49-F238E27FC236}">
                <a16:creationId xmlns:a16="http://schemas.microsoft.com/office/drawing/2014/main" id="{6688E26F-9037-5042-ABE0-FD7CFB6F6AB5}"/>
              </a:ext>
            </a:extLst>
          </p:cNvPr>
          <p:cNvSpPr txBox="1"/>
          <p:nvPr/>
        </p:nvSpPr>
        <p:spPr>
          <a:xfrm>
            <a:off x="4872250" y="285093"/>
            <a:ext cx="7047033" cy="1406510"/>
          </a:xfrm>
          <a:prstGeom prst="rect">
            <a:avLst/>
          </a:prstGeom>
          <a:noFill/>
          <a:ln cap="flat">
            <a:noFill/>
          </a:ln>
        </p:spPr>
        <p:txBody>
          <a:bodyPr vert="horz" wrap="square" lIns="91440" tIns="45720" rIns="91440" bIns="45720" anchor="ctr" anchorCtr="0" compatLnSpc="1">
            <a:normAutofit lnSpcReduction="10000"/>
          </a:bodyPr>
          <a:lstStyle/>
          <a:p>
            <a:r>
              <a:rPr lang="en-US" sz="4000" b="1" dirty="0">
                <a:solidFill>
                  <a:srgbClr val="000000"/>
                </a:solidFill>
                <a:latin typeface="BODONI 72 BOOK" pitchFamily="2" charset="0"/>
                <a:ea typeface="SimSun" pitchFamily="2"/>
                <a:cs typeface="Lucida Sans" pitchFamily="2"/>
              </a:rPr>
              <a:t>FB12</a:t>
            </a:r>
            <a:r>
              <a:rPr lang="en-US" sz="4000" b="0" i="0" u="none" strike="noStrike" kern="1200" cap="none" spc="0" baseline="0" dirty="0">
                <a:solidFill>
                  <a:srgbClr val="000000"/>
                </a:solidFill>
                <a:uFillTx/>
                <a:latin typeface="Bodoni 72 Book" pitchFamily="2" charset="0"/>
                <a:ea typeface="SimSun" pitchFamily="2"/>
                <a:cs typeface="Lucida Sans" pitchFamily="2"/>
              </a:rPr>
              <a:t>™</a:t>
            </a:r>
            <a:r>
              <a:rPr lang="en-US" sz="4000" b="1" i="0" u="none" strike="noStrike" kern="1200" cap="none" spc="0" baseline="0" dirty="0">
                <a:solidFill>
                  <a:srgbClr val="000000"/>
                </a:solidFill>
                <a:uFillTx/>
                <a:latin typeface="BODONI 72 BOOK" pitchFamily="2" charset="0"/>
                <a:ea typeface="SimSun" pitchFamily="2"/>
                <a:cs typeface="Lucida Sans" pitchFamily="2"/>
              </a:rPr>
              <a:t> </a:t>
            </a:r>
            <a:br>
              <a:rPr lang="en-US" sz="4000" b="0" i="0" u="none" strike="noStrike" kern="1200" cap="none" spc="0" baseline="0" dirty="0">
                <a:solidFill>
                  <a:srgbClr val="000000"/>
                </a:solidFill>
                <a:uFillTx/>
                <a:latin typeface="Bodoni 72 Book" pitchFamily="2" charset="0"/>
                <a:ea typeface="SimSun" pitchFamily="2"/>
                <a:cs typeface="Lucida Sans" pitchFamily="2"/>
              </a:rPr>
            </a:br>
            <a:r>
              <a:rPr lang="en-US" dirty="0">
                <a:latin typeface="Bodoni 72 Book" pitchFamily="2" charset="0"/>
                <a:ea typeface="Baskerville" panose="02020502070401020303" pitchFamily="18" charset="0"/>
              </a:rPr>
              <a:t>Super Workout Enhancer</a:t>
            </a:r>
          </a:p>
          <a:p>
            <a:r>
              <a:rPr lang="en-US" dirty="0">
                <a:latin typeface="Bodoni 72 Book" pitchFamily="2" charset="0"/>
                <a:ea typeface="Baskerville" panose="02020502070401020303" pitchFamily="18" charset="0"/>
              </a:rPr>
              <a:t>Toning &amp; Firming with Cryo-Slimming Hydration</a:t>
            </a:r>
          </a:p>
          <a:p>
            <a:r>
              <a:rPr lang="en-US" dirty="0">
                <a:latin typeface="Bodoni 72 Book" pitchFamily="2" charset="0"/>
                <a:ea typeface="Baskerville" panose="02020502070401020303" pitchFamily="18" charset="0"/>
              </a:rPr>
              <a:t>Maximum Moisturization</a:t>
            </a:r>
          </a:p>
        </p:txBody>
      </p:sp>
    </p:spTree>
    <p:extLst>
      <p:ext uri="{BB962C8B-B14F-4D97-AF65-F5344CB8AC3E}">
        <p14:creationId xmlns:p14="http://schemas.microsoft.com/office/powerpoint/2010/main" val="321150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the camera&#10;&#10;Description automatically generated with medium confidence">
            <a:extLst>
              <a:ext uri="{FF2B5EF4-FFF2-40B4-BE49-F238E27FC236}">
                <a16:creationId xmlns:a16="http://schemas.microsoft.com/office/drawing/2014/main" id="{09011765-7F6B-394B-AAD5-A03E6936EEE7}"/>
              </a:ext>
            </a:extLst>
          </p:cNvPr>
          <p:cNvPicPr>
            <a:picLocks noChangeAspect="1"/>
          </p:cNvPicPr>
          <p:nvPr/>
        </p:nvPicPr>
        <p:blipFill>
          <a:blip r:embed="rId2"/>
          <a:stretch>
            <a:fillRect/>
          </a:stretch>
        </p:blipFill>
        <p:spPr>
          <a:xfrm>
            <a:off x="4733" y="0"/>
            <a:ext cx="12182534" cy="6858000"/>
          </a:xfrm>
          <a:prstGeom prst="rect">
            <a:avLst/>
          </a:prstGeom>
        </p:spPr>
      </p:pic>
      <p:sp>
        <p:nvSpPr>
          <p:cNvPr id="2" name="TextBox 1">
            <a:extLst>
              <a:ext uri="{FF2B5EF4-FFF2-40B4-BE49-F238E27FC236}">
                <a16:creationId xmlns:a16="http://schemas.microsoft.com/office/drawing/2014/main" id="{09F93307-6B32-744C-8A43-DBE523E756E9}"/>
              </a:ext>
            </a:extLst>
          </p:cNvPr>
          <p:cNvSpPr txBox="1"/>
          <p:nvPr/>
        </p:nvSpPr>
        <p:spPr>
          <a:xfrm>
            <a:off x="8260772" y="3086100"/>
            <a:ext cx="3781022" cy="1200329"/>
          </a:xfrm>
          <a:prstGeom prst="rect">
            <a:avLst/>
          </a:prstGeom>
          <a:noFill/>
        </p:spPr>
        <p:txBody>
          <a:bodyPr wrap="square" rtlCol="0">
            <a:spAutoFit/>
          </a:bodyPr>
          <a:lstStyle/>
          <a:p>
            <a:pPr algn="ctr"/>
            <a:r>
              <a:rPr lang="en-US" sz="2400" dirty="0">
                <a:solidFill>
                  <a:srgbClr val="FF40FF"/>
                </a:solidFill>
                <a:latin typeface="Bodoni 72 Book" pitchFamily="2" charset="0"/>
              </a:rPr>
              <a:t>Megan Racine</a:t>
            </a:r>
          </a:p>
          <a:p>
            <a:pPr algn="ctr"/>
            <a:r>
              <a:rPr lang="en-US" sz="2400" dirty="0">
                <a:solidFill>
                  <a:srgbClr val="FF40FF"/>
                </a:solidFill>
                <a:latin typeface="Bodoni 72 Book" pitchFamily="2" charset="0"/>
              </a:rPr>
              <a:t>International Sales Trainer</a:t>
            </a:r>
          </a:p>
          <a:p>
            <a:pPr algn="ctr"/>
            <a:r>
              <a:rPr lang="en-US" sz="2400" dirty="0" err="1">
                <a:solidFill>
                  <a:srgbClr val="FF40FF"/>
                </a:solidFill>
                <a:latin typeface="Bodoni 72 Book" pitchFamily="2" charset="0"/>
              </a:rPr>
              <a:t>Megan@devotedcreations.com</a:t>
            </a:r>
            <a:endParaRPr lang="en-US" sz="2400" dirty="0">
              <a:solidFill>
                <a:srgbClr val="FF40FF"/>
              </a:solidFill>
              <a:latin typeface="Bodoni 72 Book" pitchFamily="2" charset="0"/>
            </a:endParaRPr>
          </a:p>
        </p:txBody>
      </p:sp>
    </p:spTree>
    <p:extLst>
      <p:ext uri="{BB962C8B-B14F-4D97-AF65-F5344CB8AC3E}">
        <p14:creationId xmlns:p14="http://schemas.microsoft.com/office/powerpoint/2010/main" val="2721121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everal&#10;&#10;Description automatically generated">
            <a:extLst>
              <a:ext uri="{FF2B5EF4-FFF2-40B4-BE49-F238E27FC236}">
                <a16:creationId xmlns:a16="http://schemas.microsoft.com/office/drawing/2014/main" id="{5151B536-80CB-E74B-B835-56AE56D27D52}"/>
              </a:ext>
            </a:extLst>
          </p:cNvPr>
          <p:cNvPicPr>
            <a:picLocks noChangeAspect="1"/>
          </p:cNvPicPr>
          <p:nvPr/>
        </p:nvPicPr>
        <p:blipFill>
          <a:blip r:embed="rId3"/>
          <a:stretch>
            <a:fillRect/>
          </a:stretch>
        </p:blipFill>
        <p:spPr>
          <a:xfrm>
            <a:off x="4733" y="0"/>
            <a:ext cx="12182534" cy="6858000"/>
          </a:xfrm>
          <a:prstGeom prst="rect">
            <a:avLst/>
          </a:prstGeom>
        </p:spPr>
      </p:pic>
    </p:spTree>
    <p:extLst>
      <p:ext uri="{BB962C8B-B14F-4D97-AF65-F5344CB8AC3E}">
        <p14:creationId xmlns:p14="http://schemas.microsoft.com/office/powerpoint/2010/main" val="1149853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0FBEFC3-A99B-8D47-BACA-83E877984705}"/>
              </a:ext>
            </a:extLst>
          </p:cNvPr>
          <p:cNvPicPr>
            <a:picLocks noChangeAspect="1"/>
          </p:cNvPicPr>
          <p:nvPr/>
        </p:nvPicPr>
        <p:blipFill>
          <a:blip r:embed="rId2"/>
          <a:stretch>
            <a:fillRect/>
          </a:stretch>
        </p:blipFill>
        <p:spPr>
          <a:xfrm>
            <a:off x="9861" y="0"/>
            <a:ext cx="12182139" cy="6858000"/>
          </a:xfrm>
          <a:prstGeom prst="rect">
            <a:avLst/>
          </a:prstGeom>
          <a:noFill/>
          <a:ln cap="flat">
            <a:noFill/>
          </a:ln>
        </p:spPr>
      </p:pic>
      <p:sp>
        <p:nvSpPr>
          <p:cNvPr id="3" name="Title 4">
            <a:extLst>
              <a:ext uri="{FF2B5EF4-FFF2-40B4-BE49-F238E27FC236}">
                <a16:creationId xmlns:a16="http://schemas.microsoft.com/office/drawing/2014/main" id="{2AF33BE9-F311-4843-8E8F-64EDAD5713D2}"/>
              </a:ext>
            </a:extLst>
          </p:cNvPr>
          <p:cNvSpPr txBox="1">
            <a:spLocks noGrp="1"/>
          </p:cNvSpPr>
          <p:nvPr>
            <p:ph type="title"/>
          </p:nvPr>
        </p:nvSpPr>
        <p:spPr>
          <a:xfrm>
            <a:off x="1523884" y="426256"/>
            <a:ext cx="9143643" cy="901388"/>
          </a:xfrm>
        </p:spPr>
        <p:txBody>
          <a:bodyPr anchorCtr="1"/>
          <a:lstStyle/>
          <a:p>
            <a:pPr lvl="0" algn="ctr"/>
            <a:r>
              <a:rPr lang="en-US" b="1">
                <a:latin typeface="BODONI 72 OLDSTYLE BOOK" pitchFamily="2"/>
              </a:rPr>
              <a:t>Commonalities</a:t>
            </a:r>
          </a:p>
        </p:txBody>
      </p:sp>
      <p:sp>
        <p:nvSpPr>
          <p:cNvPr id="4" name="Content Placeholder 5">
            <a:extLst>
              <a:ext uri="{FF2B5EF4-FFF2-40B4-BE49-F238E27FC236}">
                <a16:creationId xmlns:a16="http://schemas.microsoft.com/office/drawing/2014/main" id="{420730E2-2F7D-F04B-A4A6-7199C99B7617}"/>
              </a:ext>
            </a:extLst>
          </p:cNvPr>
          <p:cNvSpPr txBox="1">
            <a:spLocks noGrp="1"/>
          </p:cNvSpPr>
          <p:nvPr>
            <p:ph idx="1"/>
          </p:nvPr>
        </p:nvSpPr>
        <p:spPr>
          <a:xfrm>
            <a:off x="2139339" y="1352031"/>
            <a:ext cx="7565489" cy="3715269"/>
          </a:xfrm>
          <a:ln w="9528">
            <a:solidFill>
              <a:srgbClr val="FF40FF"/>
            </a:solidFill>
            <a:prstDash val="solid"/>
          </a:ln>
        </p:spPr>
        <p:txBody>
          <a:bodyPr anchor="ctr" anchorCtr="1"/>
          <a:lstStyle/>
          <a:p>
            <a:pPr lvl="0" algn="ctr"/>
            <a:r>
              <a:rPr lang="en-US" sz="3200" dirty="0">
                <a:latin typeface="Bodoni 72 Oldstyle Book" pitchFamily="2"/>
              </a:rPr>
              <a:t>Cashmere Blend</a:t>
            </a:r>
          </a:p>
          <a:p>
            <a:pPr lvl="0" algn="ctr"/>
            <a:r>
              <a:rPr lang="en-US" sz="3200" dirty="0" err="1">
                <a:latin typeface="Bodoni 72 Oldstyle Book" pitchFamily="2"/>
              </a:rPr>
              <a:t>Renovage</a:t>
            </a:r>
            <a:endParaRPr lang="en-US" sz="3200" dirty="0">
              <a:latin typeface="Bodoni 72 Oldstyle Book" pitchFamily="2"/>
            </a:endParaRPr>
          </a:p>
          <a:p>
            <a:pPr lvl="0" algn="ctr"/>
            <a:r>
              <a:rPr lang="en-US" sz="3200" dirty="0" err="1">
                <a:latin typeface="Bodoni 72 Oldstyle Book" pitchFamily="2"/>
              </a:rPr>
              <a:t>BodyFit</a:t>
            </a:r>
            <a:endParaRPr lang="en-US" sz="3200" dirty="0">
              <a:latin typeface="Bodoni 72 Oldstyle Book" pitchFamily="2"/>
            </a:endParaRPr>
          </a:p>
          <a:p>
            <a:pPr lvl="0" algn="ctr"/>
            <a:r>
              <a:rPr lang="en-US" sz="3200" dirty="0" err="1">
                <a:latin typeface="Bodoni 72 Oldstyle Book" pitchFamily="2"/>
              </a:rPr>
              <a:t>FreshTek</a:t>
            </a:r>
            <a:endParaRPr lang="en-US" sz="3200" dirty="0">
              <a:latin typeface="Bodoni 72 Oldstyle Book" pitchFamily="2"/>
            </a:endParaRPr>
          </a:p>
          <a:p>
            <a:pPr lvl="0" algn="ctr"/>
            <a:r>
              <a:rPr lang="en-US" sz="3200" dirty="0" err="1">
                <a:latin typeface="Bodoni 72 Oldstyle Book" pitchFamily="2"/>
              </a:rPr>
              <a:t>SunXtend</a:t>
            </a:r>
            <a:endParaRPr lang="en-US" sz="3200" dirty="0">
              <a:latin typeface="Bodoni 72 Oldstyle Book" pitchFamily="2"/>
            </a:endParaRPr>
          </a:p>
          <a:p>
            <a:pPr lvl="0" algn="ctr"/>
            <a:r>
              <a:rPr lang="en-US" sz="3200" dirty="0">
                <a:latin typeface="Bodoni 72 Oldstyle Book" pitchFamily="2"/>
              </a:rPr>
              <a:t>Tattoo &amp; Color Fade Protecting Formula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ttle of suntan lotion&#10;&#10;Description automatically generated with low confidence">
            <a:extLst>
              <a:ext uri="{FF2B5EF4-FFF2-40B4-BE49-F238E27FC236}">
                <a16:creationId xmlns:a16="http://schemas.microsoft.com/office/drawing/2014/main" id="{CD36C76F-59FE-AF47-95DF-D422C01D4124}"/>
              </a:ext>
            </a:extLst>
          </p:cNvPr>
          <p:cNvPicPr>
            <a:picLocks noChangeAspect="1"/>
          </p:cNvPicPr>
          <p:nvPr/>
        </p:nvPicPr>
        <p:blipFill>
          <a:blip r:embed="rId2"/>
          <a:stretch>
            <a:fillRect/>
          </a:stretch>
        </p:blipFill>
        <p:spPr>
          <a:xfrm>
            <a:off x="6350" y="0"/>
            <a:ext cx="12179300" cy="6858000"/>
          </a:xfrm>
          <a:prstGeom prst="rect">
            <a:avLst/>
          </a:prstGeom>
        </p:spPr>
      </p:pic>
      <p:sp>
        <p:nvSpPr>
          <p:cNvPr id="4" name="Content Placeholder 2">
            <a:extLst>
              <a:ext uri="{FF2B5EF4-FFF2-40B4-BE49-F238E27FC236}">
                <a16:creationId xmlns:a16="http://schemas.microsoft.com/office/drawing/2014/main" id="{BEB9611C-AE7A-7540-9BB9-80E4955C200B}"/>
              </a:ext>
            </a:extLst>
          </p:cNvPr>
          <p:cNvSpPr txBox="1"/>
          <p:nvPr/>
        </p:nvSpPr>
        <p:spPr>
          <a:xfrm>
            <a:off x="4872250" y="1680269"/>
            <a:ext cx="7047033" cy="4621188"/>
          </a:xfrm>
          <a:prstGeom prst="rect">
            <a:avLst/>
          </a:prstGeom>
          <a:noFill/>
          <a:ln cap="flat">
            <a:noFill/>
          </a:ln>
        </p:spPr>
        <p:txBody>
          <a:bodyPr vert="horz" wrap="square" lIns="91440" tIns="45720" rIns="91440" bIns="45720" anchor="t" anchorCtr="0" compatLnSpc="1">
            <a:noAutofit/>
          </a:bodyPr>
          <a:lstStyle/>
          <a:p>
            <a:r>
              <a:rPr lang="en-US" sz="1300" dirty="0">
                <a:effectLst/>
                <a:latin typeface="Bodoni 72 Book" pitchFamily="2" charset="0"/>
              </a:rPr>
              <a:t>• </a:t>
            </a:r>
            <a:r>
              <a:rPr lang="en-US" sz="1300" b="1" dirty="0">
                <a:effectLst/>
                <a:latin typeface="BODONI 72 BOOK" pitchFamily="2" charset="0"/>
              </a:rPr>
              <a:t>Plateau Breaking </a:t>
            </a:r>
            <a:r>
              <a:rPr lang="en-US" sz="1300" dirty="0">
                <a:effectLst/>
                <a:latin typeface="Bodoni 72 Book" pitchFamily="2" charset="0"/>
              </a:rPr>
              <a:t>Natural &amp; Cosmetic bronzers for immediate deep, long lasting bronzed results without the use of self-tanning agents. </a:t>
            </a:r>
          </a:p>
          <a:p>
            <a:r>
              <a:rPr lang="en-US" sz="1300" dirty="0">
                <a:effectLst/>
                <a:latin typeface="Bodoni 72 Book" pitchFamily="2" charset="0"/>
              </a:rPr>
              <a:t>• </a:t>
            </a:r>
            <a:r>
              <a:rPr lang="en-US" sz="1300" b="1" dirty="0">
                <a:effectLst/>
                <a:latin typeface="BODONI 72 BOOK" pitchFamily="2" charset="0"/>
              </a:rPr>
              <a:t>pH Balancing &amp; Formulated for use in all light units </a:t>
            </a:r>
            <a:r>
              <a:rPr lang="en-US" sz="1300" dirty="0">
                <a:effectLst/>
                <a:latin typeface="Bodoni 72 Book" pitchFamily="2" charset="0"/>
              </a:rPr>
              <a:t>- Maximize your session in red light, blue light or UV light with pH balancing agents that allow for optimal light absorption. </a:t>
            </a:r>
          </a:p>
          <a:p>
            <a:r>
              <a:rPr lang="en-US" sz="1300" b="1" dirty="0">
                <a:effectLst/>
                <a:latin typeface="BODONI 72 BOOK" pitchFamily="2" charset="0"/>
              </a:rPr>
              <a:t>• Light Activated </a:t>
            </a:r>
            <a:r>
              <a:rPr lang="en-US" sz="1300" b="1" dirty="0" err="1">
                <a:effectLst/>
                <a:latin typeface="BODONI 72 BOOK" pitchFamily="2" charset="0"/>
              </a:rPr>
              <a:t>Photosomes</a:t>
            </a:r>
            <a:r>
              <a:rPr lang="en-US" sz="1300" b="1" dirty="0">
                <a:effectLst/>
                <a:latin typeface="BODONI 72 BOOK" pitchFamily="2" charset="0"/>
              </a:rPr>
              <a:t> </a:t>
            </a:r>
            <a:r>
              <a:rPr lang="en-US" sz="1300" dirty="0">
                <a:effectLst/>
                <a:latin typeface="Bodoni 72 Book" pitchFamily="2" charset="0"/>
              </a:rPr>
              <a:t>– Used with any light therapy and helps protect the skins immune system. </a:t>
            </a:r>
          </a:p>
          <a:p>
            <a:r>
              <a:rPr lang="en-US" sz="1300" b="1" dirty="0">
                <a:effectLst/>
                <a:latin typeface="BODONI 72 BOOK" pitchFamily="2" charset="0"/>
              </a:rPr>
              <a:t>• X50 </a:t>
            </a:r>
            <a:r>
              <a:rPr lang="en-US" sz="1300" b="1" dirty="0" err="1">
                <a:effectLst/>
                <a:latin typeface="BODONI 72 BOOK" pitchFamily="2" charset="0"/>
              </a:rPr>
              <a:t>PhotoGlow</a:t>
            </a:r>
            <a:r>
              <a:rPr lang="en-US" sz="1300" b="1" dirty="0">
                <a:effectLst/>
                <a:latin typeface="BODONI 72 BOOK" pitchFamily="2" charset="0"/>
              </a:rPr>
              <a:t>™ </a:t>
            </a:r>
            <a:r>
              <a:rPr lang="en-US" sz="1300" dirty="0">
                <a:effectLst/>
                <a:latin typeface="Bodoni 72 Book" pitchFamily="2" charset="0"/>
              </a:rPr>
              <a:t>- Glowing skin enhancer that turns light into cellular energy for increased luminosity and elasticity. </a:t>
            </a:r>
          </a:p>
          <a:p>
            <a:r>
              <a:rPr lang="en-US" sz="1300" b="1" dirty="0">
                <a:effectLst/>
                <a:latin typeface="BODONI 72 BOOK" pitchFamily="2" charset="0"/>
              </a:rPr>
              <a:t>• </a:t>
            </a:r>
            <a:r>
              <a:rPr lang="en-US" sz="1300" b="1" dirty="0" err="1">
                <a:effectLst/>
                <a:latin typeface="BODONI 72 BOOK" pitchFamily="2" charset="0"/>
              </a:rPr>
              <a:t>GlowPlex</a:t>
            </a:r>
            <a:r>
              <a:rPr lang="en-US" sz="1300" b="1" dirty="0">
                <a:effectLst/>
                <a:latin typeface="BODONI 72 BOOK" pitchFamily="2" charset="0"/>
              </a:rPr>
              <a:t>™ </a:t>
            </a:r>
            <a:r>
              <a:rPr lang="en-US" sz="1300" dirty="0">
                <a:effectLst/>
                <a:latin typeface="Bodoni 72 Book" pitchFamily="2" charset="0"/>
              </a:rPr>
              <a:t>- A multi-functional skincare active containing Niacinamide and anti aging peptides to promote glowing skin, blur imperfections and helping to minimize the appearance of dark spots. </a:t>
            </a:r>
          </a:p>
          <a:p>
            <a:r>
              <a:rPr lang="en-US" sz="1300" b="1" dirty="0">
                <a:effectLst/>
                <a:latin typeface="BODONI 72 BOOK" pitchFamily="2" charset="0"/>
              </a:rPr>
              <a:t>• Golden C </a:t>
            </a:r>
            <a:r>
              <a:rPr lang="en-US" sz="1300" dirty="0">
                <a:effectLst/>
                <a:latin typeface="Bodoni 72 Book" pitchFamily="2" charset="0"/>
              </a:rPr>
              <a:t>– Contains Vitamin C with micro gold particles that allow the Vitamin C to penetrate deeper into the skin for enhanced complexion perfecting effects while also targeting the appearance of fine lines and pigmentation. </a:t>
            </a:r>
          </a:p>
          <a:p>
            <a:r>
              <a:rPr lang="en-US" sz="1300" b="1" dirty="0">
                <a:effectLst/>
                <a:latin typeface="BODONI 72 BOOK" pitchFamily="2" charset="0"/>
              </a:rPr>
              <a:t>• Violet Flower </a:t>
            </a:r>
            <a:r>
              <a:rPr lang="en-US" sz="1300" dirty="0">
                <a:effectLst/>
                <a:latin typeface="Bodoni 72 Book" pitchFamily="2" charset="0"/>
              </a:rPr>
              <a:t>– Contains natural anti-inflammatory agents to calm irritated skin as well as comedolytic and bacteriostatic properties that soothe skin imperfections while helping to prevent acne and excess oil on all skin types. </a:t>
            </a:r>
          </a:p>
          <a:p>
            <a:r>
              <a:rPr lang="en-US" sz="1300" dirty="0">
                <a:effectLst/>
                <a:latin typeface="Bodoni 72 Book" pitchFamily="2" charset="0"/>
              </a:rPr>
              <a:t>• </a:t>
            </a:r>
            <a:r>
              <a:rPr lang="en-US" sz="1300" b="1" dirty="0">
                <a:effectLst/>
                <a:latin typeface="BODONI 72 BOOK" pitchFamily="2" charset="0"/>
              </a:rPr>
              <a:t>Caffeine Extracts </a:t>
            </a:r>
            <a:r>
              <a:rPr lang="en-US" sz="1300" dirty="0">
                <a:effectLst/>
                <a:latin typeface="Bodoni 72 Book" pitchFamily="2" charset="0"/>
              </a:rPr>
              <a:t>– Firms, hydrates and tightens the skin for anti-aging and wrinkle soothing properties.</a:t>
            </a:r>
          </a:p>
          <a:p>
            <a:r>
              <a:rPr lang="en-US" sz="1300" dirty="0">
                <a:effectLst/>
                <a:latin typeface="Bodoni 72 Book" pitchFamily="2" charset="0"/>
              </a:rPr>
              <a:t>• </a:t>
            </a:r>
            <a:r>
              <a:rPr lang="en-US" sz="1300" b="1" dirty="0">
                <a:effectLst/>
                <a:latin typeface="BODONI 72 BOOK" pitchFamily="2" charset="0"/>
              </a:rPr>
              <a:t>Rose Water </a:t>
            </a:r>
            <a:r>
              <a:rPr lang="en-US" sz="1300" dirty="0">
                <a:effectLst/>
                <a:latin typeface="Bodoni 72 Book" pitchFamily="2" charset="0"/>
              </a:rPr>
              <a:t>– Antioxidant rich to help ward off free radical damage while also targeting skin sagging and dullness. </a:t>
            </a: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a:t>
            </a:r>
            <a:r>
              <a:rPr lang="en-US" sz="1300" b="1"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a:t>
            </a:r>
            <a:r>
              <a:rPr lang="en-US" sz="1600" b="1"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Fragrance: Beaming Starburst</a:t>
            </a:r>
            <a:endParaRPr lang="en-US" sz="1600" b="1" dirty="0">
              <a:solidFill>
                <a:srgbClr val="000000"/>
              </a:solidFill>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13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8508BF48-F369-7544-9B23-526F2626C433}"/>
              </a:ext>
            </a:extLst>
          </p:cNvPr>
          <p:cNvSpPr txBox="1"/>
          <p:nvPr/>
        </p:nvSpPr>
        <p:spPr>
          <a:xfrm>
            <a:off x="4872251" y="147970"/>
            <a:ext cx="7047033" cy="1532299"/>
          </a:xfrm>
          <a:prstGeom prst="rect">
            <a:avLst/>
          </a:prstGeom>
          <a:noFill/>
          <a:ln cap="flat">
            <a:noFill/>
          </a:ln>
        </p:spPr>
        <p:txBody>
          <a:bodyPr vert="horz" wrap="square" lIns="91440" tIns="45720" rIns="91440" bIns="45720" anchor="ctr" anchorCtr="0" compatLnSpc="1">
            <a:normAutofit/>
          </a:bodyPr>
          <a:lstStyle/>
          <a:p>
            <a:r>
              <a:rPr lang="en-US" sz="4000" b="1" i="0" u="none" strike="noStrike" kern="1200" cap="none" spc="0" baseline="0" dirty="0">
                <a:solidFill>
                  <a:srgbClr val="000000"/>
                </a:solidFill>
                <a:uFillTx/>
                <a:latin typeface="BODONI 72 BOOK" pitchFamily="2" charset="0"/>
                <a:ea typeface="SimSun" pitchFamily="2"/>
                <a:cs typeface="Lucida Sans" pitchFamily="2"/>
              </a:rPr>
              <a:t>Moonrise</a:t>
            </a:r>
            <a:r>
              <a:rPr lang="en-US" sz="4000" b="0" i="0" u="none" strike="noStrike" kern="1200" cap="none" spc="0" baseline="0" dirty="0">
                <a:solidFill>
                  <a:srgbClr val="000000"/>
                </a:solidFill>
                <a:uFillTx/>
                <a:latin typeface="Bodoni 72 Book" pitchFamily="2" charset="0"/>
                <a:ea typeface="SimSun" pitchFamily="2"/>
                <a:cs typeface="Lucida Sans" pitchFamily="2"/>
              </a:rPr>
              <a:t>™</a:t>
            </a:r>
            <a:r>
              <a:rPr lang="en-US" sz="4000" b="1" i="0" u="none" strike="noStrike" kern="1200" cap="none" spc="0" baseline="0" dirty="0">
                <a:solidFill>
                  <a:srgbClr val="000000"/>
                </a:solidFill>
                <a:uFillTx/>
                <a:latin typeface="BODONI 72 BOOK" pitchFamily="2" charset="0"/>
                <a:ea typeface="SimSun" pitchFamily="2"/>
                <a:cs typeface="Lucida Sans" pitchFamily="2"/>
              </a:rPr>
              <a:t> </a:t>
            </a:r>
            <a:br>
              <a:rPr lang="en-US" sz="4000" b="0" i="0" u="none" strike="noStrike" kern="1200" cap="none" spc="0" baseline="0" dirty="0">
                <a:solidFill>
                  <a:srgbClr val="000000"/>
                </a:solidFill>
                <a:uFillTx/>
                <a:latin typeface="Bodoni 72 Book" pitchFamily="2" charset="0"/>
                <a:ea typeface="SimSun" pitchFamily="2"/>
                <a:cs typeface="Lucida Sans" pitchFamily="2"/>
              </a:rPr>
            </a:br>
            <a:r>
              <a:rPr lang="en-US" dirty="0">
                <a:latin typeface="Bodoni 72 Book" pitchFamily="2" charset="0"/>
                <a:ea typeface="Baskerville" panose="02020502070401020303" pitchFamily="18" charset="0"/>
              </a:rPr>
              <a:t>Color Barrier Breaking | Vivid Natural Bronzer</a:t>
            </a:r>
          </a:p>
          <a:p>
            <a:r>
              <a:rPr lang="en-US" dirty="0">
                <a:effectLst/>
                <a:latin typeface="Bodoni 72 Book" pitchFamily="2" charset="0"/>
                <a:ea typeface="Baskerville" panose="02020502070401020303" pitchFamily="18" charset="0"/>
              </a:rPr>
              <a:t>Lunar Light Technology | Perfecting &amp; Blurring + Color Creating</a:t>
            </a:r>
          </a:p>
          <a:p>
            <a:r>
              <a:rPr lang="en-US" dirty="0">
                <a:latin typeface="Bodoni 72 Book" pitchFamily="2" charset="0"/>
                <a:ea typeface="Baskerville" panose="02020502070401020303" pitchFamily="18" charset="0"/>
              </a:rPr>
              <a:t>Dark Tan Activators</a:t>
            </a:r>
            <a:endParaRPr lang="en-US" dirty="0">
              <a:effectLst/>
              <a:latin typeface="Bodoni 72 Book" pitchFamily="2" charset="0"/>
              <a:ea typeface="Baskerville" panose="02020502070401020303" pitchFamily="18" charset="0"/>
            </a:endParaRPr>
          </a:p>
        </p:txBody>
      </p:sp>
    </p:spTree>
    <p:extLst>
      <p:ext uri="{BB962C8B-B14F-4D97-AF65-F5344CB8AC3E}">
        <p14:creationId xmlns:p14="http://schemas.microsoft.com/office/powerpoint/2010/main" val="1707376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iletry, items, various, bunch&#10;&#10;Description automatically generated">
            <a:extLst>
              <a:ext uri="{FF2B5EF4-FFF2-40B4-BE49-F238E27FC236}">
                <a16:creationId xmlns:a16="http://schemas.microsoft.com/office/drawing/2014/main" id="{D819A22E-A3E8-8745-8A88-1E601C4018AE}"/>
              </a:ext>
            </a:extLst>
          </p:cNvPr>
          <p:cNvPicPr>
            <a:picLocks noChangeAspect="1"/>
          </p:cNvPicPr>
          <p:nvPr/>
        </p:nvPicPr>
        <p:blipFill>
          <a:blip r:embed="rId2"/>
          <a:stretch>
            <a:fillRect/>
          </a:stretch>
        </p:blipFill>
        <p:spPr>
          <a:xfrm>
            <a:off x="4733" y="0"/>
            <a:ext cx="12182534" cy="6858000"/>
          </a:xfrm>
          <a:prstGeom prst="rect">
            <a:avLst/>
          </a:prstGeom>
        </p:spPr>
      </p:pic>
    </p:spTree>
    <p:extLst>
      <p:ext uri="{BB962C8B-B14F-4D97-AF65-F5344CB8AC3E}">
        <p14:creationId xmlns:p14="http://schemas.microsoft.com/office/powerpoint/2010/main" val="650740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iletry&#10;&#10;Description automatically generated">
            <a:extLst>
              <a:ext uri="{FF2B5EF4-FFF2-40B4-BE49-F238E27FC236}">
                <a16:creationId xmlns:a16="http://schemas.microsoft.com/office/drawing/2014/main" id="{1BF7DCD2-4CD2-8E4B-B7A2-716241FFAD2B}"/>
              </a:ext>
            </a:extLst>
          </p:cNvPr>
          <p:cNvPicPr>
            <a:picLocks noChangeAspect="1"/>
          </p:cNvPicPr>
          <p:nvPr/>
        </p:nvPicPr>
        <p:blipFill>
          <a:blip r:embed="rId2"/>
          <a:stretch>
            <a:fillRect/>
          </a:stretch>
        </p:blipFill>
        <p:spPr>
          <a:xfrm>
            <a:off x="6350" y="0"/>
            <a:ext cx="12179300" cy="6858000"/>
          </a:xfrm>
          <a:prstGeom prst="rect">
            <a:avLst/>
          </a:prstGeom>
        </p:spPr>
      </p:pic>
      <p:sp>
        <p:nvSpPr>
          <p:cNvPr id="6" name="Title 1">
            <a:extLst>
              <a:ext uri="{FF2B5EF4-FFF2-40B4-BE49-F238E27FC236}">
                <a16:creationId xmlns:a16="http://schemas.microsoft.com/office/drawing/2014/main" id="{9134C2E8-A065-6C49-95F1-05BF80372CBF}"/>
              </a:ext>
            </a:extLst>
          </p:cNvPr>
          <p:cNvSpPr txBox="1">
            <a:spLocks noChangeArrowheads="1"/>
          </p:cNvSpPr>
          <p:nvPr/>
        </p:nvSpPr>
        <p:spPr>
          <a:xfrm>
            <a:off x="4990453" y="328229"/>
            <a:ext cx="7025335" cy="132556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100" b="1" dirty="0">
                <a:latin typeface="BODONI 72 OLDSTYLE BOOK" pitchFamily="2" charset="0"/>
                <a:ea typeface="SimSun" panose="02010600030101010101" pitchFamily="2" charset="-122"/>
                <a:cs typeface="Lucida Sans" panose="020B0602030504020204" pitchFamily="34" charset="77"/>
              </a:rPr>
              <a:t>Barefoot Beachwood™</a:t>
            </a:r>
            <a:br>
              <a:rPr lang="en-US" altLang="en-US" sz="1400" b="1" dirty="0">
                <a:latin typeface="BODONI 72 OLDSTYLE BOOK" pitchFamily="2" charset="0"/>
                <a:ea typeface="SimSun" panose="02010600030101010101" pitchFamily="2" charset="-122"/>
                <a:cs typeface="Lucida Sans" panose="020B0602030504020204" pitchFamily="34" charset="77"/>
              </a:rPr>
            </a:br>
            <a:r>
              <a:rPr lang="en-US" altLang="en-US" sz="1800" dirty="0">
                <a:latin typeface="Bodoni 72 Oldstyle Book" pitchFamily="2" charset="0"/>
                <a:ea typeface="SimSun" panose="02010600030101010101" pitchFamily="2" charset="-122"/>
                <a:cs typeface="Arial" panose="020B0604020202020204" pitchFamily="34" charset="0"/>
              </a:rPr>
              <a:t>Nautical Nourishing After Sun Daily Hydrator</a:t>
            </a:r>
          </a:p>
          <a:p>
            <a:r>
              <a:rPr lang="en-US" altLang="en-US" sz="1800" dirty="0">
                <a:latin typeface="Bodoni 72 Oldstyle Book" pitchFamily="2" charset="0"/>
                <a:ea typeface="SimSun" panose="02010600030101010101" pitchFamily="2" charset="-122"/>
                <a:cs typeface="Arial" panose="020B0604020202020204" pitchFamily="34" charset="0"/>
              </a:rPr>
              <a:t>Island Infusion of Skin Softening </a:t>
            </a:r>
            <a:r>
              <a:rPr lang="en-US" altLang="en-US" sz="1800" dirty="0" err="1">
                <a:latin typeface="Bodoni 72 Oldstyle Book" pitchFamily="2" charset="0"/>
                <a:ea typeface="SimSun" panose="02010600030101010101" pitchFamily="2" charset="-122"/>
                <a:cs typeface="Arial" panose="020B0604020202020204" pitchFamily="34" charset="0"/>
              </a:rPr>
              <a:t>Cacay</a:t>
            </a:r>
            <a:r>
              <a:rPr lang="en-US" altLang="en-US" sz="1800" dirty="0">
                <a:latin typeface="Bodoni 72 Oldstyle Book" pitchFamily="2" charset="0"/>
                <a:ea typeface="SimSun" panose="02010600030101010101" pitchFamily="2" charset="-122"/>
                <a:cs typeface="Arial" panose="020B0604020202020204" pitchFamily="34" charset="0"/>
              </a:rPr>
              <a:t>, Coconut </a:t>
            </a:r>
            <a:r>
              <a:rPr lang="en-US" altLang="en-US" sz="1800" dirty="0">
                <a:latin typeface="Bodoni 72 Oldstyle Book" pitchFamily="2" charset="0"/>
                <a:ea typeface="SimSun" panose="02010600030101010101" pitchFamily="2" charset="-122"/>
                <a:cs typeface="Lucida Sans" panose="020B0602030504020204" pitchFamily="34" charset="77"/>
              </a:rPr>
              <a:t>&amp; Avocado Oils </a:t>
            </a:r>
          </a:p>
          <a:p>
            <a:r>
              <a:rPr lang="en-US" altLang="en-US" sz="1800" dirty="0">
                <a:latin typeface="Bodoni 72 Oldstyle Book" pitchFamily="2" charset="0"/>
                <a:ea typeface="SimSun" panose="02010600030101010101" pitchFamily="2" charset="-122"/>
                <a:cs typeface="Lucida Sans" panose="020B0602030504020204" pitchFamily="34" charset="77"/>
              </a:rPr>
              <a:t>to Replenish Skin’s Moisture</a:t>
            </a:r>
          </a:p>
        </p:txBody>
      </p:sp>
      <p:sp>
        <p:nvSpPr>
          <p:cNvPr id="7" name="Content Placeholder 2">
            <a:extLst>
              <a:ext uri="{FF2B5EF4-FFF2-40B4-BE49-F238E27FC236}">
                <a16:creationId xmlns:a16="http://schemas.microsoft.com/office/drawing/2014/main" id="{D72269B8-4FA5-8D4D-863E-29F142F9690F}"/>
              </a:ext>
            </a:extLst>
          </p:cNvPr>
          <p:cNvSpPr txBox="1">
            <a:spLocks noChangeArrowheads="1"/>
          </p:cNvSpPr>
          <p:nvPr/>
        </p:nvSpPr>
        <p:spPr bwMode="auto">
          <a:xfrm>
            <a:off x="4990453" y="1690688"/>
            <a:ext cx="6847850" cy="4840456"/>
          </a:xfrm>
          <a:prstGeom prst="rect">
            <a:avLst/>
          </a:prstGeom>
        </p:spPr>
        <p:txBody>
          <a:bodyPr numCol="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effectLst/>
                <a:latin typeface="Bodoni 72 Book" pitchFamily="2" charset="0"/>
              </a:rPr>
              <a:t>• </a:t>
            </a:r>
            <a:r>
              <a:rPr lang="en-US" sz="1400" b="1" dirty="0" err="1">
                <a:effectLst/>
                <a:latin typeface="BODONI 72 BOOK" pitchFamily="2" charset="0"/>
              </a:rPr>
              <a:t>Cacay</a:t>
            </a:r>
            <a:r>
              <a:rPr lang="en-US" sz="1400" b="1" dirty="0">
                <a:effectLst/>
                <a:latin typeface="BODONI 72 BOOK" pitchFamily="2" charset="0"/>
              </a:rPr>
              <a:t> Oil </a:t>
            </a:r>
            <a:r>
              <a:rPr lang="en-US" sz="1400" dirty="0">
                <a:effectLst/>
                <a:latin typeface="Bodoni 72 Book" pitchFamily="2" charset="0"/>
              </a:rPr>
              <a:t>– Rich is fatty acids, </a:t>
            </a:r>
            <a:r>
              <a:rPr lang="en-US" sz="1400" dirty="0" err="1">
                <a:effectLst/>
                <a:latin typeface="Bodoni 72 Book" pitchFamily="2" charset="0"/>
              </a:rPr>
              <a:t>Cacay</a:t>
            </a:r>
            <a:r>
              <a:rPr lang="en-US" sz="1400" dirty="0">
                <a:effectLst/>
                <a:latin typeface="Bodoni 72 Book" pitchFamily="2" charset="0"/>
              </a:rPr>
              <a:t> oil is used to help heal and hydrate the skin while also working to combat fine lines, wrinkles, dryness, dullness, uneven tone and discoloration while helping to restore luminosity. </a:t>
            </a:r>
          </a:p>
          <a:p>
            <a:pPr marL="0" indent="0">
              <a:buNone/>
            </a:pPr>
            <a:r>
              <a:rPr lang="en-US" sz="1400" b="1" dirty="0">
                <a:effectLst/>
                <a:latin typeface="BODONI 72 BOOK" pitchFamily="2" charset="0"/>
              </a:rPr>
              <a:t>• Willow Bark Extract </a:t>
            </a:r>
            <a:r>
              <a:rPr lang="en-US" sz="1400" dirty="0">
                <a:effectLst/>
                <a:latin typeface="Bodoni 72 Book" pitchFamily="2" charset="0"/>
              </a:rPr>
              <a:t>– Helps to calm redness soothe irritated skin leaving a more radiant and clear complexion. </a:t>
            </a:r>
          </a:p>
          <a:p>
            <a:pPr marL="0" indent="0">
              <a:buNone/>
            </a:pPr>
            <a:r>
              <a:rPr lang="en-US" sz="1400" b="1" dirty="0">
                <a:effectLst/>
                <a:latin typeface="BODONI 72 BOOK" pitchFamily="2" charset="0"/>
              </a:rPr>
              <a:t>• Silicone Blend </a:t>
            </a:r>
            <a:r>
              <a:rPr lang="en-US" sz="1400" dirty="0">
                <a:effectLst/>
                <a:latin typeface="Bodoni 72 Book" pitchFamily="2" charset="0"/>
              </a:rPr>
              <a:t>- Visibly reduce the look of pores and imperfections while offering non-greasy hydration. </a:t>
            </a:r>
          </a:p>
          <a:p>
            <a:pPr marL="0" indent="0">
              <a:buNone/>
            </a:pPr>
            <a:r>
              <a:rPr lang="en-US" sz="1400" b="1" dirty="0">
                <a:effectLst/>
                <a:latin typeface="BODONI 72 BOOK" pitchFamily="2" charset="0"/>
              </a:rPr>
              <a:t>• Coffeeberry Extracts </a:t>
            </a:r>
            <a:r>
              <a:rPr lang="en-US" sz="1400" dirty="0">
                <a:effectLst/>
                <a:latin typeface="Bodoni 72 Book" pitchFamily="2" charset="0"/>
              </a:rPr>
              <a:t>– Rich in antioxidants to help ward off free radical damage while also helping to combat the signs of aging. </a:t>
            </a:r>
          </a:p>
          <a:p>
            <a:pPr marL="0" indent="0">
              <a:buNone/>
            </a:pPr>
            <a:r>
              <a:rPr lang="en-US" sz="1400" b="1" dirty="0">
                <a:effectLst/>
                <a:latin typeface="BODONI 72 BOOK" pitchFamily="2" charset="0"/>
              </a:rPr>
              <a:t>• White Tea Extracts </a:t>
            </a:r>
            <a:r>
              <a:rPr lang="en-US" sz="1400" dirty="0">
                <a:effectLst/>
                <a:latin typeface="Bodoni 72 Book" pitchFamily="2" charset="0"/>
              </a:rPr>
              <a:t>– Anti-inflammatory that works as a natural antioxidant to help improve the appearance of hyperpigmentation. </a:t>
            </a:r>
          </a:p>
          <a:p>
            <a:pPr marL="0" indent="0">
              <a:buNone/>
            </a:pPr>
            <a:r>
              <a:rPr lang="en-US" sz="1400" b="1" dirty="0">
                <a:effectLst/>
                <a:latin typeface="BODONI 72 BOOK" pitchFamily="2" charset="0"/>
              </a:rPr>
              <a:t>• Coconut Milk </a:t>
            </a:r>
            <a:r>
              <a:rPr lang="en-US" sz="1400" dirty="0">
                <a:effectLst/>
                <a:latin typeface="Bodoni 72 Book" pitchFamily="2" charset="0"/>
              </a:rPr>
              <a:t>– Deeply softens and nourishes while calming irritation on even the most sensitive skin. </a:t>
            </a:r>
          </a:p>
          <a:p>
            <a:pPr marL="0" indent="0">
              <a:buNone/>
            </a:pPr>
            <a:r>
              <a:rPr lang="en-US" sz="1400" b="1" dirty="0">
                <a:effectLst/>
                <a:latin typeface="BODONI 72 BOOK" pitchFamily="2" charset="0"/>
              </a:rPr>
              <a:t>• Cucumber Extract </a:t>
            </a:r>
            <a:r>
              <a:rPr lang="en-US" sz="1400" dirty="0">
                <a:effectLst/>
                <a:latin typeface="Bodoni 72 Book" pitchFamily="2" charset="0"/>
              </a:rPr>
              <a:t>– A powerful natural soothing agent that also helps to reduce puffiness and decrease skin irritation. </a:t>
            </a:r>
          </a:p>
          <a:p>
            <a:pPr marL="0" indent="0">
              <a:buNone/>
            </a:pPr>
            <a:r>
              <a:rPr lang="en-US" sz="1400" b="1" dirty="0">
                <a:effectLst/>
                <a:latin typeface="BODONI 72 BOOK" pitchFamily="2" charset="0"/>
              </a:rPr>
              <a:t>• Avocado Extract </a:t>
            </a:r>
            <a:r>
              <a:rPr lang="en-US" sz="1400" dirty="0">
                <a:effectLst/>
                <a:latin typeface="Bodoni 72 Book" pitchFamily="2" charset="0"/>
              </a:rPr>
              <a:t>– Helps to strengthen the skins natural moisture barrier. </a:t>
            </a:r>
          </a:p>
          <a:p>
            <a:pPr marL="0" indent="0">
              <a:buSzPct val="100000"/>
              <a:buNone/>
            </a:pPr>
            <a:endParaRPr lang="en-US" altLang="en-US" sz="1400" dirty="0">
              <a:latin typeface="Bodoni 72 Book" pitchFamily="2" charset="0"/>
              <a:ea typeface="SimSun" panose="02010600030101010101" pitchFamily="2" charset="-122"/>
              <a:cs typeface="Lucida Sans" panose="020B0602030504020204" pitchFamily="34" charset="77"/>
            </a:endParaRPr>
          </a:p>
          <a:p>
            <a:pPr marL="0" indent="0">
              <a:buSzPct val="100000"/>
              <a:buNone/>
            </a:pPr>
            <a:r>
              <a:rPr lang="en-US" altLang="en-US" sz="1400" dirty="0">
                <a:latin typeface="Bodoni 72 Book" pitchFamily="2" charset="0"/>
                <a:ea typeface="SimSun" panose="02010600030101010101" pitchFamily="2" charset="-122"/>
                <a:cs typeface="Lucida Sans" panose="020B0602030504020204" pitchFamily="34" charset="77"/>
              </a:rPr>
              <a:t>		Fragrance: Barefoot Beachwood</a:t>
            </a:r>
          </a:p>
          <a:p>
            <a:pPr marL="342900" indent="-342900">
              <a:buSzPct val="100000"/>
              <a:buFont typeface="+mj-lt"/>
              <a:buAutoNum type="arabicPeriod"/>
            </a:pPr>
            <a:endParaRPr lang="en-US" altLang="en-US" sz="1400" dirty="0">
              <a:latin typeface="Bodoni 72 Book" pitchFamily="2" charset="0"/>
              <a:ea typeface="SimSun" panose="02010600030101010101" pitchFamily="2" charset="-122"/>
              <a:cs typeface="Lucida Sans" panose="020B0602030504020204" pitchFamily="34" charset="77"/>
            </a:endParaRPr>
          </a:p>
        </p:txBody>
      </p:sp>
    </p:spTree>
    <p:extLst>
      <p:ext uri="{BB962C8B-B14F-4D97-AF65-F5344CB8AC3E}">
        <p14:creationId xmlns:p14="http://schemas.microsoft.com/office/powerpoint/2010/main" val="2241128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B1A2178-AAE6-A74C-9F31-2110E3ECCDA1}"/>
              </a:ext>
            </a:extLst>
          </p:cNvPr>
          <p:cNvPicPr>
            <a:picLocks noChangeAspect="1"/>
          </p:cNvPicPr>
          <p:nvPr/>
        </p:nvPicPr>
        <p:blipFill>
          <a:blip r:embed="rId2"/>
          <a:stretch>
            <a:fillRect/>
          </a:stretch>
        </p:blipFill>
        <p:spPr>
          <a:xfrm>
            <a:off x="6350" y="0"/>
            <a:ext cx="12179300" cy="6858000"/>
          </a:xfrm>
          <a:prstGeom prst="rect">
            <a:avLst/>
          </a:prstGeom>
        </p:spPr>
      </p:pic>
    </p:spTree>
    <p:extLst>
      <p:ext uri="{BB962C8B-B14F-4D97-AF65-F5344CB8AC3E}">
        <p14:creationId xmlns:p14="http://schemas.microsoft.com/office/powerpoint/2010/main" val="676113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2FB0F00-FD32-284B-AC99-130A2EB5976C}"/>
              </a:ext>
            </a:extLst>
          </p:cNvPr>
          <p:cNvPicPr>
            <a:picLocks noChangeAspect="1"/>
          </p:cNvPicPr>
          <p:nvPr/>
        </p:nvPicPr>
        <p:blipFill>
          <a:blip r:embed="rId2"/>
          <a:stretch>
            <a:fillRect/>
          </a:stretch>
        </p:blipFill>
        <p:spPr>
          <a:xfrm>
            <a:off x="4928" y="0"/>
            <a:ext cx="12182139" cy="6858000"/>
          </a:xfrm>
          <a:prstGeom prst="rect">
            <a:avLst/>
          </a:prstGeom>
          <a:noFill/>
          <a:ln cap="flat">
            <a:noFill/>
          </a:ln>
        </p:spPr>
      </p:pic>
      <p:sp>
        <p:nvSpPr>
          <p:cNvPr id="3" name="Title 4">
            <a:extLst>
              <a:ext uri="{FF2B5EF4-FFF2-40B4-BE49-F238E27FC236}">
                <a16:creationId xmlns:a16="http://schemas.microsoft.com/office/drawing/2014/main" id="{30663516-9E4E-1947-84E3-0A3E12655D00}"/>
              </a:ext>
            </a:extLst>
          </p:cNvPr>
          <p:cNvSpPr txBox="1">
            <a:spLocks noGrp="1"/>
          </p:cNvSpPr>
          <p:nvPr>
            <p:ph type="title"/>
          </p:nvPr>
        </p:nvSpPr>
        <p:spPr>
          <a:xfrm>
            <a:off x="1523884" y="426256"/>
            <a:ext cx="9143643" cy="901388"/>
          </a:xfrm>
        </p:spPr>
        <p:txBody>
          <a:bodyPr anchorCtr="1"/>
          <a:lstStyle/>
          <a:p>
            <a:pPr lvl="0" algn="ctr"/>
            <a:r>
              <a:rPr lang="en-US" b="1">
                <a:latin typeface="BODONI 72 OLDSTYLE BOOK" pitchFamily="2"/>
              </a:rPr>
              <a:t>Commonalities</a:t>
            </a:r>
          </a:p>
        </p:txBody>
      </p:sp>
      <p:sp>
        <p:nvSpPr>
          <p:cNvPr id="4" name="Content Placeholder 5">
            <a:extLst>
              <a:ext uri="{FF2B5EF4-FFF2-40B4-BE49-F238E27FC236}">
                <a16:creationId xmlns:a16="http://schemas.microsoft.com/office/drawing/2014/main" id="{1527058D-FB72-4249-A319-0A1956231513}"/>
              </a:ext>
            </a:extLst>
          </p:cNvPr>
          <p:cNvSpPr txBox="1">
            <a:spLocks noGrp="1"/>
          </p:cNvSpPr>
          <p:nvPr>
            <p:ph idx="1"/>
          </p:nvPr>
        </p:nvSpPr>
        <p:spPr>
          <a:xfrm>
            <a:off x="1453868" y="2158614"/>
            <a:ext cx="9284268" cy="2603886"/>
          </a:xfrm>
          <a:ln w="9528">
            <a:solidFill>
              <a:srgbClr val="FF40FF"/>
            </a:solidFill>
            <a:prstDash val="solid"/>
          </a:ln>
        </p:spPr>
        <p:txBody>
          <a:bodyPr anchor="ctr" anchorCtr="1">
            <a:normAutofit lnSpcReduction="10000"/>
          </a:bodyPr>
          <a:lstStyle/>
          <a:p>
            <a:pPr algn="ctr"/>
            <a:r>
              <a:rPr lang="en-US" sz="4000" dirty="0">
                <a:latin typeface="Bodoni 72 Oldstyle Book" pitchFamily="2" charset="0"/>
              </a:rPr>
              <a:t>Hyaluronic Acid</a:t>
            </a:r>
          </a:p>
          <a:p>
            <a:pPr algn="ctr"/>
            <a:r>
              <a:rPr lang="en-US" sz="4000" dirty="0">
                <a:latin typeface="Bodoni 72 Oldstyle Book" pitchFamily="2" charset="0"/>
              </a:rPr>
              <a:t>Vegan Collagen</a:t>
            </a:r>
          </a:p>
          <a:p>
            <a:pPr algn="ctr"/>
            <a:r>
              <a:rPr lang="en-US" sz="4000" dirty="0">
                <a:latin typeface="Bodoni 72 Oldstyle Book" pitchFamily="2" charset="0"/>
              </a:rPr>
              <a:t>Multi-use</a:t>
            </a:r>
          </a:p>
          <a:p>
            <a:pPr algn="ctr"/>
            <a:r>
              <a:rPr lang="en-US" sz="4000" dirty="0">
                <a:latin typeface="Bodoni 72 Oldstyle Book" pitchFamily="2" charset="0"/>
              </a:rPr>
              <a:t>Formulated for delicate facial skin</a:t>
            </a:r>
          </a:p>
        </p:txBody>
      </p:sp>
    </p:spTree>
    <p:extLst>
      <p:ext uri="{BB962C8B-B14F-4D97-AF65-F5344CB8AC3E}">
        <p14:creationId xmlns:p14="http://schemas.microsoft.com/office/powerpoint/2010/main" val="442667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3A23133-DFEF-3C4E-9127-78B576E0AFA6}"/>
              </a:ext>
            </a:extLst>
          </p:cNvPr>
          <p:cNvPicPr>
            <a:picLocks noChangeAspect="1"/>
          </p:cNvPicPr>
          <p:nvPr/>
        </p:nvPicPr>
        <p:blipFill>
          <a:blip r:embed="rId2"/>
          <a:stretch>
            <a:fillRect/>
          </a:stretch>
        </p:blipFill>
        <p:spPr>
          <a:xfrm>
            <a:off x="6350" y="0"/>
            <a:ext cx="12179300" cy="6858000"/>
          </a:xfrm>
          <a:prstGeom prst="rect">
            <a:avLst/>
          </a:prstGeom>
        </p:spPr>
      </p:pic>
      <p:sp>
        <p:nvSpPr>
          <p:cNvPr id="4" name="Content Placeholder 2">
            <a:extLst>
              <a:ext uri="{FF2B5EF4-FFF2-40B4-BE49-F238E27FC236}">
                <a16:creationId xmlns:a16="http://schemas.microsoft.com/office/drawing/2014/main" id="{E3A9F038-B828-EB48-9CAB-EC488DA7B59F}"/>
              </a:ext>
            </a:extLst>
          </p:cNvPr>
          <p:cNvSpPr txBox="1"/>
          <p:nvPr/>
        </p:nvSpPr>
        <p:spPr>
          <a:xfrm>
            <a:off x="4872251" y="1554480"/>
            <a:ext cx="7047033" cy="4894947"/>
          </a:xfrm>
          <a:prstGeom prst="rect">
            <a:avLst/>
          </a:prstGeom>
          <a:noFill/>
          <a:ln cap="flat">
            <a:noFill/>
          </a:ln>
        </p:spPr>
        <p:txBody>
          <a:bodyPr vert="horz" wrap="square" lIns="91440" tIns="45720" rIns="91440" bIns="45720" anchor="t" anchorCtr="0" compatLnSpc="1">
            <a:normAutofit fontScale="77500" lnSpcReduction="20000"/>
          </a:bodyPr>
          <a:lstStyle/>
          <a:p>
            <a:pPr>
              <a:lnSpc>
                <a:spcPct val="110000"/>
              </a:lnSpc>
            </a:pPr>
            <a:r>
              <a:rPr lang="en-US" b="1" dirty="0">
                <a:effectLst/>
                <a:latin typeface="Bodoni 72 Book" pitchFamily="2" charset="0"/>
              </a:rPr>
              <a:t>• Airbrush </a:t>
            </a:r>
            <a:r>
              <a:rPr lang="en-US" b="1" dirty="0" err="1">
                <a:effectLst/>
                <a:latin typeface="Bodoni 72 Book" pitchFamily="2" charset="0"/>
              </a:rPr>
              <a:t>Luminizing</a:t>
            </a:r>
            <a:r>
              <a:rPr lang="en-US" b="1" dirty="0">
                <a:effectLst/>
                <a:latin typeface="Bodoni 72 Book" pitchFamily="2" charset="0"/>
              </a:rPr>
              <a:t> Skin Tint &amp; Glow Enhancing Mask </a:t>
            </a:r>
            <a:r>
              <a:rPr lang="en-US" dirty="0">
                <a:effectLst/>
                <a:latin typeface="Bodoni 72 Book" pitchFamily="2" charset="0"/>
              </a:rPr>
              <a:t>– This revolutionary facial tan enhancer is formulated to tan, tone and tighten facial skin while also providing a filtered luminous glow.</a:t>
            </a:r>
          </a:p>
          <a:p>
            <a:pPr>
              <a:lnSpc>
                <a:spcPct val="110000"/>
              </a:lnSpc>
            </a:pPr>
            <a:r>
              <a:rPr lang="en-US" b="1" dirty="0">
                <a:effectLst/>
                <a:latin typeface="Bodoni 72 Book" pitchFamily="2" charset="0"/>
              </a:rPr>
              <a:t>• Porcelain Flower Extract </a:t>
            </a:r>
            <a:r>
              <a:rPr lang="en-US" dirty="0">
                <a:effectLst/>
                <a:latin typeface="Bodoni 72 Book" pitchFamily="2" charset="0"/>
              </a:rPr>
              <a:t>– Hydrates and nourishes the skin while helping to promote a crystal-clear complexion.</a:t>
            </a:r>
          </a:p>
          <a:p>
            <a:pPr>
              <a:lnSpc>
                <a:spcPct val="110000"/>
              </a:lnSpc>
            </a:pPr>
            <a:r>
              <a:rPr lang="en-US" b="1" dirty="0">
                <a:effectLst/>
                <a:latin typeface="Bodoni 72 Book" pitchFamily="2" charset="0"/>
              </a:rPr>
              <a:t>• </a:t>
            </a:r>
            <a:r>
              <a:rPr lang="en-US" b="1" dirty="0" err="1">
                <a:effectLst/>
                <a:latin typeface="Bodoni 72 Book" pitchFamily="2" charset="0"/>
              </a:rPr>
              <a:t>GlowPlex</a:t>
            </a:r>
            <a:r>
              <a:rPr lang="en-US" b="1" dirty="0">
                <a:effectLst/>
                <a:latin typeface="Bodoni 72 Book" pitchFamily="2" charset="0"/>
              </a:rPr>
              <a:t>™ </a:t>
            </a:r>
            <a:r>
              <a:rPr lang="en-US" dirty="0">
                <a:effectLst/>
                <a:latin typeface="Bodoni 72 Book" pitchFamily="2" charset="0"/>
              </a:rPr>
              <a:t>- A multi-functional skincare active containing Niacinamide and anti-aging peptides to promote glowing skin, blur imperfections and helping to minimize the appearance of dark spots. </a:t>
            </a:r>
          </a:p>
          <a:p>
            <a:pPr>
              <a:lnSpc>
                <a:spcPct val="110000"/>
              </a:lnSpc>
            </a:pPr>
            <a:r>
              <a:rPr lang="en-US" b="1" dirty="0">
                <a:effectLst/>
                <a:latin typeface="Bodoni 72 Book" pitchFamily="2" charset="0"/>
              </a:rPr>
              <a:t>• Electric Daisy </a:t>
            </a:r>
            <a:r>
              <a:rPr lang="en-US" dirty="0">
                <a:effectLst/>
                <a:latin typeface="Bodoni 72 Book" pitchFamily="2" charset="0"/>
              </a:rPr>
              <a:t>– Allows for a tightening and contouring effect to the skin while also helping to increase skin’s elasticity. </a:t>
            </a:r>
          </a:p>
          <a:p>
            <a:pPr>
              <a:lnSpc>
                <a:spcPct val="110000"/>
              </a:lnSpc>
            </a:pPr>
            <a:r>
              <a:rPr lang="en-US" sz="1800" b="1" dirty="0">
                <a:effectLst/>
                <a:latin typeface="Bodoni 72 Book" pitchFamily="2" charset="0"/>
              </a:rPr>
              <a:t>• </a:t>
            </a:r>
            <a:r>
              <a:rPr lang="en-US" sz="1800" b="1" dirty="0" err="1">
                <a:effectLst/>
                <a:latin typeface="Bodoni 72 Book" pitchFamily="2" charset="0"/>
              </a:rPr>
              <a:t>Glucohyami</a:t>
            </a:r>
            <a:r>
              <a:rPr lang="en-US" sz="1800" b="1" dirty="0">
                <a:effectLst/>
                <a:latin typeface="Bodoni 72 Book" pitchFamily="2" charset="0"/>
              </a:rPr>
              <a:t>™ - </a:t>
            </a:r>
            <a:r>
              <a:rPr lang="en-US" sz="1800" dirty="0">
                <a:effectLst/>
                <a:latin typeface="Bodoni 72 Book" pitchFamily="2" charset="0"/>
              </a:rPr>
              <a:t>Helps the skin to restore its natural production of hyaluronic acid to help fo</a:t>
            </a:r>
            <a:r>
              <a:rPr lang="en-US" dirty="0">
                <a:latin typeface="Bodoni 72 Book" pitchFamily="2" charset="0"/>
              </a:rPr>
              <a:t>r a more youthful and tones appearance to the skin.</a:t>
            </a:r>
            <a:endParaRPr lang="en-US" sz="1800" dirty="0">
              <a:effectLst/>
              <a:latin typeface="Bodoni 72 Book" pitchFamily="2" charset="0"/>
            </a:endParaRPr>
          </a:p>
          <a:p>
            <a:pPr>
              <a:lnSpc>
                <a:spcPct val="110000"/>
              </a:lnSpc>
            </a:pPr>
            <a:r>
              <a:rPr lang="en-US" b="1" dirty="0">
                <a:effectLst/>
                <a:latin typeface="Bodoni 72 Book" pitchFamily="2" charset="0"/>
              </a:rPr>
              <a:t>• </a:t>
            </a:r>
            <a:r>
              <a:rPr lang="en-US" b="1" dirty="0">
                <a:latin typeface="Bodoni 72 Book" pitchFamily="2" charset="0"/>
              </a:rPr>
              <a:t>Honey Extract </a:t>
            </a:r>
            <a:r>
              <a:rPr lang="en-US" dirty="0">
                <a:latin typeface="Bodoni 72 Book" pitchFamily="2" charset="0"/>
              </a:rPr>
              <a:t>– Has natural pore tightening and glow enhancing properties while helping to reduce the appearance of skin’s imperfections.</a:t>
            </a:r>
          </a:p>
          <a:p>
            <a:pPr>
              <a:lnSpc>
                <a:spcPct val="110000"/>
              </a:lnSpc>
              <a:defRPr sz="1800" b="0" i="0" u="none" strike="noStrike" kern="0" cap="none" spc="0" baseline="0">
                <a:solidFill>
                  <a:srgbClr val="000000"/>
                </a:solidFill>
                <a:uFillTx/>
              </a:defRPr>
            </a:pPr>
            <a:r>
              <a:rPr lang="en-US" b="1" dirty="0">
                <a:effectLst/>
                <a:latin typeface="Bodoni 72 Book" pitchFamily="2" charset="0"/>
              </a:rPr>
              <a:t>• </a:t>
            </a:r>
            <a:r>
              <a:rPr lang="en-US" b="1" dirty="0">
                <a:latin typeface="Bodoni 72 Book" pitchFamily="2" charset="0"/>
              </a:rPr>
              <a:t>Green Tea Extract </a:t>
            </a:r>
            <a:r>
              <a:rPr lang="en-US" dirty="0">
                <a:latin typeface="Bodoni 72 Book" pitchFamily="2" charset="0"/>
              </a:rPr>
              <a:t>– Power packed with antioxidants to help reduce environmental stress and damage to the skin while working to decrease puffiness.</a:t>
            </a:r>
          </a:p>
          <a:p>
            <a:pPr>
              <a:lnSpc>
                <a:spcPct val="110000"/>
              </a:lnSpc>
              <a:defRPr sz="1800" b="0" i="0" u="none" strike="noStrike" kern="0" cap="none" spc="0" baseline="0">
                <a:solidFill>
                  <a:srgbClr val="000000"/>
                </a:solidFill>
                <a:uFillTx/>
              </a:defRPr>
            </a:pPr>
            <a:r>
              <a:rPr lang="en-US" b="1" dirty="0">
                <a:effectLst/>
                <a:latin typeface="Bodoni 72 Book" pitchFamily="2" charset="0"/>
              </a:rPr>
              <a:t>• </a:t>
            </a:r>
            <a:r>
              <a:rPr lang="en-US" b="1" dirty="0" err="1">
                <a:latin typeface="Bodoni 72 Book" pitchFamily="2" charset="0"/>
              </a:rPr>
              <a:t>Hyalufix</a:t>
            </a:r>
            <a:r>
              <a:rPr lang="en-US" b="1" dirty="0">
                <a:latin typeface="Bodoni 72 Book" pitchFamily="2" charset="0"/>
              </a:rPr>
              <a:t>™ </a:t>
            </a:r>
            <a:r>
              <a:rPr lang="en-US" dirty="0">
                <a:latin typeface="Bodoni 72 Book" pitchFamily="2" charset="0"/>
              </a:rPr>
              <a:t>- Compliments the skin’s natural hyaluronic acid production by delivering deep down cellular hydration. Significantly appears to correct deep facial wrinkles, improve skin density, firm and plump the skin.</a:t>
            </a:r>
          </a:p>
          <a:p>
            <a:pPr>
              <a:lnSpc>
                <a:spcPct val="110000"/>
              </a:lnSpc>
              <a:defRPr sz="1800" b="0" i="0" u="none" strike="noStrike" kern="0" cap="none" spc="0" baseline="0">
                <a:solidFill>
                  <a:srgbClr val="000000"/>
                </a:solidFill>
                <a:uFillTx/>
              </a:defRPr>
            </a:pPr>
            <a:r>
              <a:rPr lang="en-US" b="1" dirty="0">
                <a:effectLst/>
                <a:latin typeface="Bodoni 72 Book" pitchFamily="2" charset="0"/>
              </a:rPr>
              <a:t>• </a:t>
            </a:r>
            <a:r>
              <a:rPr lang="en-US" b="1" dirty="0">
                <a:latin typeface="Bodoni 72 Book" pitchFamily="2" charset="0"/>
              </a:rPr>
              <a:t>Vegan Collagen </a:t>
            </a:r>
            <a:r>
              <a:rPr lang="en-US" dirty="0">
                <a:latin typeface="Bodoni 72 Book" pitchFamily="2" charset="0"/>
              </a:rPr>
              <a:t>– Helps to strengthen and condition the skin to visibly improve texture and suppleness while also helping to restore skin’s natural bounce and resilience, diminishing the look of fine lines and wrinkles.</a:t>
            </a:r>
          </a:p>
          <a:p>
            <a:pPr>
              <a:lnSpc>
                <a:spcPct val="110000"/>
              </a:lnSpc>
              <a:defRPr sz="1800" b="0" i="0" u="none" strike="noStrike" kern="0" cap="none" spc="0" baseline="0">
                <a:solidFill>
                  <a:srgbClr val="000000"/>
                </a:solidFill>
                <a:uFillTx/>
              </a:defRPr>
            </a:pPr>
            <a:r>
              <a:rPr lang="en-US" b="1" dirty="0">
                <a:effectLst/>
                <a:latin typeface="Bodoni 72 Book" pitchFamily="2" charset="0"/>
              </a:rPr>
              <a:t>• </a:t>
            </a:r>
            <a:r>
              <a:rPr lang="en-US" b="1" dirty="0">
                <a:latin typeface="Bodoni 72 Book" pitchFamily="2" charset="0"/>
              </a:rPr>
              <a:t>Multi Use </a:t>
            </a:r>
            <a:r>
              <a:rPr lang="en-US" dirty="0">
                <a:latin typeface="Bodoni 72 Book" pitchFamily="2" charset="0"/>
              </a:rPr>
              <a:t>– Can be used as a facial tan enhancer, daily glowing moisturizer or dewy makeup primer.</a:t>
            </a: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r>
              <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Hypnotic</a:t>
            </a:r>
            <a:r>
              <a:rPr lang="en-US" dirty="0">
                <a:solidFill>
                  <a:srgbClr val="000000"/>
                </a:solidFill>
                <a:latin typeface="Bodoni 72 Book" pitchFamily="2" charset="0"/>
                <a:ea typeface="Baskerville" panose="02020502070401020303" pitchFamily="18" charset="0"/>
                <a:cs typeface="Lucida Sans" pitchFamily="2"/>
              </a:rPr>
              <a:t> Honey</a:t>
            </a:r>
          </a:p>
          <a:p>
            <a:pPr marR="0" lvl="0" algn="l" defTabSz="914400" rtl="0" fontAlgn="auto" hangingPunct="1">
              <a:lnSpc>
                <a:spcPct val="110000"/>
              </a:lnSpc>
              <a:spcBef>
                <a:spcPts val="0"/>
              </a:spcBef>
              <a:spcAft>
                <a:spcPts val="815"/>
              </a:spcAft>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L="171450" marR="0" lvl="0" indent="-171450" algn="l" defTabSz="914400" rtl="0" fontAlgn="auto" hangingPunct="1">
              <a:lnSpc>
                <a:spcPct val="11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3DC3DA3F-C7E2-4E4E-84BD-89709D09D53E}"/>
              </a:ext>
            </a:extLst>
          </p:cNvPr>
          <p:cNvSpPr txBox="1"/>
          <p:nvPr/>
        </p:nvSpPr>
        <p:spPr>
          <a:xfrm>
            <a:off x="4872251" y="147971"/>
            <a:ext cx="7047033" cy="1406510"/>
          </a:xfrm>
          <a:prstGeom prst="rect">
            <a:avLst/>
          </a:prstGeom>
          <a:noFill/>
          <a:ln cap="flat">
            <a:noFill/>
          </a:ln>
        </p:spPr>
        <p:txBody>
          <a:bodyPr vert="horz" wrap="square" lIns="91440" tIns="45720" rIns="91440" bIns="45720" anchor="ctr" anchorCtr="0" compatLnSpc="1">
            <a:normAutofit lnSpcReduction="10000"/>
          </a:bodyPr>
          <a:lstStyle/>
          <a:p>
            <a:r>
              <a:rPr lang="en-US" sz="4000" b="1" dirty="0">
                <a:solidFill>
                  <a:srgbClr val="000000"/>
                </a:solidFill>
                <a:latin typeface="BODONI 72 BOOK" pitchFamily="2" charset="0"/>
                <a:ea typeface="SimSun" pitchFamily="2"/>
                <a:cs typeface="Lucida Sans" pitchFamily="2"/>
              </a:rPr>
              <a:t>Honey Gleam Cream</a:t>
            </a:r>
            <a:r>
              <a:rPr lang="en-US" sz="4000" b="0" i="0" u="none" strike="noStrike" kern="1200" cap="none" spc="0" baseline="0" dirty="0">
                <a:solidFill>
                  <a:srgbClr val="000000"/>
                </a:solidFill>
                <a:uFillTx/>
                <a:latin typeface="Bodoni 72 Book" pitchFamily="2" charset="0"/>
                <a:ea typeface="SimSun" pitchFamily="2"/>
                <a:cs typeface="Lucida Sans" pitchFamily="2"/>
              </a:rPr>
              <a:t>™</a:t>
            </a:r>
            <a:r>
              <a:rPr lang="en-US" sz="4000" b="1" i="0" u="none" strike="noStrike" kern="1200" cap="none" spc="0" baseline="0" dirty="0">
                <a:solidFill>
                  <a:srgbClr val="000000"/>
                </a:solidFill>
                <a:uFillTx/>
                <a:latin typeface="BODONI 72 BOOK" pitchFamily="2" charset="0"/>
                <a:ea typeface="SimSun" pitchFamily="2"/>
                <a:cs typeface="Lucida Sans" pitchFamily="2"/>
              </a:rPr>
              <a:t> </a:t>
            </a:r>
            <a:br>
              <a:rPr lang="en-US" sz="4000" b="0" i="0" u="none" strike="noStrike" kern="1200" cap="none" spc="0" baseline="0" dirty="0">
                <a:solidFill>
                  <a:srgbClr val="000000"/>
                </a:solidFill>
                <a:uFillTx/>
                <a:latin typeface="Bodoni 72 Book" pitchFamily="2" charset="0"/>
                <a:ea typeface="SimSun" pitchFamily="2"/>
                <a:cs typeface="Lucida Sans" pitchFamily="2"/>
              </a:rPr>
            </a:br>
            <a:r>
              <a:rPr lang="en-US" sz="1600" dirty="0">
                <a:latin typeface="Bodoni 72 Book" pitchFamily="2" charset="0"/>
                <a:ea typeface="Baskerville" panose="02020502070401020303" pitchFamily="18" charset="0"/>
              </a:rPr>
              <a:t>Glow Boosting Skin Tint | Contouring Filter Effect</a:t>
            </a:r>
          </a:p>
          <a:p>
            <a:r>
              <a:rPr lang="en-US" sz="1600" dirty="0">
                <a:latin typeface="Bodoni 72 Book" pitchFamily="2" charset="0"/>
                <a:ea typeface="Baskerville" panose="02020502070401020303" pitchFamily="18" charset="0"/>
              </a:rPr>
              <a:t>Iconic Airbrush </a:t>
            </a:r>
            <a:r>
              <a:rPr lang="en-US" sz="1600" dirty="0" err="1">
                <a:latin typeface="Bodoni 72 Book" pitchFamily="2" charset="0"/>
                <a:ea typeface="Baskerville" panose="02020502070401020303" pitchFamily="18" charset="0"/>
              </a:rPr>
              <a:t>Luminizer</a:t>
            </a:r>
            <a:endParaRPr lang="en-US" sz="1600" dirty="0">
              <a:latin typeface="Bodoni 72 Book" pitchFamily="2" charset="0"/>
              <a:ea typeface="Baskerville" panose="02020502070401020303" pitchFamily="18" charset="0"/>
            </a:endParaRPr>
          </a:p>
          <a:p>
            <a:r>
              <a:rPr lang="en-US" sz="1600" dirty="0">
                <a:latin typeface="Bodoni 72 Book" pitchFamily="2" charset="0"/>
                <a:ea typeface="Baskerville" panose="02020502070401020303" pitchFamily="18" charset="0"/>
              </a:rPr>
              <a:t>Mega-Moisture Dewy Mineral Mask</a:t>
            </a:r>
          </a:p>
        </p:txBody>
      </p:sp>
    </p:spTree>
    <p:extLst>
      <p:ext uri="{BB962C8B-B14F-4D97-AF65-F5344CB8AC3E}">
        <p14:creationId xmlns:p14="http://schemas.microsoft.com/office/powerpoint/2010/main" val="1907589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5840</TotalTime>
  <Words>1014</Words>
  <Application>Microsoft Macintosh PowerPoint</Application>
  <PresentationFormat>Widescreen</PresentationFormat>
  <Paragraphs>76</Paragraphs>
  <Slides>12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BODONI 72 BOOK</vt:lpstr>
      <vt:lpstr>BODONI 72 BOOK</vt:lpstr>
      <vt:lpstr>BODONI 72 OLDSTYLE BOOK</vt:lpstr>
      <vt:lpstr>BODONI 72 OLDSTYLE BOOK</vt:lpstr>
      <vt:lpstr>Calibri</vt:lpstr>
      <vt:lpstr>Calibri Light</vt:lpstr>
      <vt:lpstr>Times New Roman</vt:lpstr>
      <vt:lpstr>Office Theme</vt:lpstr>
      <vt:lpstr>PowerPoint Presentation</vt:lpstr>
      <vt:lpstr>PowerPoint Presentation</vt:lpstr>
      <vt:lpstr>Commonalities</vt:lpstr>
      <vt:lpstr>PowerPoint Presentation</vt:lpstr>
      <vt:lpstr>PowerPoint Presentation</vt:lpstr>
      <vt:lpstr>PowerPoint Presentation</vt:lpstr>
      <vt:lpstr>PowerPoint Presentation</vt:lpstr>
      <vt:lpstr>Commonalities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Racine</dc:creator>
  <cp:lastModifiedBy>Megan Racine</cp:lastModifiedBy>
  <cp:revision>2</cp:revision>
  <dcterms:created xsi:type="dcterms:W3CDTF">2023-07-06T16:53:39Z</dcterms:created>
  <dcterms:modified xsi:type="dcterms:W3CDTF">2023-07-10T18:14:36Z</dcterms:modified>
</cp:coreProperties>
</file>