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873" r:id="rId3"/>
    <p:sldId id="874" r:id="rId4"/>
    <p:sldId id="257" r:id="rId5"/>
    <p:sldId id="276" r:id="rId6"/>
    <p:sldId id="861" r:id="rId7"/>
    <p:sldId id="258" r:id="rId8"/>
    <p:sldId id="862" r:id="rId9"/>
    <p:sldId id="864" r:id="rId10"/>
    <p:sldId id="863" r:id="rId11"/>
    <p:sldId id="865" r:id="rId12"/>
    <p:sldId id="851" r:id="rId13"/>
    <p:sldId id="278" r:id="rId14"/>
    <p:sldId id="719" r:id="rId15"/>
    <p:sldId id="828" r:id="rId16"/>
    <p:sldId id="265" r:id="rId17"/>
    <p:sldId id="294" r:id="rId18"/>
    <p:sldId id="274" r:id="rId19"/>
    <p:sldId id="866" r:id="rId20"/>
    <p:sldId id="867" r:id="rId21"/>
    <p:sldId id="868" r:id="rId22"/>
    <p:sldId id="869" r:id="rId23"/>
    <p:sldId id="870" r:id="rId24"/>
    <p:sldId id="871" r:id="rId25"/>
    <p:sldId id="8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927"/>
    <p:restoredTop sz="94684"/>
  </p:normalViewPr>
  <p:slideViewPr>
    <p:cSldViewPr snapToGrid="0">
      <p:cViewPr varScale="1">
        <p:scale>
          <a:sx n="46" d="100"/>
          <a:sy n="46" d="100"/>
        </p:scale>
        <p:origin x="192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62D21-8D7F-A942-A85C-5FE83633639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B63E2-85E6-B249-80F3-12A85807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592E6-A639-5342-AD94-AA066C376B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5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A2D58-9C02-E443-D29E-321C7005E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66A64-856D-775E-42C7-FE1975813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283B6-A1FF-6BC4-F8FF-492FA00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4A10D-0BAC-B7DF-9468-B657BFBD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99DB0-859D-7FE2-A40B-F80D5258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5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5FC5-0770-CEDE-7902-50C5B8C2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0BEC1-A395-8878-BE5B-AA94CD6F8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56A0C-E00A-95DC-BBA8-A4325F4D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AE0CC-4367-B6E5-3152-3B6517EC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4C1B-FA45-56E7-C9FB-1D1EDEAA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C1071B-BF24-16EA-10E5-DFB764E7C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1FC3F-F77E-98EB-F55A-12D2685D8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9370D-473A-1A2F-4E4C-48331295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1282C-4FDB-4EC0-E529-C14954F6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6D6AB-4E9C-BB2C-AD38-7A3465E7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2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478B5-FD69-5F66-8100-E30D4093E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1E65E-7B9B-6C5B-BC68-C725CF9D7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29D3D-3FB7-D52C-1770-0FFF4995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E0D81-2BC9-24E8-E3F8-2B0E926D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8AEC3-2844-C1A3-5AEE-80C09DD0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AD6E-3081-3C76-0923-598BEE4E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B7D22-9F2D-1613-AE48-42B058505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4184D-52E9-FE1B-12B2-4657488C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10966-7BF0-553A-7085-1102AA2A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0B1EE-7DFB-8A04-6FCD-76F1C896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6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C258-C586-F712-5759-D4C24F8C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4C5E-A1A5-DB78-83D2-BCAAAD3A8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711F7-FCD1-D1B9-70E4-DC9E18797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84B9A-4885-23D1-664C-707171CC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5FCD1-4693-5AEA-31F0-1D92AF93B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A3621-88DE-0813-DD28-707CCAE5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5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1899-B0E5-8C10-E5D0-35CCD096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6486E-327A-2391-2791-F7E9A24E7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3697A-2605-B72D-3769-A3FC7B4B3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E8135E-9C04-18EC-D6DD-4FC83A7B8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DEE5A-86E2-48BB-6FD8-365FD38BC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F906B7-2253-654C-1DBE-6841D4CB0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BC9C09-3742-C3C1-2B8B-A616599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3301-5F8B-AC55-AAAA-8DE1C4E2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5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5651-D25D-AD59-A4DC-48DEDDF9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A495A-711D-2D23-0408-04AD828E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8C67C-B24E-D251-0818-70475727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1B100-7C24-C114-708D-ED5F0A63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3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68BFC-1396-B0E5-3AD0-28A408E1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27427-EA03-CC6E-2B0D-EA24957F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6AE26-4DFC-8179-A6AC-EA3D4C2B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2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9352-3086-90DB-5A0F-7FFA8A61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FE13-6338-E497-E4A0-1480267C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84901-9921-E8F7-A00A-E1FD90A75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20D0E-1AB4-B8B7-DFC0-1740157E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68A0F-E0D2-B58A-25CA-D43A2298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40CFB-8132-C74B-013C-3ACC458F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3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6F3D-D698-086B-B9C3-F8673F69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96423-61EC-3646-2A25-E593207FA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A0979-40CD-145C-DA22-001E9C74D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CB974-CF17-7E40-F6C4-B808D8B9B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C36E9-ACAA-8966-3B60-EF7BB50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5CA03-3A32-1C99-2C90-524A49E4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6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65B51-3523-5363-25C4-F8143097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2EFEC-FE05-4C76-B59B-9B23AA002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4BAB0-1DF6-4959-7994-77B68E7FD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EC269-427E-8049-AAE8-9C31E6D487B8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4B536-3A4A-6285-D23A-CF00718E2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F8625-B4A4-B95A-A74F-42387924C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0284B-E072-9647-9F44-B7664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82D9-1A89-B507-C443-2D1E9DD33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1A172-2C9F-E50F-63F4-40A2CB92A6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4C496EC9-11E0-AF0B-8604-B316CEC46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7070" cy="6860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8F9BCB-30F8-B535-F48F-AD57742974B5}"/>
              </a:ext>
            </a:extLst>
          </p:cNvPr>
          <p:cNvSpPr txBox="1"/>
          <p:nvPr/>
        </p:nvSpPr>
        <p:spPr>
          <a:xfrm>
            <a:off x="4044779" y="5027751"/>
            <a:ext cx="6623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Face &amp; Body Care</a:t>
            </a:r>
          </a:p>
        </p:txBody>
      </p:sp>
    </p:spTree>
    <p:extLst>
      <p:ext uri="{BB962C8B-B14F-4D97-AF65-F5344CB8AC3E}">
        <p14:creationId xmlns:p14="http://schemas.microsoft.com/office/powerpoint/2010/main" val="1513635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82F6D673-321B-BAE0-B44F-F0757D089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413B7-912A-3B2C-92E6-71870452D19A}"/>
              </a:ext>
            </a:extLst>
          </p:cNvPr>
          <p:cNvSpPr txBox="1"/>
          <p:nvPr/>
        </p:nvSpPr>
        <p:spPr>
          <a:xfrm rot="16200000">
            <a:off x="-709912" y="2676895"/>
            <a:ext cx="360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Bath and Shower 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6D2F5-F491-793F-569D-026524E4775D}"/>
              </a:ext>
            </a:extLst>
          </p:cNvPr>
          <p:cNvSpPr txBox="1"/>
          <p:nvPr/>
        </p:nvSpPr>
        <p:spPr>
          <a:xfrm>
            <a:off x="3176671" y="432471"/>
            <a:ext cx="34083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Coconut Infused Mega Moisturizing Body Wash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Skin Softening Formula cleanses the skin while deeply hydrating and nourishing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Silk Proteins act as a protective shield of hydration, holding in essential moisture  and strengthening the skin’s barrier without clogging pores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Coconut Oil deeply softens and nourishes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Cactus Water is high in antioxidants, vitamins, and electrolytes that keep the skin hydrated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38FD4-7C71-2D56-5D9D-3685CD86F23E}"/>
              </a:ext>
            </a:extLst>
          </p:cNvPr>
          <p:cNvSpPr txBox="1"/>
          <p:nvPr/>
        </p:nvSpPr>
        <p:spPr>
          <a:xfrm>
            <a:off x="3181871" y="3461447"/>
            <a:ext cx="3205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Shower Color Extending Moisturizing Shave Cream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Cashmere blend works with the skin’s natural moisture to increase hydration levels, while creating a breathable moisture barrier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Cocoa Butter deeply hydrates the skin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Almond Oil repairs and soothes skin while shaving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Vitamin E keeps the skin smooth, prevents dryness and cracking, and blocks free radicals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B55A8-6B37-24C8-A729-32864DA84379}"/>
              </a:ext>
            </a:extLst>
          </p:cNvPr>
          <p:cNvSpPr txBox="1"/>
          <p:nvPr/>
        </p:nvSpPr>
        <p:spPr>
          <a:xfrm>
            <a:off x="7909872" y="2081548"/>
            <a:ext cx="36708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Raspberry and Cactus Water Infused Mega Moisturizing Body Wash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Skin Softening Formula cleanses the skin while deeply hydrating and nourishing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Vegan Collagen helps create a filter like effect that helps smooth fine lines and wrinkles, while binding moisture to the skin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Cactus Water hydrates the skin while providing essential antioxidants, nutrients and vitamins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Royal raspberry extracts are high in vitamin c and can help reduce signs of aging as well as target dark spots and wrinkle formations in the skin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brown tube of body wash&#10;&#10;Description automatically generated">
            <a:extLst>
              <a:ext uri="{FF2B5EF4-FFF2-40B4-BE49-F238E27FC236}">
                <a16:creationId xmlns:a16="http://schemas.microsoft.com/office/drawing/2014/main" id="{B1128F89-2FA2-8C5C-1F3F-B264DD771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12" y="322682"/>
            <a:ext cx="937758" cy="2822467"/>
          </a:xfrm>
          <a:prstGeom prst="rect">
            <a:avLst/>
          </a:prstGeom>
        </p:spPr>
      </p:pic>
      <p:pic>
        <p:nvPicPr>
          <p:cNvPr id="14" name="Picture 13" descr="A pink liquid with white text&#10;&#10;Description automatically generated">
            <a:extLst>
              <a:ext uri="{FF2B5EF4-FFF2-40B4-BE49-F238E27FC236}">
                <a16:creationId xmlns:a16="http://schemas.microsoft.com/office/drawing/2014/main" id="{FF0F3358-83CF-D952-99EA-4E353868E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363" y="3188323"/>
            <a:ext cx="973407" cy="2983023"/>
          </a:xfrm>
          <a:prstGeom prst="rect">
            <a:avLst/>
          </a:prstGeom>
        </p:spPr>
      </p:pic>
      <p:pic>
        <p:nvPicPr>
          <p:cNvPr id="18" name="Picture 17" descr="A white tube with green text&#10;&#10;Description automatically generated">
            <a:extLst>
              <a:ext uri="{FF2B5EF4-FFF2-40B4-BE49-F238E27FC236}">
                <a16:creationId xmlns:a16="http://schemas.microsoft.com/office/drawing/2014/main" id="{2FC02388-043C-7380-0907-D38E66664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264" y="2081548"/>
            <a:ext cx="937758" cy="28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058"/>
            <a:ext cx="10515600" cy="1325563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Why Devoted Creations Tan Extenders?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5BA33-2F75-0948-986C-BBA8CCE5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Non Alkaline Paraben and Sulfate Free Sensitive Skin Formulas!!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Unlike most drug store bath and shower products that contain these harsh ingridients that will strip your tan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Hydrators formulated specifically with tanners in mind!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We use ingridients focused on extending the life of your tan, keeping skin hydrated, keeping the skin soothed and nourished</a:t>
            </a:r>
          </a:p>
        </p:txBody>
      </p:sp>
    </p:spTree>
    <p:extLst>
      <p:ext uri="{BB962C8B-B14F-4D97-AF65-F5344CB8AC3E}">
        <p14:creationId xmlns:p14="http://schemas.microsoft.com/office/powerpoint/2010/main" val="268048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ttle of liquid with a green label&#10;&#10;Description automatically generated">
            <a:extLst>
              <a:ext uri="{FF2B5EF4-FFF2-40B4-BE49-F238E27FC236}">
                <a16:creationId xmlns:a16="http://schemas.microsoft.com/office/drawing/2014/main" id="{B5759C59-94EC-AA6F-C102-E0860EB6B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AD9A71-90BC-E10D-2DBE-0A4F169E6953}"/>
              </a:ext>
            </a:extLst>
          </p:cNvPr>
          <p:cNvSpPr txBox="1"/>
          <p:nvPr/>
        </p:nvSpPr>
        <p:spPr>
          <a:xfrm>
            <a:off x="3986217" y="721894"/>
            <a:ext cx="522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Demi Cond" panose="020B0603020102020204" pitchFamily="34" charset="0"/>
              </a:rPr>
              <a:t>Salty Lime Slushie 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B6F9A-89FB-E918-FBE3-A28AC6A35272}"/>
              </a:ext>
            </a:extLst>
          </p:cNvPr>
          <p:cNvSpPr txBox="1"/>
          <p:nvPr/>
        </p:nvSpPr>
        <p:spPr>
          <a:xfrm>
            <a:off x="3986217" y="1611004"/>
            <a:ext cx="73971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latin typeface="Franklin Gothic Book" panose="020B0503020102020204" pitchFamily="34" charset="0"/>
              </a:rPr>
              <a:t>24 Hour After Sun Daily Moisturizer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solidFill>
                  <a:srgbClr val="92D050"/>
                </a:solidFill>
                <a:latin typeface="Franklin Gothic Book" panose="020B0503020102020204" pitchFamily="34" charset="0"/>
              </a:rPr>
              <a:t>Many ingredient commonalities with Cactus Cabana and HIM Surf!!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latin typeface="Franklin Gothic Book" panose="020B0503020102020204" pitchFamily="34" charset="0"/>
              </a:rPr>
              <a:t>Cactus Water </a:t>
            </a:r>
            <a:r>
              <a:rPr lang="en-US" sz="1900" dirty="0">
                <a:latin typeface="Franklin Gothic Book" panose="020B0503020102020204" pitchFamily="34" charset="0"/>
              </a:rPr>
              <a:t>is high in vitamins, nutrients and electrolytes and helps keep the skin moisturized and protected from environmental aggressors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solidFill>
                  <a:srgbClr val="92D050"/>
                </a:solidFill>
                <a:latin typeface="Franklin Gothic Book" panose="020B0503020102020204" pitchFamily="34" charset="0"/>
              </a:rPr>
              <a:t>Agave Extracts </a:t>
            </a:r>
            <a:r>
              <a:rPr lang="en-US" sz="1900" dirty="0">
                <a:solidFill>
                  <a:srgbClr val="92D050"/>
                </a:solidFill>
                <a:latin typeface="Franklin Gothic Book" panose="020B0503020102020204" pitchFamily="34" charset="0"/>
              </a:rPr>
              <a:t>help tighten sagging skin, soothe inflammation, and hydrate the skin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latin typeface="Franklin Gothic Book" panose="020B0503020102020204" pitchFamily="34" charset="0"/>
              </a:rPr>
              <a:t>Mango Butter </a:t>
            </a:r>
            <a:r>
              <a:rPr lang="en-US" sz="1900" dirty="0">
                <a:latin typeface="Franklin Gothic Book" panose="020B0503020102020204" pitchFamily="34" charset="0"/>
              </a:rPr>
              <a:t>helps with fine lines and wrinkles while providing a glowing complexion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solidFill>
                  <a:srgbClr val="92D050"/>
                </a:solidFill>
                <a:latin typeface="Franklin Gothic Book" panose="020B0503020102020204" pitchFamily="34" charset="0"/>
              </a:rPr>
              <a:t>Sea Salt </a:t>
            </a:r>
            <a:r>
              <a:rPr lang="en-US" sz="1900" dirty="0">
                <a:solidFill>
                  <a:srgbClr val="92D050"/>
                </a:solidFill>
                <a:latin typeface="Franklin Gothic Book" panose="020B0503020102020204" pitchFamily="34" charset="0"/>
              </a:rPr>
              <a:t>is a powerful pore tightening agent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latin typeface="Franklin Gothic Book" panose="020B0503020102020204" pitchFamily="34" charset="0"/>
              </a:rPr>
              <a:t>Fragrance: Salty Lime Slushie</a:t>
            </a:r>
          </a:p>
        </p:txBody>
      </p:sp>
    </p:spTree>
    <p:extLst>
      <p:ext uri="{BB962C8B-B14F-4D97-AF65-F5344CB8AC3E}">
        <p14:creationId xmlns:p14="http://schemas.microsoft.com/office/powerpoint/2010/main" val="244549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1BF7DCD2-4CD2-8E4B-B7A2-716241FFA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-12852"/>
            <a:ext cx="121793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34C2E8-A065-6C49-95F1-05BF80372CBF}"/>
              </a:ext>
            </a:extLst>
          </p:cNvPr>
          <p:cNvSpPr txBox="1">
            <a:spLocks noChangeArrowheads="1"/>
          </p:cNvSpPr>
          <p:nvPr/>
        </p:nvSpPr>
        <p:spPr>
          <a:xfrm>
            <a:off x="4051001" y="365125"/>
            <a:ext cx="7025335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en-US" sz="1400" b="1" dirty="0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</a:br>
            <a:endParaRPr lang="en-US" altLang="en-US" sz="1800" dirty="0">
              <a:latin typeface="Bodoni 72 Oldstyle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2269B8-4FA5-8D4D-863E-29F142F96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453" y="1690688"/>
            <a:ext cx="6847850" cy="4840456"/>
          </a:xfrm>
          <a:prstGeom prst="rect">
            <a:avLst/>
          </a:prstGeom>
        </p:spPr>
        <p:txBody>
          <a:bodyPr numCol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endParaRPr lang="en-US" altLang="en-US" sz="1400" dirty="0">
              <a:latin typeface="Bodoni 72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marL="0" indent="0">
              <a:buSzPct val="100000"/>
              <a:buNone/>
            </a:pPr>
            <a:r>
              <a:rPr lang="en-US" altLang="en-US" sz="1400" dirty="0">
                <a:latin typeface="Bodoni 72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  <a:t>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BFDB62-5C36-B6AE-D6EE-A0A92BDA4EB7}"/>
              </a:ext>
            </a:extLst>
          </p:cNvPr>
          <p:cNvSpPr txBox="1"/>
          <p:nvPr/>
        </p:nvSpPr>
        <p:spPr>
          <a:xfrm>
            <a:off x="4051001" y="601195"/>
            <a:ext cx="6704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Franklin Gothic Demi" panose="020B0703020102020204" pitchFamily="34" charset="0"/>
              </a:rPr>
              <a:t>Barefoot Beachwood</a:t>
            </a:r>
            <a:r>
              <a:rPr lang="en-US" sz="48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Demi" panose="020B0703020102020204" pitchFamily="34" charset="0"/>
                <a:ea typeface="SimSun" pitchFamily="2"/>
                <a:cs typeface="Lucida Sans" pitchFamily="2"/>
              </a:rPr>
              <a:t>™</a:t>
            </a:r>
            <a:endParaRPr lang="en-US" sz="4800" dirty="0">
              <a:latin typeface="Franklin Gothic Demi" panose="020B07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48C6E-7A3E-FC17-E545-F25C099E8BBC}"/>
              </a:ext>
            </a:extLst>
          </p:cNvPr>
          <p:cNvSpPr txBox="1"/>
          <p:nvPr/>
        </p:nvSpPr>
        <p:spPr>
          <a:xfrm>
            <a:off x="4051001" y="1432192"/>
            <a:ext cx="7635783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900" dirty="0">
                <a:latin typeface="Franklin Gothic Demi" panose="020B0703020102020204" pitchFamily="34" charset="0"/>
              </a:rPr>
              <a:t>24 hour Moisturizing Tan Extender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Cacay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 Oil-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Used to help heal and hydrate the skin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latin typeface="Franklin Gothic Demi" panose="020B0703020102020204" pitchFamily="34" charset="0"/>
              </a:rPr>
              <a:t>Willow Bark Extract- </a:t>
            </a:r>
            <a:r>
              <a:rPr lang="en-US" sz="1900" dirty="0">
                <a:latin typeface="Franklin Gothic Book" panose="020B0503020102020204" pitchFamily="34" charset="0"/>
              </a:rPr>
              <a:t>Help calm redness and soothe irritated skin leaving a radiant, clear complexion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Silicone Blend-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Visibly reduces the look of pores and imperfections while giving non-greasy hydration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latin typeface="Franklin Gothic Demi" panose="020B0703020102020204" pitchFamily="34" charset="0"/>
              </a:rPr>
              <a:t>Coffeeberry Extracts- </a:t>
            </a:r>
            <a:r>
              <a:rPr lang="en-US" sz="1900" dirty="0">
                <a:latin typeface="Franklin Gothic Book" panose="020B0503020102020204" pitchFamily="34" charset="0"/>
              </a:rPr>
              <a:t>Rich in antioxidants to help ward off free radical damage and combat the signs of aging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Coconut Milk-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Deeply softens and nourishes while calming irritation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latin typeface="Franklin Gothic Demi" panose="020B0703020102020204" pitchFamily="34" charset="0"/>
              </a:rPr>
              <a:t>Cucumber Extract- </a:t>
            </a:r>
            <a:r>
              <a:rPr lang="en-US" sz="1900" dirty="0">
                <a:latin typeface="Franklin Gothic Book" panose="020B0503020102020204" pitchFamily="34" charset="0"/>
              </a:rPr>
              <a:t>Natural soothing agent that helps reduce puffiness and irritation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 Avocado Extract-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Help strengthen the skin’s natural moisture barrier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latin typeface="Franklin Gothic Demi" panose="020B0703020102020204" pitchFamily="34" charset="0"/>
              </a:rPr>
              <a:t> Fragrance: Barefoot Beachwood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28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iletry, lotion&#10;&#10;Description automatically generated">
            <a:extLst>
              <a:ext uri="{FF2B5EF4-FFF2-40B4-BE49-F238E27FC236}">
                <a16:creationId xmlns:a16="http://schemas.microsoft.com/office/drawing/2014/main" id="{8E3164D8-FC52-2A45-B94C-26C2B6E9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814AC-1B1D-B742-ADCF-4B8203C28E41}"/>
              </a:ext>
            </a:extLst>
          </p:cNvPr>
          <p:cNvSpPr txBox="1"/>
          <p:nvPr/>
        </p:nvSpPr>
        <p:spPr>
          <a:xfrm>
            <a:off x="5145206" y="1331353"/>
            <a:ext cx="6774078" cy="4621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85000" lnSpcReduction="200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Ceramide Infused Silicone Cloud Cream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effectLst/>
                <a:latin typeface="Franklin Gothic Medium" panose="020B0603020102020204" pitchFamily="34" charset="0"/>
              </a:rPr>
              <a:t>Ceramide Complex </a:t>
            </a:r>
            <a:r>
              <a:rPr lang="en-US" sz="2000" dirty="0">
                <a:effectLst/>
                <a:latin typeface="Franklin Gothic Book" panose="020B0503020102020204" pitchFamily="34" charset="0"/>
              </a:rPr>
              <a:t>– Essential fatty acids that help to moisturize and strengthen the skin’s natural barrier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effectLst/>
                <a:latin typeface="Franklin Gothic Medium" panose="020B0603020102020204" pitchFamily="34" charset="0"/>
              </a:rPr>
              <a:t>Silicone Blend </a:t>
            </a:r>
            <a:r>
              <a:rPr lang="en-US" sz="2000" dirty="0">
                <a:solidFill>
                  <a:srgbClr val="7030A0"/>
                </a:solidFill>
                <a:effectLst/>
                <a:latin typeface="Franklin Gothic Book" panose="020B0503020102020204" pitchFamily="34" charset="0"/>
              </a:rPr>
              <a:t>- Visibly reduce the look of pores and imperfections while offering non greasy hydration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effectLst/>
                <a:latin typeface="Franklin Gothic Medium" panose="020B0603020102020204" pitchFamily="34" charset="0"/>
              </a:rPr>
              <a:t>Vanilla Extracts </a:t>
            </a:r>
            <a:r>
              <a:rPr lang="en-US" sz="2000" dirty="0">
                <a:effectLst/>
                <a:latin typeface="Franklin Gothic Book" panose="020B0503020102020204" pitchFamily="34" charset="0"/>
              </a:rPr>
              <a:t>– Rich in antioxidants to help ward off free radical damage while also helping to combat the signs of aging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effectLst/>
                <a:latin typeface="Franklin Gothic Medium" panose="020B0603020102020204" pitchFamily="34" charset="0"/>
              </a:rPr>
              <a:t>White Tea Extracts </a:t>
            </a:r>
            <a:r>
              <a:rPr lang="en-US" sz="2000" dirty="0">
                <a:solidFill>
                  <a:srgbClr val="7030A0"/>
                </a:solidFill>
                <a:effectLst/>
                <a:latin typeface="Franklin Gothic Book" panose="020B0503020102020204" pitchFamily="34" charset="0"/>
              </a:rPr>
              <a:t>– Anti-inflammatory that works as a natural antioxidant to help improve the appearance of hyperpigmentation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effectLst/>
                <a:latin typeface="Franklin Gothic Medium" panose="020B0603020102020204" pitchFamily="34" charset="0"/>
              </a:rPr>
              <a:t>Coconut Milk </a:t>
            </a:r>
            <a:r>
              <a:rPr lang="en-US" sz="2000" dirty="0">
                <a:effectLst/>
                <a:latin typeface="Franklin Gothic Book" panose="020B0503020102020204" pitchFamily="34" charset="0"/>
              </a:rPr>
              <a:t>– Deeply softens and nourishes while calming irritation on even the most sensitive skin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effectLst/>
                <a:latin typeface="Franklin Gothic Medium" panose="020B0603020102020204" pitchFamily="34" charset="0"/>
              </a:rPr>
              <a:t>Marshmallow Extracts </a:t>
            </a:r>
            <a:r>
              <a:rPr lang="en-US" sz="2000" dirty="0">
                <a:solidFill>
                  <a:srgbClr val="7030A0"/>
                </a:solidFill>
                <a:effectLst/>
                <a:latin typeface="Franklin Gothic Book" panose="020B0503020102020204" pitchFamily="34" charset="0"/>
              </a:rPr>
              <a:t>– Works to counteract redness and inflammation in the skin while also helping to retain moisture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effectLst/>
                <a:latin typeface="Franklin Gothic Medium" panose="020B0603020102020204" pitchFamily="34" charset="0"/>
              </a:rPr>
              <a:t>Vitamin C </a:t>
            </a:r>
            <a:r>
              <a:rPr lang="en-US" sz="2000" dirty="0">
                <a:effectLst/>
                <a:latin typeface="Franklin Gothic Book" panose="020B0503020102020204" pitchFamily="34" charset="0"/>
              </a:rPr>
              <a:t>- Helps to slow the signs of aging while also working to improve the appearance of dark spots and skin imperfections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Franklin Gothic Medium" panose="020B0603020102020204" pitchFamily="34" charset="0"/>
              </a:rPr>
              <a:t>Fragrance: Cloud Kissed</a:t>
            </a:r>
            <a:endParaRPr lang="en-US" sz="2000" b="1" dirty="0">
              <a:solidFill>
                <a:srgbClr val="7030A0"/>
              </a:solidFill>
              <a:effectLst/>
              <a:latin typeface="Franklin Gothic Medium" panose="020B06030201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2000" dirty="0">
              <a:effectLst/>
              <a:latin typeface="Bodoni 72 Book" pitchFamily="2" charset="0"/>
            </a:endParaRP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L="171450" marR="0" lvl="0" indent="-17145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59F7BF-F944-2A46-88FC-BBF9E5A4D197}"/>
              </a:ext>
            </a:extLst>
          </p:cNvPr>
          <p:cNvSpPr txBox="1"/>
          <p:nvPr/>
        </p:nvSpPr>
        <p:spPr>
          <a:xfrm>
            <a:off x="5049672" y="556543"/>
            <a:ext cx="6869612" cy="9757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Cloud Kissed</a:t>
            </a:r>
            <a:r>
              <a:rPr lang="en-US" sz="40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™</a:t>
            </a:r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 </a:t>
            </a:r>
            <a:br>
              <a:rPr lang="en-US" sz="4000" b="0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</a:b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62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medicine&#10;&#10;Description automatically generated with low confidence">
            <a:extLst>
              <a:ext uri="{FF2B5EF4-FFF2-40B4-BE49-F238E27FC236}">
                <a16:creationId xmlns:a16="http://schemas.microsoft.com/office/drawing/2014/main" id="{DFA074B9-12BB-2D4C-8B65-9EB9983D8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C573BE-EAA5-7E40-A006-728BC483EBBE}"/>
              </a:ext>
            </a:extLst>
          </p:cNvPr>
          <p:cNvSpPr txBox="1"/>
          <p:nvPr/>
        </p:nvSpPr>
        <p:spPr>
          <a:xfrm>
            <a:off x="4569593" y="617793"/>
            <a:ext cx="7181057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Calibri" pitchFamily="34"/>
              </a:rPr>
              <a:t>Coconut </a:t>
            </a:r>
            <a:r>
              <a:rPr lang="en-US" sz="4000" b="1" i="0" u="none" strike="noStrike" kern="1200" cap="none" spc="0" baseline="0" dirty="0" err="1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Calibri" pitchFamily="34"/>
              </a:rPr>
              <a:t>Krèm</a:t>
            </a:r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Calibri" pitchFamily="34"/>
              </a:rPr>
              <a:t>™</a:t>
            </a:r>
            <a:b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Bodoni 72 Oldstyle Book" pitchFamily="2" charset="0"/>
              <a:ea typeface="SimSun" pitchFamily="2"/>
              <a:cs typeface="Lucida Sans" pitchFamily="2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085CD5-2E14-1C42-8D2A-6780B286DFFE}"/>
              </a:ext>
            </a:extLst>
          </p:cNvPr>
          <p:cNvSpPr txBox="1"/>
          <p:nvPr/>
        </p:nvSpPr>
        <p:spPr>
          <a:xfrm>
            <a:off x="4506793" y="1442205"/>
            <a:ext cx="7306659" cy="4351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25000" lnSpcReduction="20000"/>
          </a:bodyPr>
          <a:lstStyle/>
          <a:p>
            <a:pPr marR="0" lvl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1.   Coconut Infused Silicone Mega Moisturizer </a:t>
            </a:r>
          </a:p>
          <a:p>
            <a:pPr marR="0" lvl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4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2.    Silicone Blend </a:t>
            </a:r>
            <a:r>
              <a:rPr lang="en-US" sz="64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Visibly reduce the look of pores and imperfections while offering non-greasy hydration</a:t>
            </a:r>
          </a:p>
          <a:p>
            <a:pPr marR="0" lvl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3.    Silk Proteins </a:t>
            </a:r>
            <a:r>
              <a:rPr lang="en-US" sz="64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Acts as a protective shield of hydration, holding in essential moisture and strengthening the skin’s barrier function without weighing it down or clogging pores</a:t>
            </a:r>
          </a:p>
          <a:p>
            <a:pPr marR="0" lvl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4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4.    Coconut Oil </a:t>
            </a:r>
            <a:r>
              <a:rPr lang="en-US" sz="64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Deeply softens and nourishes, continual use can improve skin’s texture, has soothing and calming properties that can calm any temporary redness in the skin</a:t>
            </a:r>
          </a:p>
          <a:p>
            <a:pPr marR="0" lvl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5.    </a:t>
            </a:r>
            <a:r>
              <a:rPr lang="en-US" sz="6400" b="1" i="0" u="none" strike="noStrike" kern="1200" cap="none" spc="0" baseline="0" dirty="0" err="1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Matrixyl</a:t>
            </a:r>
            <a:r>
              <a:rPr lang="en-US" sz="6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 </a:t>
            </a:r>
            <a:r>
              <a:rPr lang="en-US" sz="6400" b="1" i="0" u="none" strike="noStrike" kern="1200" cap="none" spc="0" baseline="0" dirty="0" err="1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Synthe</a:t>
            </a:r>
            <a:r>
              <a:rPr lang="en-US" sz="6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 6</a:t>
            </a:r>
            <a:r>
              <a:rPr lang="en-US" sz="6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Calibri" pitchFamily="34"/>
              </a:rPr>
              <a:t>™</a:t>
            </a:r>
            <a:r>
              <a:rPr lang="en-US" sz="6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 </a:t>
            </a:r>
            <a:r>
              <a:rPr lang="en-US" sz="64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Targets and fills in fine lines and wrinkle, restores moisture in the skin and minimizes discolorations</a:t>
            </a:r>
          </a:p>
          <a:p>
            <a:pPr>
              <a:lnSpc>
                <a:spcPct val="110000"/>
              </a:lnSpc>
              <a:spcAft>
                <a:spcPts val="1415"/>
              </a:spcAft>
              <a:buSzPct val="45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4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6.    Cactus Water </a:t>
            </a:r>
            <a:r>
              <a:rPr lang="en-US" sz="64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High in antioxidants, vitamins and electrolytes to keep skin hydrated, prevents moisture loss, and has </a:t>
            </a:r>
            <a:r>
              <a:rPr lang="en-US" sz="6400" dirty="0">
                <a:latin typeface="Franklin Gothic Book" panose="020B0503020102020204" pitchFamily="34" charset="0"/>
              </a:rPr>
              <a:t>antibacterial and calming properties to protect the skin from sun damage, aging and collagen loss</a:t>
            </a:r>
            <a:endParaRPr lang="en-US" sz="6400" b="0" i="0" u="none" strike="noStrike" kern="1200" cap="none" spc="0" baseline="0" dirty="0">
              <a:solidFill>
                <a:srgbClr val="000000"/>
              </a:solidFill>
              <a:uFillTx/>
              <a:latin typeface="Franklin Gothic Book" panose="020B0503020102020204" pitchFamily="34" charset="0"/>
              <a:ea typeface="SimSun" pitchFamily="2"/>
              <a:cs typeface="Lucida Sans" pitchFamily="2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7.    Fragrance: Coconut </a:t>
            </a:r>
            <a:r>
              <a:rPr lang="en-US" sz="6400" b="1" i="0" u="none" strike="noStrike" kern="1200" cap="none" spc="0" baseline="0" dirty="0" err="1">
                <a:solidFill>
                  <a:schemeClr val="accent2">
                    <a:lumMod val="50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Krem</a:t>
            </a:r>
            <a:endParaRPr lang="en-US" sz="6400" b="1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uFillTx/>
              <a:latin typeface="Franklin Gothic Medium" panose="020B0603020102020204" pitchFamily="34" charset="0"/>
              <a:ea typeface="SimSun" pitchFamily="2"/>
              <a:cs typeface="Lucida Sans" pitchFamily="2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600" b="0" i="0" u="none" strike="noStrike" kern="1200" cap="none" spc="0" baseline="0" dirty="0">
              <a:solidFill>
                <a:srgbClr val="000000"/>
              </a:solidFill>
              <a:uFillTx/>
              <a:latin typeface="Bodoni 72 Oldstyle Book" pitchFamily="2" charset="0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6384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27547C-1732-7744-B4A4-8F4E68F6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7C929F-4028-7B42-A481-03873148D93D}"/>
              </a:ext>
            </a:extLst>
          </p:cNvPr>
          <p:cNvSpPr txBox="1"/>
          <p:nvPr/>
        </p:nvSpPr>
        <p:spPr>
          <a:xfrm>
            <a:off x="4592908" y="787237"/>
            <a:ext cx="7375440" cy="8851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000000"/>
                </a:solidFill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Enchanted Emerald</a:t>
            </a:r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™</a:t>
            </a:r>
            <a:br>
              <a:rPr lang="en-US" sz="3600" b="0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</a:b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Bodoni 72 Oldstyle Book" pitchFamily="2" charset="0"/>
              <a:ea typeface="SimSun" pitchFamily="2"/>
              <a:cs typeface="Lucida Sans" pitchFamily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21BB33-D942-1C4F-BC0E-040630E9CB0D}"/>
              </a:ext>
            </a:extLst>
          </p:cNvPr>
          <p:cNvSpPr txBox="1"/>
          <p:nvPr/>
        </p:nvSpPr>
        <p:spPr>
          <a:xfrm>
            <a:off x="4662188" y="1544638"/>
            <a:ext cx="7236881" cy="4759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000000"/>
                </a:solidFill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Brilliance boosting 4K Body Hydrator</a:t>
            </a:r>
          </a:p>
          <a:p>
            <a:pPr marL="342900" marR="0" lvl="0" indent="-34290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>
                <a:solidFill>
                  <a:schemeClr val="accent6">
                    <a:lumMod val="75000"/>
                  </a:schemeClr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Rev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olutionary 4K Blend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- allows for deeper hydration, deeper penetration of skincare ingridients, and longer lasting tanning results while blurring imperfections</a:t>
            </a:r>
          </a:p>
          <a:p>
            <a:pPr marL="342900" marR="0" lvl="0" indent="-34290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000000"/>
                </a:solidFill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Vegan Collagen 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- helps with fine lines and wrinkles, while binding moisture to the skin </a:t>
            </a:r>
          </a:p>
          <a:p>
            <a:pPr marL="342900" marR="0" lvl="0" indent="-34290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Cactus Water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- provides extreme hydration</a:t>
            </a:r>
          </a:p>
          <a:p>
            <a:pPr marL="342900" marR="0" lvl="0" indent="-34290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000000"/>
                </a:solidFill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Prestigious Probiotics 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- help restore and renew the skins moisture balance and barrier</a:t>
            </a:r>
          </a:p>
          <a:p>
            <a:pPr marL="342900" marR="0" lvl="0" indent="-34290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Cocoa and She Butters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- provide deep, long lasting hydration</a:t>
            </a:r>
          </a:p>
          <a:p>
            <a:pPr marL="342900" marR="0" lvl="0" indent="-34290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415"/>
              </a:spcAft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Medium" panose="020B0603020102020204" pitchFamily="34" charset="0"/>
                <a:ea typeface="SimSun" pitchFamily="2"/>
                <a:cs typeface="Lucida Sans" pitchFamily="2"/>
              </a:rPr>
              <a:t>Fragrance: Enchanted Emerald</a:t>
            </a:r>
          </a:p>
        </p:txBody>
      </p:sp>
    </p:spTree>
    <p:extLst>
      <p:ext uri="{BB962C8B-B14F-4D97-AF65-F5344CB8AC3E}">
        <p14:creationId xmlns:p14="http://schemas.microsoft.com/office/powerpoint/2010/main" val="410199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xfrm>
            <a:off x="4650333" y="431549"/>
            <a:ext cx="6916847" cy="76584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0663">
              <a:defRPr sz="3159">
                <a:latin typeface="Bodoni SvtyTwo OS ITC TT-Bold"/>
                <a:ea typeface="Bodoni SvtyTwo OS ITC TT-Bold"/>
                <a:cs typeface="Bodoni SvtyTwo OS ITC TT-Bold"/>
                <a:sym typeface="Bodoni SvtyTwo OS ITC TT-Bold"/>
              </a:defRPr>
            </a:pPr>
            <a:r>
              <a:rPr b="1" dirty="0">
                <a:latin typeface="Franklin Gothic Medium" panose="020B0603020102020204" pitchFamily="34" charset="0"/>
              </a:rPr>
              <a:t>Sunkissed Sweet Tea™</a:t>
            </a:r>
            <a:endParaRPr sz="1458" dirty="0">
              <a:latin typeface="Baskerville"/>
              <a:ea typeface="Baskerville"/>
              <a:cs typeface="Baskerville"/>
              <a:sym typeface="Baskerville"/>
            </a:endParaRPr>
          </a:p>
        </p:txBody>
      </p:sp>
      <p:sp>
        <p:nvSpPr>
          <p:cNvPr id="28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650333" y="1241343"/>
            <a:ext cx="6787599" cy="480218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Franklin Gothic Medium" panose="020B0603020102020204" pitchFamily="34" charset="0"/>
              </a:rPr>
              <a:t>Color Extending and Color Building Moisturizer </a:t>
            </a:r>
            <a:r>
              <a:rPr b="0" dirty="0">
                <a:latin typeface="Franklin Gothic Book" panose="020B0503020102020204" pitchFamily="34" charset="0"/>
              </a:rPr>
              <a:t>specifically designed to gradually add a hint of color and even out and enhance your skin’s natural complexion. 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Golden Glow Bronzers</a:t>
            </a:r>
            <a:r>
              <a:rPr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b="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– Low levels of DHA to prolong the life of your tan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Franklin Gothic Medium" panose="020B0603020102020204" pitchFamily="34" charset="0"/>
              </a:rPr>
              <a:t>Raspberry &amp; Black Tea Extracts </a:t>
            </a:r>
            <a:r>
              <a:rPr b="0" dirty="0">
                <a:latin typeface="Franklin Gothic Book" panose="020B0503020102020204" pitchFamily="34" charset="0"/>
              </a:rPr>
              <a:t>– Loaded with Vitamin C, antioxidants and skin clearing properties to help reduce the signs of aging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Mint Extract &amp; White Birch </a:t>
            </a:r>
            <a:r>
              <a:rPr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– </a:t>
            </a:r>
            <a:r>
              <a:rPr b="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Helps to soothe and calm irritated and sensitive skin, especially after sun exposure 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Franklin Gothic Medium" panose="020B0603020102020204" pitchFamily="34" charset="0"/>
              </a:rPr>
              <a:t>Lemon Extracts </a:t>
            </a:r>
            <a:r>
              <a:rPr b="0" dirty="0">
                <a:latin typeface="Franklin Gothic Book" panose="020B0503020102020204" pitchFamily="34" charset="0"/>
              </a:rPr>
              <a:t>– Help promote collagen production for a more youthful appearance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Honey Extracts </a:t>
            </a:r>
            <a:r>
              <a:rPr b="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– Provides radiance boosting properties for a more even and hydrated complexion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Franklin Gothic Medium" panose="020B0603020102020204" pitchFamily="34" charset="0"/>
              </a:rPr>
              <a:t>Color Fade Protection </a:t>
            </a:r>
            <a:r>
              <a:rPr dirty="0">
                <a:latin typeface="Franklin Gothic Book" panose="020B0503020102020204" pitchFamily="34" charset="0"/>
              </a:rPr>
              <a:t>– </a:t>
            </a:r>
            <a:r>
              <a:rPr b="0" dirty="0">
                <a:latin typeface="Franklin Gothic Book" panose="020B0503020102020204" pitchFamily="34" charset="0"/>
              </a:rPr>
              <a:t>Protects the color and luster of tanning results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Lightweight Formula </a:t>
            </a:r>
            <a:r>
              <a:rPr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– </a:t>
            </a:r>
            <a:r>
              <a:rPr b="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Perfect as an all year daily moisturizer after showering, sun exposure or anytime your skin needs extra hydration</a:t>
            </a:r>
            <a:endParaRPr lang="en-US" b="0" dirty="0">
              <a:solidFill>
                <a:schemeClr val="accent2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b="1" dirty="0">
                <a:latin typeface="Franklin Gothic Medium" panose="020B0603020102020204" pitchFamily="34" charset="0"/>
              </a:rPr>
              <a:t>Fragrance: Sunkissed Sweet Tea</a:t>
            </a:r>
            <a:endParaRPr b="1" dirty="0">
              <a:latin typeface="Franklin Gothic Medium" panose="020B0603020102020204" pitchFamily="34" charset="0"/>
            </a:endParaRPr>
          </a:p>
          <a:p>
            <a:pPr marL="0" lvl="1" indent="457200">
              <a:lnSpc>
                <a:spcPct val="81000"/>
              </a:lnSpc>
              <a:spcBef>
                <a:spcPts val="500"/>
              </a:spcBef>
              <a:buSzTx/>
              <a:buNone/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	</a:t>
            </a:r>
            <a:endParaRPr sz="2400" dirty="0"/>
          </a:p>
          <a:p>
            <a:pPr marL="0" lvl="1" indent="457200">
              <a:lnSpc>
                <a:spcPct val="81000"/>
              </a:lnSpc>
              <a:spcBef>
                <a:spcPts val="500"/>
              </a:spcBef>
              <a:buSzTx/>
              <a:buNone/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	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ube of cream&#10;&#10;Description automatically generated">
            <a:extLst>
              <a:ext uri="{FF2B5EF4-FFF2-40B4-BE49-F238E27FC236}">
                <a16:creationId xmlns:a16="http://schemas.microsoft.com/office/drawing/2014/main" id="{5A8289E4-38B9-94A8-D4B6-68AB1E3EA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0"/>
            <a:ext cx="121801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84CB7-6DF6-F413-4830-1690EB679C3B}"/>
              </a:ext>
            </a:extLst>
          </p:cNvPr>
          <p:cNvSpPr txBox="1"/>
          <p:nvPr/>
        </p:nvSpPr>
        <p:spPr>
          <a:xfrm>
            <a:off x="4045907" y="751562"/>
            <a:ext cx="6363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Franklin Gothic Demi" panose="020B0703020102020204" pitchFamily="34" charset="0"/>
              </a:rPr>
              <a:t>Glocation</a:t>
            </a:r>
            <a:r>
              <a:rPr lang="en-US" sz="48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Demi" panose="020B0703020102020204" pitchFamily="34" charset="0"/>
                <a:ea typeface="SimSun" pitchFamily="2"/>
                <a:cs typeface="Lucida Sans" pitchFamily="2"/>
              </a:rPr>
              <a:t>™</a:t>
            </a:r>
            <a:endParaRPr lang="en-US" sz="4800" dirty="0">
              <a:latin typeface="Franklin Gothic Demi" panose="020B07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0A938-E165-D145-DE6F-1C48AE4E46F0}"/>
              </a:ext>
            </a:extLst>
          </p:cNvPr>
          <p:cNvSpPr txBox="1"/>
          <p:nvPr/>
        </p:nvSpPr>
        <p:spPr>
          <a:xfrm>
            <a:off x="4045907" y="1582559"/>
            <a:ext cx="77410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Franklin Gothic Demi" panose="020B0703020102020204" pitchFamily="34" charset="0"/>
              </a:rPr>
              <a:t>Low DHA moisturizer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945200"/>
                </a:solidFill>
                <a:latin typeface="Franklin Gothic Demi" panose="020B0703020102020204" pitchFamily="34" charset="0"/>
              </a:rPr>
              <a:t>Cocoa and Shea Butter- </a:t>
            </a:r>
            <a:r>
              <a:rPr lang="en-US" sz="2000" dirty="0">
                <a:solidFill>
                  <a:srgbClr val="945200"/>
                </a:solidFill>
                <a:latin typeface="Franklin Gothic Book" panose="020B0503020102020204" pitchFamily="34" charset="0"/>
              </a:rPr>
              <a:t>Nourish and hydrate the skin while protecting the skin from environmental stressors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latin typeface="Franklin Gothic Demi" panose="020B0703020102020204" pitchFamily="34" charset="0"/>
              </a:rPr>
              <a:t>Nicomenthyl</a:t>
            </a:r>
            <a:r>
              <a:rPr lang="en-US" sz="2000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2000" dirty="0">
                <a:latin typeface="Franklin Gothic Demi" panose="020B0703020102020204" pitchFamily="34" charset="0"/>
              </a:rPr>
              <a:t> and </a:t>
            </a:r>
            <a:r>
              <a:rPr lang="en-US" sz="2000" dirty="0" err="1">
                <a:latin typeface="Franklin Gothic Demi" panose="020B0703020102020204" pitchFamily="34" charset="0"/>
              </a:rPr>
              <a:t>Solarepare</a:t>
            </a:r>
            <a:r>
              <a:rPr lang="en-US" sz="2000" dirty="0">
                <a:latin typeface="Franklin Gothic Demi" panose="020B0703020102020204" pitchFamily="34" charset="0"/>
              </a:rPr>
              <a:t> MB</a:t>
            </a:r>
            <a:r>
              <a:rPr lang="en-US" sz="2000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2000" dirty="0">
                <a:latin typeface="Franklin Gothic Demi" panose="020B0703020102020204" pitchFamily="34" charset="0"/>
              </a:rPr>
              <a:t>-</a:t>
            </a:r>
            <a:r>
              <a:rPr lang="en-US" sz="2000" dirty="0">
                <a:latin typeface="Franklin Gothic Book" panose="020B0503020102020204" pitchFamily="34" charset="0"/>
              </a:rPr>
              <a:t> Help to nourish, repair and prolong your color by aiding in the healing process of the skin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945200"/>
                </a:solidFill>
                <a:latin typeface="Franklin Gothic Demi" panose="020B0703020102020204" pitchFamily="34" charset="0"/>
              </a:rPr>
              <a:t>Pore Refining Blend- </a:t>
            </a:r>
            <a:r>
              <a:rPr lang="en-US" sz="2000" dirty="0">
                <a:solidFill>
                  <a:srgbClr val="945200"/>
                </a:solidFill>
                <a:latin typeface="Franklin Gothic Book" panose="020B0503020102020204" pitchFamily="34" charset="0"/>
              </a:rPr>
              <a:t>Combats oily skin while minimizing the appearance of enlarged pores for a smoother appearance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Franklin Gothic Demi" panose="020B0703020102020204" pitchFamily="34" charset="0"/>
              </a:rPr>
              <a:t>Maracuja Oil- </a:t>
            </a:r>
            <a:r>
              <a:rPr lang="en-US" sz="2000" dirty="0">
                <a:latin typeface="Franklin Gothic Book" panose="020B0503020102020204" pitchFamily="34" charset="0"/>
              </a:rPr>
              <a:t>Rich in essential nutrients and antioxidants~ helps keep your tan even and glowing</a:t>
            </a:r>
            <a:endParaRPr lang="en-US" sz="2000" dirty="0">
              <a:latin typeface="Franklin Gothic Demi" panose="020B0703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945200"/>
                </a:solidFill>
                <a:latin typeface="Franklin Gothic Demi" panose="020B0703020102020204" pitchFamily="34" charset="0"/>
              </a:rPr>
              <a:t>Fragrance: Coconut Sands</a:t>
            </a:r>
          </a:p>
        </p:txBody>
      </p:sp>
    </p:spTree>
    <p:extLst>
      <p:ext uri="{BB962C8B-B14F-4D97-AF65-F5344CB8AC3E}">
        <p14:creationId xmlns:p14="http://schemas.microsoft.com/office/powerpoint/2010/main" val="229375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35"/>
            <a:ext cx="10515600" cy="1325563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Face and Body Care Bundles/Pairs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5BA33-2F75-0948-986C-BBA8CCE5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413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Bundles based on ingridients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Bundles based on fragrance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Bundles based on aesthetic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7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purple lines&#10;&#10;Description automatically generated">
            <a:extLst>
              <a:ext uri="{FF2B5EF4-FFF2-40B4-BE49-F238E27FC236}">
                <a16:creationId xmlns:a16="http://schemas.microsoft.com/office/drawing/2014/main" id="{79517B80-0B74-670B-BC2D-9A524958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15" name="Picture 14" descr="A person in a white dress on a beach&#10;&#10;Description automatically generated">
            <a:extLst>
              <a:ext uri="{FF2B5EF4-FFF2-40B4-BE49-F238E27FC236}">
                <a16:creationId xmlns:a16="http://schemas.microsoft.com/office/drawing/2014/main" id="{1A143DF4-D29C-3648-9158-51272CA55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1613" y="2202560"/>
            <a:ext cx="2934679" cy="391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18F98-AE99-CA93-B4DD-8427FAFD6ADA}"/>
              </a:ext>
            </a:extLst>
          </p:cNvPr>
          <p:cNvSpPr txBox="1"/>
          <p:nvPr/>
        </p:nvSpPr>
        <p:spPr>
          <a:xfrm>
            <a:off x="661233" y="803850"/>
            <a:ext cx="100981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60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>
              <a:latin typeface="Franklin Gothic Demi" panose="020B07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>
              <a:latin typeface="Franklin Gothic Demi" panose="020B0703020102020204" pitchFamily="34" charset="0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8CEED7-514F-83AD-FE91-9AE90A135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1" y="315028"/>
            <a:ext cx="3952087" cy="2964065"/>
          </a:xfrm>
          <a:prstGeom prst="rect">
            <a:avLst/>
          </a:prstGeom>
        </p:spPr>
      </p:pic>
      <p:pic>
        <p:nvPicPr>
          <p:cNvPr id="8" name="Picture 7" descr="A person holding a tray of cups&#10;&#10;Description automatically generated">
            <a:extLst>
              <a:ext uri="{FF2B5EF4-FFF2-40B4-BE49-F238E27FC236}">
                <a16:creationId xmlns:a16="http://schemas.microsoft.com/office/drawing/2014/main" id="{91AACA35-11C5-3A02-4A88-3DA3A252F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599" y="290035"/>
            <a:ext cx="2447852" cy="2988067"/>
          </a:xfrm>
          <a:prstGeom prst="rect">
            <a:avLst/>
          </a:prstGeom>
        </p:spPr>
      </p:pic>
      <p:pic>
        <p:nvPicPr>
          <p:cNvPr id="11" name="Picture 10" descr="A person posing in front of a building&#10;&#10;Description automatically generated">
            <a:extLst>
              <a:ext uri="{FF2B5EF4-FFF2-40B4-BE49-F238E27FC236}">
                <a16:creationId xmlns:a16="http://schemas.microsoft.com/office/drawing/2014/main" id="{017EB5A0-A12F-1A36-8DFA-9D57C815E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823" y="315028"/>
            <a:ext cx="3171465" cy="4230078"/>
          </a:xfrm>
          <a:prstGeom prst="rect">
            <a:avLst/>
          </a:prstGeom>
        </p:spPr>
      </p:pic>
      <p:pic>
        <p:nvPicPr>
          <p:cNvPr id="17" name="Picture 16" descr="A person in an orange outfit&#10;&#10;Description automatically generated">
            <a:extLst>
              <a:ext uri="{FF2B5EF4-FFF2-40B4-BE49-F238E27FC236}">
                <a16:creationId xmlns:a16="http://schemas.microsoft.com/office/drawing/2014/main" id="{3E1BC145-69E1-A12F-723E-03010D545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476" y="1797060"/>
            <a:ext cx="2075199" cy="3782456"/>
          </a:xfrm>
          <a:prstGeom prst="rect">
            <a:avLst/>
          </a:prstGeom>
        </p:spPr>
      </p:pic>
      <p:pic>
        <p:nvPicPr>
          <p:cNvPr id="4" name="Picture 3" descr="A cat with a tag on its neck&#10;&#10;Description automatically generated">
            <a:extLst>
              <a:ext uri="{FF2B5EF4-FFF2-40B4-BE49-F238E27FC236}">
                <a16:creationId xmlns:a16="http://schemas.microsoft.com/office/drawing/2014/main" id="{CD8825EA-6B2C-765D-A20A-2856BC604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955569" y="3321180"/>
            <a:ext cx="3263802" cy="24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5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35"/>
            <a:ext cx="10515600" cy="1325563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Face and Body Care Bundles/Pairs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pic>
        <p:nvPicPr>
          <p:cNvPr id="6" name="Content Placeholder 5" descr="A brown tube of body wash&#10;&#10;Description automatically generated">
            <a:extLst>
              <a:ext uri="{FF2B5EF4-FFF2-40B4-BE49-F238E27FC236}">
                <a16:creationId xmlns:a16="http://schemas.microsoft.com/office/drawing/2014/main" id="{FB4AB722-858B-A3EE-B61E-70151F2EF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0220" y="1876236"/>
            <a:ext cx="1445721" cy="4351338"/>
          </a:xfrm>
        </p:spPr>
      </p:pic>
      <p:pic>
        <p:nvPicPr>
          <p:cNvPr id="8" name="Picture 7" descr="A close up of a bottle&#10;&#10;Description automatically generated">
            <a:extLst>
              <a:ext uri="{FF2B5EF4-FFF2-40B4-BE49-F238E27FC236}">
                <a16:creationId xmlns:a16="http://schemas.microsoft.com/office/drawing/2014/main" id="{746F1569-B314-45AA-03F0-8EACF2E2F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29" y="2375129"/>
            <a:ext cx="868275" cy="3852445"/>
          </a:xfrm>
          <a:prstGeom prst="rect">
            <a:avLst/>
          </a:prstGeom>
        </p:spPr>
      </p:pic>
      <p:pic>
        <p:nvPicPr>
          <p:cNvPr id="10" name="Picture 9" descr="A label with text on it&#10;&#10;Description automatically generated">
            <a:extLst>
              <a:ext uri="{FF2B5EF4-FFF2-40B4-BE49-F238E27FC236}">
                <a16:creationId xmlns:a16="http://schemas.microsoft.com/office/drawing/2014/main" id="{9B02C015-CC97-DEAA-564B-F7210613C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69" y="1451037"/>
            <a:ext cx="2038964" cy="4776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B21FC7-3AC5-AA3E-0717-4AB2904E1A1E}"/>
              </a:ext>
            </a:extLst>
          </p:cNvPr>
          <p:cNvSpPr txBox="1"/>
          <p:nvPr/>
        </p:nvSpPr>
        <p:spPr>
          <a:xfrm>
            <a:off x="5979694" y="3244334"/>
            <a:ext cx="589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Bundle based on fragrance, ingridients and aesthetic </a:t>
            </a:r>
          </a:p>
        </p:txBody>
      </p:sp>
    </p:spTree>
    <p:extLst>
      <p:ext uri="{BB962C8B-B14F-4D97-AF65-F5344CB8AC3E}">
        <p14:creationId xmlns:p14="http://schemas.microsoft.com/office/powerpoint/2010/main" val="396566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35"/>
            <a:ext cx="10515600" cy="1325563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Face and Body Care Bundles/Pairs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21FC7-3AC5-AA3E-0717-4AB2904E1A1E}"/>
              </a:ext>
            </a:extLst>
          </p:cNvPr>
          <p:cNvSpPr txBox="1"/>
          <p:nvPr/>
        </p:nvSpPr>
        <p:spPr>
          <a:xfrm>
            <a:off x="5340660" y="3244334"/>
            <a:ext cx="589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Bundle based on fragrance, ingridients and aesthetic </a:t>
            </a:r>
          </a:p>
        </p:txBody>
      </p:sp>
      <p:pic>
        <p:nvPicPr>
          <p:cNvPr id="9" name="Picture 8" descr="A white tube with green text&#10;&#10;Description automatically generated">
            <a:extLst>
              <a:ext uri="{FF2B5EF4-FFF2-40B4-BE49-F238E27FC236}">
                <a16:creationId xmlns:a16="http://schemas.microsoft.com/office/drawing/2014/main" id="{C43F849B-7C67-813C-EF6A-4604B88B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462" y="1637552"/>
            <a:ext cx="1487332" cy="4476578"/>
          </a:xfrm>
          <a:prstGeom prst="rect">
            <a:avLst/>
          </a:prstGeom>
        </p:spPr>
      </p:pic>
      <p:pic>
        <p:nvPicPr>
          <p:cNvPr id="13" name="Picture 12" descr="A green and white label&#10;&#10;Description automatically generated">
            <a:extLst>
              <a:ext uri="{FF2B5EF4-FFF2-40B4-BE49-F238E27FC236}">
                <a16:creationId xmlns:a16="http://schemas.microsoft.com/office/drawing/2014/main" id="{E4515324-3B41-6CC4-CA0F-EB6DD9E1D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98" y="1407694"/>
            <a:ext cx="2003064" cy="47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0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35"/>
            <a:ext cx="10515600" cy="1325563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Face and Body Care Bundles/Pairs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21FC7-3AC5-AA3E-0717-4AB2904E1A1E}"/>
              </a:ext>
            </a:extLst>
          </p:cNvPr>
          <p:cNvSpPr txBox="1"/>
          <p:nvPr/>
        </p:nvSpPr>
        <p:spPr>
          <a:xfrm>
            <a:off x="5340660" y="3244334"/>
            <a:ext cx="589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Bundle based on fragrance, ingridients and aesthetic </a:t>
            </a:r>
          </a:p>
        </p:txBody>
      </p:sp>
      <p:pic>
        <p:nvPicPr>
          <p:cNvPr id="5" name="Picture 4" descr="A close-up of a tube&#10;&#10;Description automatically generated">
            <a:extLst>
              <a:ext uri="{FF2B5EF4-FFF2-40B4-BE49-F238E27FC236}">
                <a16:creationId xmlns:a16="http://schemas.microsoft.com/office/drawing/2014/main" id="{CF802103-FB97-7D58-AB1F-ADC4891B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63" y="1576136"/>
            <a:ext cx="1527369" cy="4559970"/>
          </a:xfrm>
          <a:prstGeom prst="rect">
            <a:avLst/>
          </a:prstGeom>
        </p:spPr>
      </p:pic>
      <p:pic>
        <p:nvPicPr>
          <p:cNvPr id="7" name="Picture 6" descr="A close up of a bottle&#10;&#10;Description automatically generated">
            <a:extLst>
              <a:ext uri="{FF2B5EF4-FFF2-40B4-BE49-F238E27FC236}">
                <a16:creationId xmlns:a16="http://schemas.microsoft.com/office/drawing/2014/main" id="{F103943A-6D04-551A-0E4B-831272EE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245" y="2059252"/>
            <a:ext cx="910718" cy="4040758"/>
          </a:xfrm>
          <a:prstGeom prst="rect">
            <a:avLst/>
          </a:prstGeom>
        </p:spPr>
      </p:pic>
      <p:pic>
        <p:nvPicPr>
          <p:cNvPr id="10" name="Picture 9" descr="A brown tube of body wash&#10;&#10;Description automatically generated">
            <a:extLst>
              <a:ext uri="{FF2B5EF4-FFF2-40B4-BE49-F238E27FC236}">
                <a16:creationId xmlns:a16="http://schemas.microsoft.com/office/drawing/2014/main" id="{471FB1F3-0869-53D1-3441-B8C94AC25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576136"/>
            <a:ext cx="1503046" cy="4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7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35"/>
            <a:ext cx="10515600" cy="1325563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Face and Body Care Bundles/Pairs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21FC7-3AC5-AA3E-0717-4AB2904E1A1E}"/>
              </a:ext>
            </a:extLst>
          </p:cNvPr>
          <p:cNvSpPr txBox="1"/>
          <p:nvPr/>
        </p:nvSpPr>
        <p:spPr>
          <a:xfrm>
            <a:off x="5340660" y="3244334"/>
            <a:ext cx="589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Bundle based on aesthetic and ingridients </a:t>
            </a:r>
          </a:p>
        </p:txBody>
      </p:sp>
      <p:pic>
        <p:nvPicPr>
          <p:cNvPr id="6" name="Picture 5" descr="A pink liquid with white text&#10;&#10;Description automatically generated">
            <a:extLst>
              <a:ext uri="{FF2B5EF4-FFF2-40B4-BE49-F238E27FC236}">
                <a16:creationId xmlns:a16="http://schemas.microsoft.com/office/drawing/2014/main" id="{5ABDAAEE-1595-492C-4AB7-FAF2B6E15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3" y="1552074"/>
            <a:ext cx="1517886" cy="4651586"/>
          </a:xfrm>
          <a:prstGeom prst="rect">
            <a:avLst/>
          </a:prstGeom>
        </p:spPr>
      </p:pic>
      <p:pic>
        <p:nvPicPr>
          <p:cNvPr id="9" name="Picture 8" descr="A pink bottle with a pink label&#10;&#10;Description automatically generated">
            <a:extLst>
              <a:ext uri="{FF2B5EF4-FFF2-40B4-BE49-F238E27FC236}">
                <a16:creationId xmlns:a16="http://schemas.microsoft.com/office/drawing/2014/main" id="{072FB1E5-575A-5336-83C8-766974F0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11" y="1383632"/>
            <a:ext cx="2054036" cy="4820028"/>
          </a:xfrm>
          <a:prstGeom prst="rect">
            <a:avLst/>
          </a:prstGeom>
        </p:spPr>
      </p:pic>
      <p:pic>
        <p:nvPicPr>
          <p:cNvPr id="13" name="Picture 12" descr="A close up of a bottle&#10;&#10;Description automatically generated">
            <a:extLst>
              <a:ext uri="{FF2B5EF4-FFF2-40B4-BE49-F238E27FC236}">
                <a16:creationId xmlns:a16="http://schemas.microsoft.com/office/drawing/2014/main" id="{57EF9EC7-427D-DC1F-09BB-77CCE7B30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899" y="2119864"/>
            <a:ext cx="920418" cy="40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3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35"/>
            <a:ext cx="10515600" cy="1325563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Face and Body Care Bundles/Pairs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21FC7-3AC5-AA3E-0717-4AB2904E1A1E}"/>
              </a:ext>
            </a:extLst>
          </p:cNvPr>
          <p:cNvSpPr txBox="1"/>
          <p:nvPr/>
        </p:nvSpPr>
        <p:spPr>
          <a:xfrm>
            <a:off x="5340660" y="3244334"/>
            <a:ext cx="589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Bundle based on aesthetic  </a:t>
            </a:r>
          </a:p>
        </p:txBody>
      </p:sp>
      <p:pic>
        <p:nvPicPr>
          <p:cNvPr id="5" name="Picture 4" descr="A close up of a bottle&#10;&#10;Description automatically generated">
            <a:extLst>
              <a:ext uri="{FF2B5EF4-FFF2-40B4-BE49-F238E27FC236}">
                <a16:creationId xmlns:a16="http://schemas.microsoft.com/office/drawing/2014/main" id="{BD310D85-8043-F45D-0F77-051FD5BE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250" y="1868984"/>
            <a:ext cx="978316" cy="4340682"/>
          </a:xfrm>
          <a:prstGeom prst="rect">
            <a:avLst/>
          </a:prstGeom>
        </p:spPr>
      </p:pic>
      <p:pic>
        <p:nvPicPr>
          <p:cNvPr id="8" name="Picture 7" descr="A white bottle with a blue border and a white and orange label&#10;&#10;Description automatically generated">
            <a:extLst>
              <a:ext uri="{FF2B5EF4-FFF2-40B4-BE49-F238E27FC236}">
                <a16:creationId xmlns:a16="http://schemas.microsoft.com/office/drawing/2014/main" id="{D04FE98D-A887-8756-B14C-015BD069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0" y="1368745"/>
            <a:ext cx="2066448" cy="48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8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D1C265CF-429C-DC48-8625-1ACAB994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A0A7EE-C2C4-0373-FE80-853408B1EFD4}"/>
              </a:ext>
            </a:extLst>
          </p:cNvPr>
          <p:cNvSpPr txBox="1"/>
          <p:nvPr/>
        </p:nvSpPr>
        <p:spPr>
          <a:xfrm>
            <a:off x="5047988" y="2906038"/>
            <a:ext cx="5661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Gracie French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International Sales Trainer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gracie@devotedcreations.com</a:t>
            </a:r>
          </a:p>
        </p:txBody>
      </p:sp>
    </p:spTree>
    <p:extLst>
      <p:ext uri="{BB962C8B-B14F-4D97-AF65-F5344CB8AC3E}">
        <p14:creationId xmlns:p14="http://schemas.microsoft.com/office/powerpoint/2010/main" val="42259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purple lines&#10;&#10;Description automatically generated">
            <a:extLst>
              <a:ext uri="{FF2B5EF4-FFF2-40B4-BE49-F238E27FC236}">
                <a16:creationId xmlns:a16="http://schemas.microsoft.com/office/drawing/2014/main" id="{79517B80-0B74-670B-BC2D-9A524958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F6CA7-E5E8-8700-D4F8-DF4391B447A5}"/>
              </a:ext>
            </a:extLst>
          </p:cNvPr>
          <p:cNvSpPr txBox="1"/>
          <p:nvPr/>
        </p:nvSpPr>
        <p:spPr>
          <a:xfrm>
            <a:off x="3312324" y="675861"/>
            <a:ext cx="556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3399"/>
                </a:solidFill>
                <a:latin typeface="Franklin Gothic Demi" panose="020B0703020102020204" pitchFamily="34" charset="0"/>
              </a:rPr>
              <a:t>Devoted Difference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18F98-AE99-CA93-B4DD-8427FAFD6ADA}"/>
              </a:ext>
            </a:extLst>
          </p:cNvPr>
          <p:cNvSpPr txBox="1"/>
          <p:nvPr/>
        </p:nvSpPr>
        <p:spPr>
          <a:xfrm>
            <a:off x="1046921" y="1506858"/>
            <a:ext cx="1009815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True manufacturer for over 25 years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Everything done in house and based in Tampa, FL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Own the company that makes our bottles and packet materials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Distribute to 70+ countries worldwide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Focus on skincare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1</a:t>
            </a:r>
            <a:r>
              <a:rPr lang="en-US" sz="2600" baseline="30000" dirty="0">
                <a:latin typeface="Franklin Gothic Demi" panose="020B0703020102020204" pitchFamily="34" charset="0"/>
              </a:rPr>
              <a:t>st</a:t>
            </a:r>
            <a:r>
              <a:rPr lang="en-US" sz="2600" dirty="0">
                <a:latin typeface="Franklin Gothic Demi" panose="020B0703020102020204" pitchFamily="34" charset="0"/>
              </a:rPr>
              <a:t> ingredient used in 95% of products is aloe vera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Use highly sought fragrances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8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82F6D673-321B-BAE0-B44F-F0757D089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28C27-37D2-DB1E-992C-BA3D7B05B8B6}"/>
              </a:ext>
            </a:extLst>
          </p:cNvPr>
          <p:cNvSpPr txBox="1"/>
          <p:nvPr/>
        </p:nvSpPr>
        <p:spPr>
          <a:xfrm>
            <a:off x="4790572" y="641357"/>
            <a:ext cx="2610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Franklin Gothic Medium" panose="020B0603020102020204" pitchFamily="34" charset="0"/>
              </a:rPr>
              <a:t>Agenda: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451C9-917B-556F-8C18-DCB6685E1EBB}"/>
              </a:ext>
            </a:extLst>
          </p:cNvPr>
          <p:cNvSpPr txBox="1"/>
          <p:nvPr/>
        </p:nvSpPr>
        <p:spPr>
          <a:xfrm>
            <a:off x="1463841" y="1888493"/>
            <a:ext cx="92643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Franklin Gothic Book" panose="020B0503020102020204" pitchFamily="34" charset="0"/>
              </a:rPr>
              <a:t> Why Face &amp; Body Care?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Franklin Gothic Book" panose="020B0503020102020204" pitchFamily="34" charset="0"/>
              </a:rPr>
              <a:t> Face Products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Franklin Gothic Book" panose="020B0503020102020204" pitchFamily="34" charset="0"/>
              </a:rPr>
              <a:t> Bath and Shower Products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Franklin Gothic Book" panose="020B0503020102020204" pitchFamily="34" charset="0"/>
              </a:rPr>
              <a:t> Tan Extending Hydrators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Franklin Gothic Book" panose="020B0503020102020204" pitchFamily="34" charset="0"/>
              </a:rPr>
              <a:t> Bundles/Pairs</a:t>
            </a:r>
          </a:p>
        </p:txBody>
      </p:sp>
    </p:spTree>
    <p:extLst>
      <p:ext uri="{BB962C8B-B14F-4D97-AF65-F5344CB8AC3E}">
        <p14:creationId xmlns:p14="http://schemas.microsoft.com/office/powerpoint/2010/main" val="215528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ttles of shampoo&#10;&#10;Description automatically generated">
            <a:extLst>
              <a:ext uri="{FF2B5EF4-FFF2-40B4-BE49-F238E27FC236}">
                <a16:creationId xmlns:a16="http://schemas.microsoft.com/office/drawing/2014/main" id="{05579EEE-BEF2-507C-895C-CC9079D9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Why Face &amp; Body Care?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5BA33-2F75-0948-986C-BBA8CCE5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87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We sell face &amp; body care products to enhance and add value to the customer’s overall experience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These are all products that: prolong the customer’s tan, help the customer achieve better results, nourish the customer’s skin, have high end skincare ingridients, have complimenting fragrances to lotions, have complimenting skincare ingridients to lotions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Shampoo &amp; Conditioner analogy!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Skincare Regimen analogy!</a:t>
            </a:r>
          </a:p>
        </p:txBody>
      </p:sp>
    </p:spTree>
    <p:extLst>
      <p:ext uri="{BB962C8B-B14F-4D97-AF65-F5344CB8AC3E}">
        <p14:creationId xmlns:p14="http://schemas.microsoft.com/office/powerpoint/2010/main" val="210163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82F6D673-321B-BAE0-B44F-F0757D089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close up of a bottle&#10;&#10;Description automatically generated">
            <a:extLst>
              <a:ext uri="{FF2B5EF4-FFF2-40B4-BE49-F238E27FC236}">
                <a16:creationId xmlns:a16="http://schemas.microsoft.com/office/drawing/2014/main" id="{905689DE-368B-A75F-184B-9FF2B799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761" y="322682"/>
            <a:ext cx="1201666" cy="5331664"/>
          </a:xfrm>
          <a:prstGeom prst="rect">
            <a:avLst/>
          </a:prstGeom>
        </p:spPr>
      </p:pic>
      <p:pic>
        <p:nvPicPr>
          <p:cNvPr id="11" name="Picture 10" descr="A close up of a bottle&#10;&#10;Description automatically generated">
            <a:extLst>
              <a:ext uri="{FF2B5EF4-FFF2-40B4-BE49-F238E27FC236}">
                <a16:creationId xmlns:a16="http://schemas.microsoft.com/office/drawing/2014/main" id="{7E54BF84-C451-34C1-78C8-1F35CA9C3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77" y="322682"/>
            <a:ext cx="1201666" cy="5331664"/>
          </a:xfrm>
          <a:prstGeom prst="rect">
            <a:avLst/>
          </a:prstGeom>
        </p:spPr>
      </p:pic>
      <p:pic>
        <p:nvPicPr>
          <p:cNvPr id="13" name="Picture 12" descr="A close up of a bottle&#10;&#10;Description automatically generated">
            <a:extLst>
              <a:ext uri="{FF2B5EF4-FFF2-40B4-BE49-F238E27FC236}">
                <a16:creationId xmlns:a16="http://schemas.microsoft.com/office/drawing/2014/main" id="{F76987FD-883D-DCC3-E35F-5843C5981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558" y="322682"/>
            <a:ext cx="1201666" cy="5331664"/>
          </a:xfrm>
          <a:prstGeom prst="rect">
            <a:avLst/>
          </a:prstGeom>
        </p:spPr>
      </p:pic>
      <p:pic>
        <p:nvPicPr>
          <p:cNvPr id="15" name="Picture 14" descr="A close up of a bottle&#10;&#10;Description automatically generated">
            <a:extLst>
              <a:ext uri="{FF2B5EF4-FFF2-40B4-BE49-F238E27FC236}">
                <a16:creationId xmlns:a16="http://schemas.microsoft.com/office/drawing/2014/main" id="{C1E7A014-63C6-A76E-4FA4-C3004C87C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733" y="323394"/>
            <a:ext cx="1201506" cy="53309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413B7-912A-3B2C-92E6-71870452D19A}"/>
              </a:ext>
            </a:extLst>
          </p:cNvPr>
          <p:cNvSpPr txBox="1"/>
          <p:nvPr/>
        </p:nvSpPr>
        <p:spPr>
          <a:xfrm rot="16200000">
            <a:off x="-346978" y="2837423"/>
            <a:ext cx="3324932" cy="120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Mega Moisture</a:t>
            </a:r>
          </a:p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Mask Collection</a:t>
            </a:r>
          </a:p>
        </p:txBody>
      </p:sp>
    </p:spTree>
    <p:extLst>
      <p:ext uri="{BB962C8B-B14F-4D97-AF65-F5344CB8AC3E}">
        <p14:creationId xmlns:p14="http://schemas.microsoft.com/office/powerpoint/2010/main" val="1548640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82F6D673-321B-BAE0-B44F-F0757D089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close up of a bottle&#10;&#10;Description automatically generated">
            <a:extLst>
              <a:ext uri="{FF2B5EF4-FFF2-40B4-BE49-F238E27FC236}">
                <a16:creationId xmlns:a16="http://schemas.microsoft.com/office/drawing/2014/main" id="{905689DE-368B-A75F-184B-9FF2B799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761" y="322682"/>
            <a:ext cx="652987" cy="2897234"/>
          </a:xfrm>
          <a:prstGeom prst="rect">
            <a:avLst/>
          </a:prstGeom>
        </p:spPr>
      </p:pic>
      <p:pic>
        <p:nvPicPr>
          <p:cNvPr id="11" name="Picture 10" descr="A close up of a bottle&#10;&#10;Description automatically generated">
            <a:extLst>
              <a:ext uri="{FF2B5EF4-FFF2-40B4-BE49-F238E27FC236}">
                <a16:creationId xmlns:a16="http://schemas.microsoft.com/office/drawing/2014/main" id="{7E54BF84-C451-34C1-78C8-1F35CA9C3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905" y="322682"/>
            <a:ext cx="652987" cy="2897234"/>
          </a:xfrm>
          <a:prstGeom prst="rect">
            <a:avLst/>
          </a:prstGeom>
        </p:spPr>
      </p:pic>
      <p:pic>
        <p:nvPicPr>
          <p:cNvPr id="13" name="Picture 12" descr="A close up of a bottle&#10;&#10;Description automatically generated">
            <a:extLst>
              <a:ext uri="{FF2B5EF4-FFF2-40B4-BE49-F238E27FC236}">
                <a16:creationId xmlns:a16="http://schemas.microsoft.com/office/drawing/2014/main" id="{F76987FD-883D-DCC3-E35F-5843C5981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760" y="3286176"/>
            <a:ext cx="652987" cy="2897234"/>
          </a:xfrm>
          <a:prstGeom prst="rect">
            <a:avLst/>
          </a:prstGeom>
        </p:spPr>
      </p:pic>
      <p:pic>
        <p:nvPicPr>
          <p:cNvPr id="15" name="Picture 14" descr="A close up of a bottle&#10;&#10;Description automatically generated">
            <a:extLst>
              <a:ext uri="{FF2B5EF4-FFF2-40B4-BE49-F238E27FC236}">
                <a16:creationId xmlns:a16="http://schemas.microsoft.com/office/drawing/2014/main" id="{C1E7A014-63C6-A76E-4FA4-C3004C87C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905" y="3286177"/>
            <a:ext cx="652987" cy="28972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413B7-912A-3B2C-92E6-71870452D19A}"/>
              </a:ext>
            </a:extLst>
          </p:cNvPr>
          <p:cNvSpPr txBox="1"/>
          <p:nvPr/>
        </p:nvSpPr>
        <p:spPr>
          <a:xfrm rot="16200000">
            <a:off x="-346978" y="2837423"/>
            <a:ext cx="3324932" cy="120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Mega Moisture</a:t>
            </a:r>
          </a:p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Mask Collection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6D2F5-F491-793F-569D-026524E4775D}"/>
              </a:ext>
            </a:extLst>
          </p:cNvPr>
          <p:cNvSpPr txBox="1"/>
          <p:nvPr/>
        </p:nvSpPr>
        <p:spPr>
          <a:xfrm>
            <a:off x="3176671" y="432471"/>
            <a:ext cx="3408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Multi Use facial mega moisture 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Original MMM, the rest stemmed from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 be used as a facial accelerator, daily moisturizer, or dewy makeup primer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Vegan Collagen helps with fine lines and wrinkles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Hyaluronic Acid and Plum keep the skin extremely hydrated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Sugarcane Squalene provides hydration, balances excess oil production, soothes, firms and plumps the skin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38FD4-7C71-2D56-5D9D-3685CD86F23E}"/>
              </a:ext>
            </a:extLst>
          </p:cNvPr>
          <p:cNvSpPr txBox="1"/>
          <p:nvPr/>
        </p:nvSpPr>
        <p:spPr>
          <a:xfrm>
            <a:off x="3181871" y="3461447"/>
            <a:ext cx="32056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MMM using Sunkissed Facial bronzers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DHA and Natural bronzers are formulated to provide transfer resistant, </a:t>
            </a:r>
            <a:r>
              <a:rPr lang="en-US" sz="1600" dirty="0" err="1"/>
              <a:t>sunkissed</a:t>
            </a:r>
            <a:r>
              <a:rPr lang="en-US" sz="1600" dirty="0"/>
              <a:t> facial results after each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Added plant based stem cells for increased collagen production to provide a youthful appearance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B55A8-6B37-24C8-A729-32864DA84379}"/>
              </a:ext>
            </a:extLst>
          </p:cNvPr>
          <p:cNvSpPr txBox="1"/>
          <p:nvPr/>
        </p:nvSpPr>
        <p:spPr>
          <a:xfrm>
            <a:off x="7719248" y="322682"/>
            <a:ext cx="36708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Blue Hue Color Correcting MM Light Enhancing Mask: formulated to tan, tone, color correct , tighten facial skin while also preparing the skin for absorption of all light hues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Golden C- provides complexion perfecting effects while targeting fine lines and pigmentation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Superox</a:t>
            </a:r>
            <a:r>
              <a:rPr lang="en-US" sz="1400" dirty="0"/>
              <a:t> C- protects against environmental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Hyalufix</a:t>
            </a:r>
            <a:r>
              <a:rPr lang="en-US" sz="1400" dirty="0"/>
              <a:t>- provides deep cellular hydration, helps correct deep facial wrinkles, firm and plump the skin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54392-A5D5-582B-70BC-807ACA618DE3}"/>
              </a:ext>
            </a:extLst>
          </p:cNvPr>
          <p:cNvSpPr txBox="1"/>
          <p:nvPr/>
        </p:nvSpPr>
        <p:spPr>
          <a:xfrm>
            <a:off x="7692039" y="3277059"/>
            <a:ext cx="3939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Airbrush </a:t>
            </a:r>
            <a:r>
              <a:rPr lang="en-US" sz="1600" dirty="0" err="1"/>
              <a:t>Luminizing</a:t>
            </a:r>
            <a:r>
              <a:rPr lang="en-US" sz="1600" dirty="0"/>
              <a:t> Skin Tint and Glow Enhancing MMM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CT Flawless Filter Dupe!!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Porcelain Flower Extract hydrates and nourishes the skin while providing a crystal clear complexion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GlowPlex</a:t>
            </a:r>
            <a:r>
              <a:rPr lang="en-US" sz="1600" dirty="0"/>
              <a:t> helps blur imperfections and minimizes appearance of dark spots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Electric Daisy tightens and contours the skin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Honey Extracts tighten pores and helps reduce appearance of skin imperfections</a:t>
            </a:r>
          </a:p>
        </p:txBody>
      </p:sp>
    </p:spTree>
    <p:extLst>
      <p:ext uri="{BB962C8B-B14F-4D97-AF65-F5344CB8AC3E}">
        <p14:creationId xmlns:p14="http://schemas.microsoft.com/office/powerpoint/2010/main" val="2122442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A4600629-70BD-EA49-A14A-9811ED53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D08A2-7F8E-3747-971A-24D3B032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058"/>
            <a:ext cx="10515600" cy="1325563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Why Devoted Creations Bath and Shower Products?</a:t>
            </a:r>
            <a:r>
              <a:rPr lang="en-US" dirty="0">
                <a:latin typeface="Bodoni 72 Book" pitchFamily="2" charset="0"/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5BA33-2F75-0948-986C-BBA8CCE5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Non Alkaline Paraben and Sulfate Free Sensitive Skin Formulas!!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Unlike most drug store bath and shower products that contain these harsh ingridients that will strip your tan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Bath and shower products formulated specifically with tanners in mind!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Franklin Gothic Book" panose="020B0503020102020204" pitchFamily="34" charset="0"/>
              </a:rPr>
              <a:t>We use ingridients focused on extending the life of your tan, keeping skin hydrated, keeping the skin soothed and nourished</a:t>
            </a:r>
          </a:p>
        </p:txBody>
      </p:sp>
    </p:spTree>
    <p:extLst>
      <p:ext uri="{BB962C8B-B14F-4D97-AF65-F5344CB8AC3E}">
        <p14:creationId xmlns:p14="http://schemas.microsoft.com/office/powerpoint/2010/main" val="4134173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1631</Words>
  <Application>Microsoft Macintosh PowerPoint</Application>
  <PresentationFormat>Widescreen</PresentationFormat>
  <Paragraphs>159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Baskerville</vt:lpstr>
      <vt:lpstr>Bodoni 72 Book</vt:lpstr>
      <vt:lpstr>BODONI 72 OLDSTYLE BOOK</vt:lpstr>
      <vt:lpstr>BODONI 72 OLDSTYLE BOOK</vt:lpstr>
      <vt:lpstr>Calibri</vt:lpstr>
      <vt:lpstr>Calibri Light</vt:lpstr>
      <vt:lpstr>Franklin Gothic Book</vt:lpstr>
      <vt:lpstr>Franklin Gothic Demi</vt:lpstr>
      <vt:lpstr>Franklin Gothic Demi Cond</vt:lpstr>
      <vt:lpstr>Franklin Gothic Medium</vt:lpstr>
      <vt:lpstr>StarSymbol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Face &amp; Body Care? </vt:lpstr>
      <vt:lpstr>PowerPoint Presentation</vt:lpstr>
      <vt:lpstr>PowerPoint Presentation</vt:lpstr>
      <vt:lpstr>Why Devoted Creations Bath and Shower Products? </vt:lpstr>
      <vt:lpstr>PowerPoint Presentation</vt:lpstr>
      <vt:lpstr>Why Devoted Creations Tan Extenders?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Sunkissed Sweet Tea™</vt:lpstr>
      <vt:lpstr>PowerPoint Presentation</vt:lpstr>
      <vt:lpstr>Face and Body Care Bundles/Pairs </vt:lpstr>
      <vt:lpstr>Face and Body Care Bundles/Pairs </vt:lpstr>
      <vt:lpstr>Face and Body Care Bundles/Pairs </vt:lpstr>
      <vt:lpstr>Face and Body Care Bundles/Pairs </vt:lpstr>
      <vt:lpstr>Face and Body Care Bundles/Pairs </vt:lpstr>
      <vt:lpstr>Face and Body Care Bundles/Pairs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Gracie French</dc:creator>
  <cp:lastModifiedBy>Gracie French</cp:lastModifiedBy>
  <cp:revision>5</cp:revision>
  <dcterms:created xsi:type="dcterms:W3CDTF">2024-05-21T18:14:26Z</dcterms:created>
  <dcterms:modified xsi:type="dcterms:W3CDTF">2024-05-29T20:11:39Z</dcterms:modified>
</cp:coreProperties>
</file>