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829" r:id="rId2"/>
    <p:sldId id="817" r:id="rId3"/>
    <p:sldId id="266" r:id="rId4"/>
    <p:sldId id="268" r:id="rId5"/>
    <p:sldId id="269" r:id="rId6"/>
    <p:sldId id="270" r:id="rId7"/>
    <p:sldId id="271" r:id="rId8"/>
    <p:sldId id="750" r:id="rId9"/>
    <p:sldId id="811" r:id="rId10"/>
    <p:sldId id="813" r:id="rId11"/>
    <p:sldId id="814" r:id="rId12"/>
    <p:sldId id="815" r:id="rId13"/>
    <p:sldId id="744" r:id="rId14"/>
    <p:sldId id="258" r:id="rId15"/>
    <p:sldId id="259" r:id="rId16"/>
    <p:sldId id="816"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51"/>
    <p:restoredTop sz="94648"/>
  </p:normalViewPr>
  <p:slideViewPr>
    <p:cSldViewPr snapToGrid="0">
      <p:cViewPr varScale="1">
        <p:scale>
          <a:sx n="100" d="100"/>
          <a:sy n="100" d="100"/>
        </p:scale>
        <p:origin x="18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A8C5-44E3-B1C0-C6BD-7984714B16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F9B398-FF5E-0708-80A1-85186F179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84BBE0-145C-87B3-05A0-ACA08FD5B357}"/>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5" name="Footer Placeholder 4">
            <a:extLst>
              <a:ext uri="{FF2B5EF4-FFF2-40B4-BE49-F238E27FC236}">
                <a16:creationId xmlns:a16="http://schemas.microsoft.com/office/drawing/2014/main" id="{B5CF1222-792B-51FD-39DE-DC4EEEF89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BCE3C-994A-7838-BA9A-F8C0D48F8FC2}"/>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360856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DF6C-F803-7409-E046-F4B55EDE13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78460-5AC5-9B62-D706-9A49724313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24FD8-E998-8517-9F46-0851A285E05D}"/>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5" name="Footer Placeholder 4">
            <a:extLst>
              <a:ext uri="{FF2B5EF4-FFF2-40B4-BE49-F238E27FC236}">
                <a16:creationId xmlns:a16="http://schemas.microsoft.com/office/drawing/2014/main" id="{7546D610-2400-D265-587D-DB434B86F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D01A0-F6FB-66E7-1264-F8ECAE30453A}"/>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318512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B6E1C3-ECC9-16F1-2DAF-D4492439D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81C5F0-8032-AD5E-8DA1-D6A33FA24C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BBE68-68FE-79AA-8782-DCE031A83387}"/>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5" name="Footer Placeholder 4">
            <a:extLst>
              <a:ext uri="{FF2B5EF4-FFF2-40B4-BE49-F238E27FC236}">
                <a16:creationId xmlns:a16="http://schemas.microsoft.com/office/drawing/2014/main" id="{E5868CAA-4F3E-7D1B-B1F5-76E09E8E8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C6C6A-92CB-036A-6574-A325AC92F2C9}"/>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277566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F5029-4606-FA86-0FA1-CB7E90070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457D6-F681-8EEA-6036-60685F5757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78D1F-1154-4A50-EBE5-BE183D05E63E}"/>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5" name="Footer Placeholder 4">
            <a:extLst>
              <a:ext uri="{FF2B5EF4-FFF2-40B4-BE49-F238E27FC236}">
                <a16:creationId xmlns:a16="http://schemas.microsoft.com/office/drawing/2014/main" id="{8D1B1520-2EA5-D405-ED41-A28EC9D15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93648-CC8D-1FD4-B8D8-D22B9122417A}"/>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364633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5843-AD2E-D7B7-2261-B80547E2CD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3B92D7-3938-CBCC-2F4D-55C44F1093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54105F-A2E6-5CF8-5E9A-4AD03EA9D1E0}"/>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5" name="Footer Placeholder 4">
            <a:extLst>
              <a:ext uri="{FF2B5EF4-FFF2-40B4-BE49-F238E27FC236}">
                <a16:creationId xmlns:a16="http://schemas.microsoft.com/office/drawing/2014/main" id="{777BDCFD-B6C7-93AF-98E4-389C1349E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9F9E6-B716-BEBA-1E64-D4F9A71C7BAC}"/>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704630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562D-F4B9-070C-9A81-4EEC74272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D34E9-588F-B513-5C19-A97D2AD106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D052C-4FBB-88C4-63F3-C8F1DC26D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96D036-5984-6563-6071-2DF982538A07}"/>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6" name="Footer Placeholder 5">
            <a:extLst>
              <a:ext uri="{FF2B5EF4-FFF2-40B4-BE49-F238E27FC236}">
                <a16:creationId xmlns:a16="http://schemas.microsoft.com/office/drawing/2014/main" id="{6CE60216-E556-1A2F-A7A1-C1B4BF991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68440-FACE-59C9-7A39-DDA9B14F88DE}"/>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303504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F7F6-87BD-3C6A-1BCC-BAC2A38759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EDA937-F39D-5F38-03AB-0B2C1BE72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1D1E4-7C3B-9E34-3485-3CAF7F43BB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8A69BD-F645-1760-4243-6670EC2DC7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303EC-33E3-2379-0C04-E4047E4A3A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7B587-0E0A-5C5F-9CD0-84CAD4F5D50F}"/>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8" name="Footer Placeholder 7">
            <a:extLst>
              <a:ext uri="{FF2B5EF4-FFF2-40B4-BE49-F238E27FC236}">
                <a16:creationId xmlns:a16="http://schemas.microsoft.com/office/drawing/2014/main" id="{08540915-F103-C431-C8DF-A270CDC1D8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72E30-CD32-5F33-81F2-526B973DDF3A}"/>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420097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5380-3C73-355F-C792-999E55A221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0F54A-5A58-1E66-886D-63B20DF5BE3B}"/>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4" name="Footer Placeholder 3">
            <a:extLst>
              <a:ext uri="{FF2B5EF4-FFF2-40B4-BE49-F238E27FC236}">
                <a16:creationId xmlns:a16="http://schemas.microsoft.com/office/drawing/2014/main" id="{ED69F42C-BF10-AC5B-65A7-B16618686B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BB85E0-CB40-5B48-9A96-953AA609A158}"/>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18576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7106A4-DDB2-2985-4313-D4A2B70509B7}"/>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3" name="Footer Placeholder 2">
            <a:extLst>
              <a:ext uri="{FF2B5EF4-FFF2-40B4-BE49-F238E27FC236}">
                <a16:creationId xmlns:a16="http://schemas.microsoft.com/office/drawing/2014/main" id="{F161F0EE-BBFD-F77E-E4D3-0BE5C5EC8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108B8-44F1-F897-3B0D-BF34969DA16C}"/>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316936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ECF7-59BC-3158-9FCD-CC13B53E0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2C3E8D-9591-68C2-820F-C3C560379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9F99F6-5DF3-0BD6-E331-33A89C0FA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7F23F-1F28-B989-6508-82ED03EA78E7}"/>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6" name="Footer Placeholder 5">
            <a:extLst>
              <a:ext uri="{FF2B5EF4-FFF2-40B4-BE49-F238E27FC236}">
                <a16:creationId xmlns:a16="http://schemas.microsoft.com/office/drawing/2014/main" id="{B88185BF-491E-251F-AFCB-0CCC3DE3EE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CDA5B-D59B-1D26-040A-99FDB9776CE2}"/>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20673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67C1-40FE-7E29-8C97-46280B45D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F5A212-AE6C-9F1F-6E6B-B9EE2A239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C1F806-8612-6659-F474-8C7BD6EC9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F8FDB-8999-07E1-9EE3-AC0BD8BAB896}"/>
              </a:ext>
            </a:extLst>
          </p:cNvPr>
          <p:cNvSpPr>
            <a:spLocks noGrp="1"/>
          </p:cNvSpPr>
          <p:nvPr>
            <p:ph type="dt" sz="half" idx="10"/>
          </p:nvPr>
        </p:nvSpPr>
        <p:spPr/>
        <p:txBody>
          <a:bodyPr/>
          <a:lstStyle/>
          <a:p>
            <a:fld id="{64E910B7-FDC5-F442-ABF9-6C419043D641}" type="datetimeFigureOut">
              <a:rPr lang="en-US" smtClean="0"/>
              <a:t>9/20/24</a:t>
            </a:fld>
            <a:endParaRPr lang="en-US"/>
          </a:p>
        </p:txBody>
      </p:sp>
      <p:sp>
        <p:nvSpPr>
          <p:cNvPr id="6" name="Footer Placeholder 5">
            <a:extLst>
              <a:ext uri="{FF2B5EF4-FFF2-40B4-BE49-F238E27FC236}">
                <a16:creationId xmlns:a16="http://schemas.microsoft.com/office/drawing/2014/main" id="{300A1DFA-A891-6E2C-8BE3-08D01036E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6CA62-3548-2167-BD99-9EC72C16ED02}"/>
              </a:ext>
            </a:extLst>
          </p:cNvPr>
          <p:cNvSpPr>
            <a:spLocks noGrp="1"/>
          </p:cNvSpPr>
          <p:nvPr>
            <p:ph type="sldNum" sz="quarter" idx="12"/>
          </p:nvPr>
        </p:nvSpPr>
        <p:spPr/>
        <p:txBody>
          <a:bodyPr/>
          <a:lstStyle/>
          <a:p>
            <a:fld id="{1D8F63F7-3B18-E848-9B27-8579D711A5CA}" type="slidenum">
              <a:rPr lang="en-US" smtClean="0"/>
              <a:t>‹#›</a:t>
            </a:fld>
            <a:endParaRPr lang="en-US"/>
          </a:p>
        </p:txBody>
      </p:sp>
    </p:spTree>
    <p:extLst>
      <p:ext uri="{BB962C8B-B14F-4D97-AF65-F5344CB8AC3E}">
        <p14:creationId xmlns:p14="http://schemas.microsoft.com/office/powerpoint/2010/main" val="175380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DAD4F1-EDE7-C18D-EF01-8BE446CBB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4EB4EA-57A8-7B18-CFB5-ACC835A4EC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EF1D0-91B5-63D6-C9FB-DC8837492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E910B7-FDC5-F442-ABF9-6C419043D641}" type="datetimeFigureOut">
              <a:rPr lang="en-US" smtClean="0"/>
              <a:t>9/20/24</a:t>
            </a:fld>
            <a:endParaRPr lang="en-US"/>
          </a:p>
        </p:txBody>
      </p:sp>
      <p:sp>
        <p:nvSpPr>
          <p:cNvPr id="5" name="Footer Placeholder 4">
            <a:extLst>
              <a:ext uri="{FF2B5EF4-FFF2-40B4-BE49-F238E27FC236}">
                <a16:creationId xmlns:a16="http://schemas.microsoft.com/office/drawing/2014/main" id="{10E5AC27-2758-1E82-4E05-6BFB9034B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E218613-0D11-AF22-95CC-D1346D0909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8F63F7-3B18-E848-9B27-8579D711A5CA}" type="slidenum">
              <a:rPr lang="en-US" smtClean="0"/>
              <a:t>‹#›</a:t>
            </a:fld>
            <a:endParaRPr lang="en-US"/>
          </a:p>
        </p:txBody>
      </p:sp>
    </p:spTree>
    <p:extLst>
      <p:ext uri="{BB962C8B-B14F-4D97-AF65-F5344CB8AC3E}">
        <p14:creationId xmlns:p14="http://schemas.microsoft.com/office/powerpoint/2010/main" val="3825958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egan@devotedcreations.com" TargetMode="Externa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ith blonde hair wearing a pink jacket&#10;&#10;Description automatically generated">
            <a:extLst>
              <a:ext uri="{FF2B5EF4-FFF2-40B4-BE49-F238E27FC236}">
                <a16:creationId xmlns:a16="http://schemas.microsoft.com/office/drawing/2014/main" id="{0622A39E-DCFD-6245-8959-5DAED905D941}"/>
              </a:ext>
            </a:extLst>
          </p:cNvPr>
          <p:cNvPicPr>
            <a:picLocks noChangeAspect="1"/>
          </p:cNvPicPr>
          <p:nvPr/>
        </p:nvPicPr>
        <p:blipFill>
          <a:blip r:embed="rId2"/>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E614F4-629C-C4EE-5E19-FC6E48F55F5F}"/>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latin typeface="Felix Titling" pitchFamily="82" charset="77"/>
                <a:ea typeface="+mj-ea"/>
                <a:cs typeface="+mj-cs"/>
              </a:rPr>
              <a:t>Your Guide to the Basics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013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rectangular frame with purple and orange lines&#10;&#10;Description automatically generated">
            <a:extLst>
              <a:ext uri="{FF2B5EF4-FFF2-40B4-BE49-F238E27FC236}">
                <a16:creationId xmlns:a16="http://schemas.microsoft.com/office/drawing/2014/main" id="{E6932E2F-301C-3F4E-8B52-0ACE92994912}"/>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2E3BA0E3-AC34-CF46-B48F-9D2E4DDDCE61}"/>
              </a:ext>
            </a:extLst>
          </p:cNvPr>
          <p:cNvSpPr>
            <a:spLocks noGrp="1"/>
          </p:cNvSpPr>
          <p:nvPr>
            <p:ph type="title"/>
          </p:nvPr>
        </p:nvSpPr>
        <p:spPr/>
        <p:txBody>
          <a:bodyPr>
            <a:normAutofit/>
          </a:bodyPr>
          <a:lstStyle/>
          <a:p>
            <a:pPr algn="ctr"/>
            <a:r>
              <a:rPr lang="en-US" sz="5400" dirty="0">
                <a:latin typeface="Bodoni 72 Oldstyle Book" pitchFamily="2" charset="0"/>
              </a:rPr>
              <a:t>Hydration</a:t>
            </a:r>
          </a:p>
        </p:txBody>
      </p:sp>
      <p:pic>
        <p:nvPicPr>
          <p:cNvPr id="1026" name="Picture 2">
            <a:extLst>
              <a:ext uri="{FF2B5EF4-FFF2-40B4-BE49-F238E27FC236}">
                <a16:creationId xmlns:a16="http://schemas.microsoft.com/office/drawing/2014/main" id="{5E79D250-FF01-C147-8E85-5D335FA1A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60" y="2253886"/>
            <a:ext cx="3133637" cy="2350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4C549D-8489-7C4B-A431-6B2405E143D8}"/>
              </a:ext>
            </a:extLst>
          </p:cNvPr>
          <p:cNvSpPr txBox="1"/>
          <p:nvPr/>
        </p:nvSpPr>
        <p:spPr>
          <a:xfrm>
            <a:off x="3892190" y="1690688"/>
            <a:ext cx="746161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Bodoni 72 Book" pitchFamily="2" charset="0"/>
              </a:rPr>
              <a:t>Keeping your skin hydrated is the #1 way to keeping a longer lasting tan</a:t>
            </a:r>
          </a:p>
          <a:p>
            <a:pPr marL="285750" indent="-285750">
              <a:buFont typeface="Arial" panose="020B0604020202020204" pitchFamily="34" charset="0"/>
              <a:buChar char="•"/>
            </a:pPr>
            <a:r>
              <a:rPr lang="en-US" sz="2800" dirty="0">
                <a:latin typeface="Bodoni 72 Book" pitchFamily="2" charset="0"/>
              </a:rPr>
              <a:t>Aloe Vera is the #1 ingredient DC uses in all products</a:t>
            </a:r>
          </a:p>
          <a:p>
            <a:pPr marL="285750" indent="-285750">
              <a:buFont typeface="Arial" panose="020B0604020202020204" pitchFamily="34" charset="0"/>
              <a:buChar char="•"/>
            </a:pPr>
            <a:r>
              <a:rPr lang="en-US" sz="2800" dirty="0">
                <a:latin typeface="Bodoni 72 Book" pitchFamily="2" charset="0"/>
              </a:rPr>
              <a:t>Lotion gives the skin a hydrating barrier to maintain moisture in the skin while absorbing more UV light into the skin for a deeper tan</a:t>
            </a:r>
          </a:p>
          <a:p>
            <a:pPr marL="285750" indent="-285750">
              <a:buFont typeface="Arial" panose="020B0604020202020204" pitchFamily="34" charset="0"/>
              <a:buChar char="•"/>
            </a:pPr>
            <a:r>
              <a:rPr lang="en-US" sz="2800" dirty="0">
                <a:latin typeface="Bodoni 72 Book" pitchFamily="2" charset="0"/>
              </a:rPr>
              <a:t>Protects the natural skin cell life cycle from prematurely being exfoliated off</a:t>
            </a:r>
          </a:p>
        </p:txBody>
      </p:sp>
    </p:spTree>
    <p:extLst>
      <p:ext uri="{BB962C8B-B14F-4D97-AF65-F5344CB8AC3E}">
        <p14:creationId xmlns:p14="http://schemas.microsoft.com/office/powerpoint/2010/main" val="340141263"/>
      </p:ext>
    </p:extLst>
  </p:cSld>
  <p:clrMapOvr>
    <a:masterClrMapping/>
  </p:clrMapOvr>
  <mc:AlternateContent xmlns:mc="http://schemas.openxmlformats.org/markup-compatibility/2006" xmlns:p14="http://schemas.microsoft.com/office/powerpoint/2010/main">
    <mc:Choice Requires="p14">
      <p:transition spd="slow" p14:dur="2000" advTm="146999"/>
    </mc:Choice>
    <mc:Fallback xmlns="">
      <p:transition spd="slow" advTm="14699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rectangular frame with purple and orange lines&#10;&#10;Description automatically generated">
            <a:extLst>
              <a:ext uri="{FF2B5EF4-FFF2-40B4-BE49-F238E27FC236}">
                <a16:creationId xmlns:a16="http://schemas.microsoft.com/office/drawing/2014/main" id="{E6932E2F-301C-3F4E-8B52-0ACE92994912}"/>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2E3BA0E3-AC34-CF46-B48F-9D2E4DDDCE61}"/>
              </a:ext>
            </a:extLst>
          </p:cNvPr>
          <p:cNvSpPr>
            <a:spLocks noGrp="1"/>
          </p:cNvSpPr>
          <p:nvPr>
            <p:ph type="title"/>
          </p:nvPr>
        </p:nvSpPr>
        <p:spPr/>
        <p:txBody>
          <a:bodyPr>
            <a:normAutofit/>
          </a:bodyPr>
          <a:lstStyle/>
          <a:p>
            <a:pPr algn="ctr"/>
            <a:r>
              <a:rPr lang="en-US" sz="5400" dirty="0">
                <a:latin typeface="Bodoni 72 Oldstyle Book" pitchFamily="2" charset="0"/>
              </a:rPr>
              <a:t>Tyrosine</a:t>
            </a:r>
          </a:p>
        </p:txBody>
      </p:sp>
      <p:pic>
        <p:nvPicPr>
          <p:cNvPr id="2052" name="Picture 4" descr="L-Tyrosine: Benefits, Side Effects, Dosage, Where to Buy, Etc - Examined  Existence">
            <a:extLst>
              <a:ext uri="{FF2B5EF4-FFF2-40B4-BE49-F238E27FC236}">
                <a16:creationId xmlns:a16="http://schemas.microsoft.com/office/drawing/2014/main" id="{E92D0BDC-8C7E-8B4D-86DB-7CE548027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23" y="1772054"/>
            <a:ext cx="5338618" cy="2806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57FE6E-A427-0341-8716-1E1D01836E2F}"/>
              </a:ext>
            </a:extLst>
          </p:cNvPr>
          <p:cNvSpPr txBox="1"/>
          <p:nvPr/>
        </p:nvSpPr>
        <p:spPr>
          <a:xfrm>
            <a:off x="6104534" y="1536174"/>
            <a:ext cx="533861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Bodoni 72 Book" pitchFamily="2" charset="0"/>
              </a:rPr>
              <a:t>An amino acid that reacts on the skin with UV by stimulating melanin production for a faster tan</a:t>
            </a:r>
          </a:p>
          <a:p>
            <a:pPr marL="285750" indent="-285750">
              <a:buFont typeface="Arial" panose="020B0604020202020204" pitchFamily="34" charset="0"/>
              <a:buChar char="•"/>
            </a:pPr>
            <a:r>
              <a:rPr lang="en-US" sz="2400" dirty="0">
                <a:latin typeface="Bodoni 72 Book" pitchFamily="2" charset="0"/>
              </a:rPr>
              <a:t>Every DC tanning lotion contains this ingredient, which means each product will help to accelerate the process of becoming tan</a:t>
            </a:r>
          </a:p>
          <a:p>
            <a:pPr marL="285750" indent="-285750">
              <a:buFont typeface="Arial" panose="020B0604020202020204" pitchFamily="34" charset="0"/>
              <a:buChar char="•"/>
            </a:pPr>
            <a:r>
              <a:rPr lang="en-US" sz="2400" dirty="0">
                <a:latin typeface="Bodoni 72 Book" pitchFamily="2" charset="0"/>
              </a:rPr>
              <a:t>Tanners can achieve 50-60% more color each session by using a tanning lotion that contains Tyrosine</a:t>
            </a:r>
          </a:p>
        </p:txBody>
      </p:sp>
    </p:spTree>
    <p:extLst>
      <p:ext uri="{BB962C8B-B14F-4D97-AF65-F5344CB8AC3E}">
        <p14:creationId xmlns:p14="http://schemas.microsoft.com/office/powerpoint/2010/main" val="3610839858"/>
      </p:ext>
    </p:extLst>
  </p:cSld>
  <p:clrMapOvr>
    <a:masterClrMapping/>
  </p:clrMapOvr>
  <mc:AlternateContent xmlns:mc="http://schemas.openxmlformats.org/markup-compatibility/2006" xmlns:p14="http://schemas.microsoft.com/office/powerpoint/2010/main">
    <mc:Choice Requires="p14">
      <p:transition spd="slow" p14:dur="2000" advTm="106348"/>
    </mc:Choice>
    <mc:Fallback xmlns="">
      <p:transition spd="slow" advTm="10634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rectangular frame with purple and orange lines&#10;&#10;Description automatically generated">
            <a:extLst>
              <a:ext uri="{FF2B5EF4-FFF2-40B4-BE49-F238E27FC236}">
                <a16:creationId xmlns:a16="http://schemas.microsoft.com/office/drawing/2014/main" id="{E6932E2F-301C-3F4E-8B52-0ACE92994912}"/>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2E3BA0E3-AC34-CF46-B48F-9D2E4DDDCE61}"/>
              </a:ext>
            </a:extLst>
          </p:cNvPr>
          <p:cNvSpPr>
            <a:spLocks noGrp="1"/>
          </p:cNvSpPr>
          <p:nvPr>
            <p:ph type="title"/>
          </p:nvPr>
        </p:nvSpPr>
        <p:spPr/>
        <p:txBody>
          <a:bodyPr>
            <a:normAutofit/>
          </a:bodyPr>
          <a:lstStyle/>
          <a:p>
            <a:pPr algn="ctr"/>
            <a:r>
              <a:rPr lang="en-US" sz="5400" dirty="0">
                <a:latin typeface="Bodoni 72 Oldstyle Book" pitchFamily="2" charset="0"/>
              </a:rPr>
              <a:t>Skin Health</a:t>
            </a:r>
          </a:p>
        </p:txBody>
      </p:sp>
      <p:pic>
        <p:nvPicPr>
          <p:cNvPr id="1028" name="Picture 4">
            <a:extLst>
              <a:ext uri="{FF2B5EF4-FFF2-40B4-BE49-F238E27FC236}">
                <a16:creationId xmlns:a16="http://schemas.microsoft.com/office/drawing/2014/main" id="{EE933322-C249-6C44-98FB-D8EA8FD83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07" y="1824701"/>
            <a:ext cx="4809923" cy="32085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71667D-103E-FE44-A6C1-CA3CA91AF3F4}"/>
              </a:ext>
            </a:extLst>
          </p:cNvPr>
          <p:cNvSpPr txBox="1"/>
          <p:nvPr/>
        </p:nvSpPr>
        <p:spPr>
          <a:xfrm>
            <a:off x="5710607" y="1690688"/>
            <a:ext cx="6028586"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Bodoni 72 Book" pitchFamily="2" charset="0"/>
              </a:rPr>
              <a:t>DC uses popular skincare ingredients that most consumers know of, have heard of or use themselves</a:t>
            </a:r>
          </a:p>
          <a:p>
            <a:pPr marL="342900" indent="-342900">
              <a:buFont typeface="Arial" panose="020B0604020202020204" pitchFamily="34" charset="0"/>
              <a:buChar char="•"/>
            </a:pPr>
            <a:r>
              <a:rPr lang="en-US" sz="2400" dirty="0">
                <a:latin typeface="Bodoni 72 Book" pitchFamily="2" charset="0"/>
              </a:rPr>
              <a:t>Aging doesn’t happen in one area, we have skin everywhere which means we age everywhere.</a:t>
            </a:r>
          </a:p>
          <a:p>
            <a:pPr marL="342900" indent="-342900">
              <a:buFont typeface="Arial" panose="020B0604020202020204" pitchFamily="34" charset="0"/>
              <a:buChar char="•"/>
            </a:pPr>
            <a:r>
              <a:rPr lang="en-US" sz="2400" dirty="0">
                <a:latin typeface="Bodoni 72 Book" pitchFamily="2" charset="0"/>
              </a:rPr>
              <a:t>Need to take care of all of our skin, not just a small section</a:t>
            </a:r>
          </a:p>
          <a:p>
            <a:pPr marL="342900" indent="-342900">
              <a:buFont typeface="Arial" panose="020B0604020202020204" pitchFamily="34" charset="0"/>
              <a:buChar char="•"/>
            </a:pPr>
            <a:r>
              <a:rPr lang="en-US" sz="2400" dirty="0">
                <a:latin typeface="Bodoni 72 Book" pitchFamily="2" charset="0"/>
              </a:rPr>
              <a:t>Skincare ingredients are found in every product DC makes</a:t>
            </a:r>
          </a:p>
        </p:txBody>
      </p:sp>
    </p:spTree>
    <p:extLst>
      <p:ext uri="{BB962C8B-B14F-4D97-AF65-F5344CB8AC3E}">
        <p14:creationId xmlns:p14="http://schemas.microsoft.com/office/powerpoint/2010/main" val="3308361775"/>
      </p:ext>
    </p:extLst>
  </p:cSld>
  <p:clrMapOvr>
    <a:masterClrMapping/>
  </p:clrMapOvr>
  <mc:AlternateContent xmlns:mc="http://schemas.openxmlformats.org/markup-compatibility/2006" xmlns:p14="http://schemas.microsoft.com/office/powerpoint/2010/main">
    <mc:Choice Requires="p14">
      <p:transition spd="slow" p14:dur="2000" advTm="151137"/>
    </mc:Choice>
    <mc:Fallback xmlns="">
      <p:transition spd="slow" advTm="15113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white rectangular frame with purple and orange lines&#10;&#10;Description automatically generated">
            <a:extLst>
              <a:ext uri="{FF2B5EF4-FFF2-40B4-BE49-F238E27FC236}">
                <a16:creationId xmlns:a16="http://schemas.microsoft.com/office/drawing/2014/main" id="{EF6D91F9-B316-A14C-903D-0953E0C9A16E}"/>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9C4615C7-AF6B-5244-9FC7-BF404D3D3D02}"/>
              </a:ext>
            </a:extLst>
          </p:cNvPr>
          <p:cNvSpPr>
            <a:spLocks noGrp="1"/>
          </p:cNvSpPr>
          <p:nvPr>
            <p:ph type="title"/>
          </p:nvPr>
        </p:nvSpPr>
        <p:spPr/>
        <p:txBody>
          <a:bodyPr>
            <a:normAutofit/>
          </a:bodyPr>
          <a:lstStyle/>
          <a:p>
            <a:pPr algn="ctr"/>
            <a:r>
              <a:rPr lang="en-US" sz="6600" dirty="0">
                <a:latin typeface="Bodoni 72 Oldstyle Book" pitchFamily="2" charset="0"/>
              </a:rPr>
              <a:t>Types of Lotion</a:t>
            </a:r>
          </a:p>
        </p:txBody>
      </p:sp>
      <p:pic>
        <p:nvPicPr>
          <p:cNvPr id="2058" name="Picture 10">
            <a:extLst>
              <a:ext uri="{FF2B5EF4-FFF2-40B4-BE49-F238E27FC236}">
                <a16:creationId xmlns:a16="http://schemas.microsoft.com/office/drawing/2014/main" id="{1BFA8A5F-37BD-234E-AB22-AA1233AA2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999" y="2127739"/>
            <a:ext cx="1280176" cy="2602522"/>
          </a:xfrm>
          <a:prstGeom prst="rect">
            <a:avLst/>
          </a:prstGeom>
          <a:noFill/>
          <a:extLst>
            <a:ext uri="{909E8E84-426E-40DD-AFC4-6F175D3DCCD1}">
              <a14:hiddenFill xmlns:a14="http://schemas.microsoft.com/office/drawing/2010/main">
                <a:solidFill>
                  <a:srgbClr val="FFFFFF"/>
                </a:solidFill>
              </a14:hiddenFill>
            </a:ext>
          </a:extLst>
        </p:spPr>
      </p:pic>
      <p:sp>
        <p:nvSpPr>
          <p:cNvPr id="5" name="Left Brace 4">
            <a:extLst>
              <a:ext uri="{FF2B5EF4-FFF2-40B4-BE49-F238E27FC236}">
                <a16:creationId xmlns:a16="http://schemas.microsoft.com/office/drawing/2014/main" id="{D0BC1BDC-8262-3843-9B3B-DBD8EE37887F}"/>
              </a:ext>
            </a:extLst>
          </p:cNvPr>
          <p:cNvSpPr/>
          <p:nvPr/>
        </p:nvSpPr>
        <p:spPr>
          <a:xfrm rot="16200000">
            <a:off x="2991668" y="4376631"/>
            <a:ext cx="304800" cy="1276561"/>
          </a:xfrm>
          <a:prstGeom prst="lef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2" name="Left Brace 31">
            <a:extLst>
              <a:ext uri="{FF2B5EF4-FFF2-40B4-BE49-F238E27FC236}">
                <a16:creationId xmlns:a16="http://schemas.microsoft.com/office/drawing/2014/main" id="{AFB01406-E993-954D-A2F3-6C36EB8A99EA}"/>
              </a:ext>
            </a:extLst>
          </p:cNvPr>
          <p:cNvSpPr/>
          <p:nvPr/>
        </p:nvSpPr>
        <p:spPr>
          <a:xfrm rot="16200000">
            <a:off x="8895534" y="4376631"/>
            <a:ext cx="304800" cy="1276561"/>
          </a:xfrm>
          <a:prstGeom prst="lef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117BBB47-1DBD-494F-888B-B584F4810F48}"/>
              </a:ext>
            </a:extLst>
          </p:cNvPr>
          <p:cNvSpPr/>
          <p:nvPr/>
        </p:nvSpPr>
        <p:spPr>
          <a:xfrm rot="16200000">
            <a:off x="5937276" y="2911788"/>
            <a:ext cx="304800" cy="4207709"/>
          </a:xfrm>
          <a:prstGeom prst="lef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8F17032F-173D-174F-A870-D006056B17E2}"/>
              </a:ext>
            </a:extLst>
          </p:cNvPr>
          <p:cNvSpPr txBox="1"/>
          <p:nvPr/>
        </p:nvSpPr>
        <p:spPr>
          <a:xfrm>
            <a:off x="2460370" y="5206273"/>
            <a:ext cx="1367395" cy="369332"/>
          </a:xfrm>
          <a:prstGeom prst="rect">
            <a:avLst/>
          </a:prstGeom>
          <a:noFill/>
        </p:spPr>
        <p:txBody>
          <a:bodyPr wrap="square" rtlCol="0">
            <a:spAutoFit/>
          </a:bodyPr>
          <a:lstStyle/>
          <a:p>
            <a:pPr algn="ctr"/>
            <a:r>
              <a:rPr lang="en-US" dirty="0">
                <a:latin typeface="Bodoni 72 Book" pitchFamily="2" charset="0"/>
              </a:rPr>
              <a:t>Accelerators</a:t>
            </a:r>
          </a:p>
        </p:txBody>
      </p:sp>
      <p:sp>
        <p:nvSpPr>
          <p:cNvPr id="36" name="TextBox 35">
            <a:extLst>
              <a:ext uri="{FF2B5EF4-FFF2-40B4-BE49-F238E27FC236}">
                <a16:creationId xmlns:a16="http://schemas.microsoft.com/office/drawing/2014/main" id="{CADF2A3C-033C-F74F-87A4-DD7A581103F5}"/>
              </a:ext>
            </a:extLst>
          </p:cNvPr>
          <p:cNvSpPr txBox="1"/>
          <p:nvPr/>
        </p:nvSpPr>
        <p:spPr>
          <a:xfrm>
            <a:off x="8353389" y="5206273"/>
            <a:ext cx="1367395" cy="369332"/>
          </a:xfrm>
          <a:prstGeom prst="rect">
            <a:avLst/>
          </a:prstGeom>
          <a:noFill/>
        </p:spPr>
        <p:txBody>
          <a:bodyPr wrap="square" rtlCol="0">
            <a:spAutoFit/>
          </a:bodyPr>
          <a:lstStyle/>
          <a:p>
            <a:pPr algn="ctr"/>
            <a:r>
              <a:rPr lang="en-US" dirty="0">
                <a:latin typeface="Bodoni 72 Book" pitchFamily="2" charset="0"/>
              </a:rPr>
              <a:t>Tingles</a:t>
            </a:r>
          </a:p>
        </p:txBody>
      </p:sp>
      <p:sp>
        <p:nvSpPr>
          <p:cNvPr id="37" name="TextBox 36">
            <a:extLst>
              <a:ext uri="{FF2B5EF4-FFF2-40B4-BE49-F238E27FC236}">
                <a16:creationId xmlns:a16="http://schemas.microsoft.com/office/drawing/2014/main" id="{9C0CBE37-A7D5-1743-9E4F-94AEF671C6D1}"/>
              </a:ext>
            </a:extLst>
          </p:cNvPr>
          <p:cNvSpPr txBox="1"/>
          <p:nvPr/>
        </p:nvSpPr>
        <p:spPr>
          <a:xfrm>
            <a:off x="5406879" y="5206273"/>
            <a:ext cx="1367395" cy="369332"/>
          </a:xfrm>
          <a:prstGeom prst="rect">
            <a:avLst/>
          </a:prstGeom>
          <a:noFill/>
        </p:spPr>
        <p:txBody>
          <a:bodyPr wrap="square" rtlCol="0">
            <a:spAutoFit/>
          </a:bodyPr>
          <a:lstStyle/>
          <a:p>
            <a:pPr algn="ctr"/>
            <a:r>
              <a:rPr lang="en-US" dirty="0">
                <a:latin typeface="Bodoni 72 Book" pitchFamily="2" charset="0"/>
              </a:rPr>
              <a:t>Bronzers</a:t>
            </a:r>
          </a:p>
        </p:txBody>
      </p:sp>
      <p:pic>
        <p:nvPicPr>
          <p:cNvPr id="1028" name="Picture 4">
            <a:extLst>
              <a:ext uri="{FF2B5EF4-FFF2-40B4-BE49-F238E27FC236}">
                <a16:creationId xmlns:a16="http://schemas.microsoft.com/office/drawing/2014/main" id="{1CCB149C-5307-B41E-E300-675201357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092" y="2128737"/>
            <a:ext cx="1263910" cy="2602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10ADC32-0CEB-3E86-EF37-5F96A7441663}"/>
              </a:ext>
            </a:extLst>
          </p:cNvPr>
          <p:cNvPicPr>
            <a:picLocks noChangeAspect="1"/>
          </p:cNvPicPr>
          <p:nvPr/>
        </p:nvPicPr>
        <p:blipFill>
          <a:blip r:embed="rId5"/>
          <a:stretch>
            <a:fillRect/>
          </a:stretch>
        </p:blipFill>
        <p:spPr>
          <a:xfrm>
            <a:off x="3971383" y="2206390"/>
            <a:ext cx="1305107" cy="2507853"/>
          </a:xfrm>
          <a:prstGeom prst="rect">
            <a:avLst/>
          </a:prstGeom>
        </p:spPr>
      </p:pic>
      <p:pic>
        <p:nvPicPr>
          <p:cNvPr id="8" name="Picture 7">
            <a:extLst>
              <a:ext uri="{FF2B5EF4-FFF2-40B4-BE49-F238E27FC236}">
                <a16:creationId xmlns:a16="http://schemas.microsoft.com/office/drawing/2014/main" id="{CD6D86C7-2D28-6103-6CD3-C104D9C3AFA0}"/>
              </a:ext>
            </a:extLst>
          </p:cNvPr>
          <p:cNvPicPr>
            <a:picLocks noChangeAspect="1"/>
          </p:cNvPicPr>
          <p:nvPr/>
        </p:nvPicPr>
        <p:blipFill>
          <a:blip r:embed="rId6"/>
          <a:stretch>
            <a:fillRect/>
          </a:stretch>
        </p:blipFill>
        <p:spPr>
          <a:xfrm>
            <a:off x="5456816" y="2118862"/>
            <a:ext cx="1267972" cy="2595381"/>
          </a:xfrm>
          <a:prstGeom prst="rect">
            <a:avLst/>
          </a:prstGeom>
        </p:spPr>
      </p:pic>
      <p:pic>
        <p:nvPicPr>
          <p:cNvPr id="10" name="Picture 9">
            <a:extLst>
              <a:ext uri="{FF2B5EF4-FFF2-40B4-BE49-F238E27FC236}">
                <a16:creationId xmlns:a16="http://schemas.microsoft.com/office/drawing/2014/main" id="{E0798574-D8EB-5F0F-5D9B-2484E842078A}"/>
              </a:ext>
            </a:extLst>
          </p:cNvPr>
          <p:cNvPicPr>
            <a:picLocks noChangeAspect="1"/>
          </p:cNvPicPr>
          <p:nvPr/>
        </p:nvPicPr>
        <p:blipFill>
          <a:blip r:embed="rId7"/>
          <a:stretch>
            <a:fillRect/>
          </a:stretch>
        </p:blipFill>
        <p:spPr>
          <a:xfrm>
            <a:off x="6892562" y="2206389"/>
            <a:ext cx="1305107" cy="2507853"/>
          </a:xfrm>
          <a:prstGeom prst="rect">
            <a:avLst/>
          </a:prstGeom>
        </p:spPr>
      </p:pic>
    </p:spTree>
    <p:extLst>
      <p:ext uri="{BB962C8B-B14F-4D97-AF65-F5344CB8AC3E}">
        <p14:creationId xmlns:p14="http://schemas.microsoft.com/office/powerpoint/2010/main" val="2523663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frame with purple and orange lines&#10;&#10;Description automatically generated">
            <a:extLst>
              <a:ext uri="{FF2B5EF4-FFF2-40B4-BE49-F238E27FC236}">
                <a16:creationId xmlns:a16="http://schemas.microsoft.com/office/drawing/2014/main" id="{BE47DA80-4A98-1FB7-8E6B-6B85196CD474}"/>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C5B346F7-43A6-D840-9ACB-9808C2624904}"/>
              </a:ext>
            </a:extLst>
          </p:cNvPr>
          <p:cNvSpPr>
            <a:spLocks noGrp="1"/>
          </p:cNvSpPr>
          <p:nvPr>
            <p:ph type="title"/>
          </p:nvPr>
        </p:nvSpPr>
        <p:spPr/>
        <p:txBody>
          <a:bodyPr/>
          <a:lstStyle/>
          <a:p>
            <a:pPr algn="ctr"/>
            <a:r>
              <a:rPr lang="en-US" dirty="0">
                <a:solidFill>
                  <a:srgbClr val="FF40FF"/>
                </a:solidFill>
                <a:latin typeface="Bodoni 72 Book" pitchFamily="2" charset="0"/>
              </a:rPr>
              <a:t>What is Aftercare?</a:t>
            </a:r>
          </a:p>
        </p:txBody>
      </p:sp>
      <p:sp>
        <p:nvSpPr>
          <p:cNvPr id="3" name="Content Placeholder 2">
            <a:extLst>
              <a:ext uri="{FF2B5EF4-FFF2-40B4-BE49-F238E27FC236}">
                <a16:creationId xmlns:a16="http://schemas.microsoft.com/office/drawing/2014/main" id="{E1A7EB17-3C03-FF4B-A656-D2DE4B43AB80}"/>
              </a:ext>
            </a:extLst>
          </p:cNvPr>
          <p:cNvSpPr>
            <a:spLocks noGrp="1"/>
          </p:cNvSpPr>
          <p:nvPr>
            <p:ph idx="1"/>
          </p:nvPr>
        </p:nvSpPr>
        <p:spPr/>
        <p:txBody>
          <a:bodyPr/>
          <a:lstStyle/>
          <a:p>
            <a:r>
              <a:rPr lang="en-US" dirty="0">
                <a:latin typeface="Bodoni 72 Book" pitchFamily="2" charset="0"/>
              </a:rPr>
              <a:t>Aftercare is taking care of your skin after your tanning session</a:t>
            </a:r>
          </a:p>
          <a:p>
            <a:pPr lvl="1"/>
            <a:r>
              <a:rPr lang="en-US" dirty="0">
                <a:latin typeface="Bodoni 72 Book" pitchFamily="2" charset="0"/>
              </a:rPr>
              <a:t>Maintenance of your tan</a:t>
            </a:r>
          </a:p>
          <a:p>
            <a:r>
              <a:rPr lang="en-US" dirty="0">
                <a:latin typeface="Bodoni 72 Book" pitchFamily="2" charset="0"/>
              </a:rPr>
              <a:t>The next step after your session</a:t>
            </a:r>
          </a:p>
          <a:p>
            <a:r>
              <a:rPr lang="en-US" dirty="0">
                <a:latin typeface="Bodoni 72 Book" pitchFamily="2" charset="0"/>
              </a:rPr>
              <a:t>Products that don’t have to be used just for tanning, can be used daily to achieve and maintain your best color</a:t>
            </a:r>
          </a:p>
          <a:p>
            <a:r>
              <a:rPr lang="en-US" dirty="0">
                <a:latin typeface="Bodoni 72 Book" pitchFamily="2" charset="0"/>
              </a:rPr>
              <a:t>Adds hydrating and quality ingredients onto all parts of your skin regularly</a:t>
            </a:r>
          </a:p>
          <a:p>
            <a:r>
              <a:rPr lang="en-US" dirty="0">
                <a:latin typeface="Bodoni 72 Book" pitchFamily="2" charset="0"/>
              </a:rPr>
              <a:t>Not just an average product that can be bought at a drugstore</a:t>
            </a:r>
          </a:p>
          <a:p>
            <a:pPr lvl="1"/>
            <a:endParaRPr lang="en-US" dirty="0">
              <a:latin typeface="Bodoni 72 Book" pitchFamily="2" charset="0"/>
            </a:endParaRPr>
          </a:p>
          <a:p>
            <a:endParaRPr lang="en-US" dirty="0">
              <a:latin typeface="Bodoni 72 Book" pitchFamily="2" charset="0"/>
            </a:endParaRPr>
          </a:p>
        </p:txBody>
      </p:sp>
    </p:spTree>
    <p:extLst>
      <p:ext uri="{BB962C8B-B14F-4D97-AF65-F5344CB8AC3E}">
        <p14:creationId xmlns:p14="http://schemas.microsoft.com/office/powerpoint/2010/main" val="73590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frame with purple and orange lines&#10;&#10;Description automatically generated">
            <a:extLst>
              <a:ext uri="{FF2B5EF4-FFF2-40B4-BE49-F238E27FC236}">
                <a16:creationId xmlns:a16="http://schemas.microsoft.com/office/drawing/2014/main" id="{4E01C3C4-E03B-F73C-CD47-D66AD1BBC172}"/>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364F2292-C67F-1944-BE84-0A745903DABA}"/>
              </a:ext>
            </a:extLst>
          </p:cNvPr>
          <p:cNvSpPr>
            <a:spLocks noGrp="1"/>
          </p:cNvSpPr>
          <p:nvPr>
            <p:ph type="title"/>
          </p:nvPr>
        </p:nvSpPr>
        <p:spPr/>
        <p:txBody>
          <a:bodyPr/>
          <a:lstStyle/>
          <a:p>
            <a:r>
              <a:rPr lang="en-US" dirty="0">
                <a:solidFill>
                  <a:srgbClr val="FF40FF"/>
                </a:solidFill>
                <a:latin typeface="Bodoni 72 Book" pitchFamily="2" charset="0"/>
              </a:rPr>
              <a:t>Why is this important for our clients?</a:t>
            </a:r>
          </a:p>
        </p:txBody>
      </p:sp>
      <p:sp>
        <p:nvSpPr>
          <p:cNvPr id="3" name="Content Placeholder 2">
            <a:extLst>
              <a:ext uri="{FF2B5EF4-FFF2-40B4-BE49-F238E27FC236}">
                <a16:creationId xmlns:a16="http://schemas.microsoft.com/office/drawing/2014/main" id="{43628F69-DCD1-C64D-90E8-48915E3868D5}"/>
              </a:ext>
            </a:extLst>
          </p:cNvPr>
          <p:cNvSpPr>
            <a:spLocks noGrp="1"/>
          </p:cNvSpPr>
          <p:nvPr>
            <p:ph idx="1"/>
          </p:nvPr>
        </p:nvSpPr>
        <p:spPr>
          <a:xfrm>
            <a:off x="838200" y="1690688"/>
            <a:ext cx="10515600" cy="4351338"/>
          </a:xfrm>
        </p:spPr>
        <p:txBody>
          <a:bodyPr>
            <a:normAutofit/>
          </a:bodyPr>
          <a:lstStyle/>
          <a:p>
            <a:r>
              <a:rPr lang="en-US" dirty="0">
                <a:latin typeface="Bodoni 72 Book" pitchFamily="2" charset="0"/>
              </a:rPr>
              <a:t>Saves our clients time and money</a:t>
            </a:r>
          </a:p>
          <a:p>
            <a:pPr lvl="1"/>
            <a:r>
              <a:rPr lang="en-US" dirty="0">
                <a:latin typeface="Bodoni 72 Book" pitchFamily="2" charset="0"/>
              </a:rPr>
              <a:t>A quick fading tan = more frequent visits to the salon</a:t>
            </a:r>
          </a:p>
          <a:p>
            <a:r>
              <a:rPr lang="en-US" dirty="0">
                <a:latin typeface="Bodoni 72 Book" pitchFamily="2" charset="0"/>
              </a:rPr>
              <a:t>Skincare ingredients in all types of products</a:t>
            </a:r>
          </a:p>
          <a:p>
            <a:pPr lvl="1"/>
            <a:r>
              <a:rPr lang="en-US" dirty="0">
                <a:latin typeface="Bodoni 72 Book" pitchFamily="2" charset="0"/>
              </a:rPr>
              <a:t>Ingredients clients may be using daily already</a:t>
            </a:r>
          </a:p>
          <a:p>
            <a:r>
              <a:rPr lang="en-US" dirty="0">
                <a:latin typeface="Bodoni 72 Book" pitchFamily="2" charset="0"/>
              </a:rPr>
              <a:t>The perfect regimen for flawlessly tanned &amp; hydrated skin</a:t>
            </a:r>
          </a:p>
          <a:p>
            <a:r>
              <a:rPr lang="en-US" dirty="0">
                <a:latin typeface="Bodoni 72 Book" pitchFamily="2" charset="0"/>
              </a:rPr>
              <a:t>Aftercare products are made by tanners for tanners</a:t>
            </a:r>
          </a:p>
          <a:p>
            <a:pPr lvl="1"/>
            <a:r>
              <a:rPr lang="en-US" dirty="0">
                <a:latin typeface="Bodoni 72 Book" pitchFamily="2" charset="0"/>
              </a:rPr>
              <a:t>So we know exactly what is needed to maintain our skin’s tan</a:t>
            </a:r>
          </a:p>
        </p:txBody>
      </p:sp>
    </p:spTree>
    <p:extLst>
      <p:ext uri="{BB962C8B-B14F-4D97-AF65-F5344CB8AC3E}">
        <p14:creationId xmlns:p14="http://schemas.microsoft.com/office/powerpoint/2010/main" val="754387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frame with purple and orange lines&#10;&#10;Description automatically generated">
            <a:extLst>
              <a:ext uri="{FF2B5EF4-FFF2-40B4-BE49-F238E27FC236}">
                <a16:creationId xmlns:a16="http://schemas.microsoft.com/office/drawing/2014/main" id="{53CD9955-90EC-B85B-A8F6-EDED398E4C7A}"/>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E0B332E1-C7EB-4485-907F-C89B6AEC5420}"/>
              </a:ext>
            </a:extLst>
          </p:cNvPr>
          <p:cNvSpPr>
            <a:spLocks noGrp="1"/>
          </p:cNvSpPr>
          <p:nvPr>
            <p:ph type="title"/>
          </p:nvPr>
        </p:nvSpPr>
        <p:spPr/>
        <p:txBody>
          <a:bodyPr/>
          <a:lstStyle/>
          <a:p>
            <a:r>
              <a:rPr lang="en-US" dirty="0">
                <a:latin typeface="Bodoni 72 Oldstyle Book" pitchFamily="2" charset="0"/>
              </a:rPr>
              <a:t>Review	</a:t>
            </a:r>
          </a:p>
        </p:txBody>
      </p:sp>
      <p:sp>
        <p:nvSpPr>
          <p:cNvPr id="3" name="Content Placeholder 2">
            <a:extLst>
              <a:ext uri="{FF2B5EF4-FFF2-40B4-BE49-F238E27FC236}">
                <a16:creationId xmlns:a16="http://schemas.microsoft.com/office/drawing/2014/main" id="{11FBDBFC-3795-2439-DDC9-A586D2946088}"/>
              </a:ext>
            </a:extLst>
          </p:cNvPr>
          <p:cNvSpPr>
            <a:spLocks noGrp="1"/>
          </p:cNvSpPr>
          <p:nvPr>
            <p:ph idx="1"/>
          </p:nvPr>
        </p:nvSpPr>
        <p:spPr/>
        <p:txBody>
          <a:bodyPr/>
          <a:lstStyle/>
          <a:p>
            <a:pPr>
              <a:lnSpc>
                <a:spcPct val="120000"/>
              </a:lnSpc>
            </a:pPr>
            <a:r>
              <a:rPr lang="en-US" dirty="0">
                <a:latin typeface="Bodoni 72 Oldstyle Book" pitchFamily="2" charset="0"/>
              </a:rPr>
              <a:t>UVB is for building</a:t>
            </a:r>
          </a:p>
          <a:p>
            <a:pPr>
              <a:lnSpc>
                <a:spcPct val="120000"/>
              </a:lnSpc>
            </a:pPr>
            <a:r>
              <a:rPr lang="en-US" dirty="0">
                <a:latin typeface="Bodoni 72 Oldstyle Book" pitchFamily="2" charset="0"/>
              </a:rPr>
              <a:t>UVA is for bronzing</a:t>
            </a:r>
          </a:p>
          <a:p>
            <a:pPr>
              <a:lnSpc>
                <a:spcPct val="120000"/>
              </a:lnSpc>
            </a:pPr>
            <a:r>
              <a:rPr lang="en-US" dirty="0">
                <a:latin typeface="Bodoni 72 Oldstyle Book" pitchFamily="2" charset="0"/>
              </a:rPr>
              <a:t>Dry skin and tanning brings no benefit</a:t>
            </a:r>
          </a:p>
          <a:p>
            <a:pPr>
              <a:lnSpc>
                <a:spcPct val="120000"/>
              </a:lnSpc>
            </a:pPr>
            <a:r>
              <a:rPr lang="en-US" dirty="0">
                <a:latin typeface="Bodoni 72 Oldstyle Book" pitchFamily="2" charset="0"/>
              </a:rPr>
              <a:t>The business understanding</a:t>
            </a:r>
          </a:p>
          <a:p>
            <a:pPr lvl="1">
              <a:lnSpc>
                <a:spcPct val="120000"/>
              </a:lnSpc>
            </a:pPr>
            <a:r>
              <a:rPr lang="en-US" dirty="0">
                <a:latin typeface="Bodoni 72 Oldstyle Book" pitchFamily="2" charset="0"/>
              </a:rPr>
              <a:t>Why do you have lotion on your shelves?</a:t>
            </a:r>
          </a:p>
          <a:p>
            <a:pPr lvl="1">
              <a:lnSpc>
                <a:spcPct val="120000"/>
              </a:lnSpc>
            </a:pPr>
            <a:r>
              <a:rPr lang="en-US" dirty="0">
                <a:latin typeface="Bodoni 72 Oldstyle Book" pitchFamily="2" charset="0"/>
              </a:rPr>
              <a:t>What is its’ purpose to a tanning client?</a:t>
            </a:r>
          </a:p>
          <a:p>
            <a:endParaRPr lang="en-US" dirty="0">
              <a:latin typeface="Bodoni 72 Oldstyle Book" pitchFamily="2" charset="0"/>
            </a:endParaRPr>
          </a:p>
        </p:txBody>
      </p:sp>
    </p:spTree>
    <p:extLst>
      <p:ext uri="{BB962C8B-B14F-4D97-AF65-F5344CB8AC3E}">
        <p14:creationId xmlns:p14="http://schemas.microsoft.com/office/powerpoint/2010/main" val="3540539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blonde hair&#10;&#10;Description automatically generated">
            <a:extLst>
              <a:ext uri="{FF2B5EF4-FFF2-40B4-BE49-F238E27FC236}">
                <a16:creationId xmlns:a16="http://schemas.microsoft.com/office/drawing/2014/main" id="{D1C265CF-429C-DC48-8625-1ACAB9941383}"/>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extBox 1">
            <a:extLst>
              <a:ext uri="{FF2B5EF4-FFF2-40B4-BE49-F238E27FC236}">
                <a16:creationId xmlns:a16="http://schemas.microsoft.com/office/drawing/2014/main" id="{66C60D3E-2AFC-1444-B805-37D281BEFBDD}"/>
              </a:ext>
            </a:extLst>
          </p:cNvPr>
          <p:cNvSpPr txBox="1"/>
          <p:nvPr/>
        </p:nvSpPr>
        <p:spPr>
          <a:xfrm>
            <a:off x="4921761" y="2151727"/>
            <a:ext cx="7265309" cy="1077218"/>
          </a:xfrm>
          <a:prstGeom prst="rect">
            <a:avLst/>
          </a:prstGeom>
          <a:noFill/>
        </p:spPr>
        <p:txBody>
          <a:bodyPr wrap="square" rtlCol="0">
            <a:spAutoFit/>
          </a:bodyPr>
          <a:lstStyle/>
          <a:p>
            <a:pPr algn="ctr"/>
            <a:r>
              <a:rPr lang="en-US" sz="3200" dirty="0">
                <a:solidFill>
                  <a:srgbClr val="FF40FF"/>
                </a:solidFill>
                <a:latin typeface="Bodoni 72 Book" pitchFamily="2" charset="0"/>
              </a:rPr>
              <a:t>Megan Edwards | Key Accounts Manager</a:t>
            </a:r>
          </a:p>
          <a:p>
            <a:pPr algn="ctr"/>
            <a:r>
              <a:rPr lang="en-US" sz="3200" dirty="0">
                <a:solidFill>
                  <a:schemeClr val="bg1"/>
                </a:solidFill>
                <a:latin typeface="Bodoni 72 Book" pitchFamily="2" charset="0"/>
                <a:hlinkClick r:id="rId3"/>
              </a:rPr>
              <a:t>megan@devotedcreations.com</a:t>
            </a:r>
            <a:endParaRPr lang="en-US" sz="3200" dirty="0">
              <a:solidFill>
                <a:schemeClr val="bg1"/>
              </a:solidFill>
              <a:latin typeface="Bodoni 72 Book" pitchFamily="2" charset="0"/>
            </a:endParaRPr>
          </a:p>
        </p:txBody>
      </p:sp>
    </p:spTree>
    <p:extLst>
      <p:ext uri="{BB962C8B-B14F-4D97-AF65-F5344CB8AC3E}">
        <p14:creationId xmlns:p14="http://schemas.microsoft.com/office/powerpoint/2010/main" val="342140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CFAB8-9E9C-414D-9FCB-CECED12D5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C16827-9A48-4468-BE81-11EC18E0A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54102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3A726-1ACB-F008-2F4B-C7245B88AB08}"/>
              </a:ext>
            </a:extLst>
          </p:cNvPr>
          <p:cNvSpPr>
            <a:spLocks noGrp="1"/>
          </p:cNvSpPr>
          <p:nvPr>
            <p:ph type="title"/>
          </p:nvPr>
        </p:nvSpPr>
        <p:spPr>
          <a:xfrm>
            <a:off x="1632439" y="1335183"/>
            <a:ext cx="3516922" cy="4150899"/>
          </a:xfrm>
        </p:spPr>
        <p:txBody>
          <a:bodyPr>
            <a:normAutofit/>
          </a:bodyPr>
          <a:lstStyle/>
          <a:p>
            <a:pPr algn="ctr"/>
            <a:r>
              <a:rPr lang="en-US" sz="3200">
                <a:solidFill>
                  <a:srgbClr val="595959"/>
                </a:solidFill>
                <a:latin typeface="Bodoni 72 Oldstyle Book" pitchFamily="2" charset="0"/>
              </a:rPr>
              <a:t>Agenda</a:t>
            </a:r>
          </a:p>
        </p:txBody>
      </p:sp>
      <p:sp>
        <p:nvSpPr>
          <p:cNvPr id="12" name="Rectangle 11">
            <a:extLst>
              <a:ext uri="{FF2B5EF4-FFF2-40B4-BE49-F238E27FC236}">
                <a16:creationId xmlns:a16="http://schemas.microsoft.com/office/drawing/2014/main" id="{899956BA-5C38-49F9-88D6-BD6C71E9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85799"/>
            <a:ext cx="5410200" cy="5486401"/>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7A5649-4DBB-0913-DC3B-C005FEA53DAB}"/>
              </a:ext>
            </a:extLst>
          </p:cNvPr>
          <p:cNvSpPr>
            <a:spLocks noGrp="1"/>
          </p:cNvSpPr>
          <p:nvPr>
            <p:ph idx="1"/>
          </p:nvPr>
        </p:nvSpPr>
        <p:spPr>
          <a:xfrm>
            <a:off x="6746001" y="1335183"/>
            <a:ext cx="4110198" cy="4187633"/>
          </a:xfrm>
        </p:spPr>
        <p:txBody>
          <a:bodyPr anchor="ctr">
            <a:normAutofit/>
          </a:bodyPr>
          <a:lstStyle/>
          <a:p>
            <a:r>
              <a:rPr lang="en-US" sz="2000">
                <a:solidFill>
                  <a:schemeClr val="tx1">
                    <a:lumMod val="65000"/>
                    <a:lumOff val="35000"/>
                  </a:schemeClr>
                </a:solidFill>
                <a:latin typeface="Bodoni 72 Oldstyle Book" pitchFamily="2" charset="0"/>
              </a:rPr>
              <a:t>Tanning Basics – How the Skin Tans</a:t>
            </a:r>
          </a:p>
          <a:p>
            <a:r>
              <a:rPr lang="en-US" sz="2000">
                <a:solidFill>
                  <a:schemeClr val="tx1">
                    <a:lumMod val="65000"/>
                    <a:lumOff val="35000"/>
                  </a:schemeClr>
                </a:solidFill>
                <a:latin typeface="Bodoni 72 Oldstyle Book" pitchFamily="2" charset="0"/>
              </a:rPr>
              <a:t>DC Lotion Basics – The Why</a:t>
            </a:r>
          </a:p>
          <a:p>
            <a:r>
              <a:rPr lang="en-US" sz="2000">
                <a:solidFill>
                  <a:schemeClr val="tx1">
                    <a:lumMod val="65000"/>
                    <a:lumOff val="35000"/>
                  </a:schemeClr>
                </a:solidFill>
                <a:latin typeface="Bodoni 72 Oldstyle Book" pitchFamily="2" charset="0"/>
              </a:rPr>
              <a:t>Aftercare</a:t>
            </a:r>
          </a:p>
        </p:txBody>
      </p:sp>
    </p:spTree>
    <p:extLst>
      <p:ext uri="{BB962C8B-B14F-4D97-AF65-F5344CB8AC3E}">
        <p14:creationId xmlns:p14="http://schemas.microsoft.com/office/powerpoint/2010/main" val="186362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frame with purple and orange lines&#10;&#10;Description automatically generated">
            <a:extLst>
              <a:ext uri="{FF2B5EF4-FFF2-40B4-BE49-F238E27FC236}">
                <a16:creationId xmlns:a16="http://schemas.microsoft.com/office/drawing/2014/main" id="{4B63B4E0-81E9-8A66-0D1F-6DB5925F1AD5}"/>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9B2BFC87-2084-F547-B689-A3A6D28FE747}"/>
              </a:ext>
            </a:extLst>
          </p:cNvPr>
          <p:cNvSpPr>
            <a:spLocks noGrp="1"/>
          </p:cNvSpPr>
          <p:nvPr>
            <p:ph type="title"/>
          </p:nvPr>
        </p:nvSpPr>
        <p:spPr/>
        <p:txBody>
          <a:bodyPr>
            <a:normAutofit/>
          </a:bodyPr>
          <a:lstStyle/>
          <a:p>
            <a:r>
              <a:rPr lang="en-US" sz="5400" dirty="0">
                <a:latin typeface="Bodoni 72 Book" pitchFamily="2" charset="0"/>
              </a:rPr>
              <a:t>The Tanning Process</a:t>
            </a:r>
          </a:p>
        </p:txBody>
      </p:sp>
      <p:sp>
        <p:nvSpPr>
          <p:cNvPr id="3" name="Content Placeholder 2">
            <a:extLst>
              <a:ext uri="{FF2B5EF4-FFF2-40B4-BE49-F238E27FC236}">
                <a16:creationId xmlns:a16="http://schemas.microsoft.com/office/drawing/2014/main" id="{D90439DE-BF91-1241-98DB-0C95FB97F17A}"/>
              </a:ext>
            </a:extLst>
          </p:cNvPr>
          <p:cNvSpPr>
            <a:spLocks noGrp="1"/>
          </p:cNvSpPr>
          <p:nvPr>
            <p:ph idx="1"/>
          </p:nvPr>
        </p:nvSpPr>
        <p:spPr/>
        <p:txBody>
          <a:bodyPr/>
          <a:lstStyle/>
          <a:p>
            <a:r>
              <a:rPr lang="en-US" dirty="0">
                <a:latin typeface="Bodoni 72 Book" pitchFamily="2" charset="0"/>
              </a:rPr>
              <a:t>Tanning takes place in the skins most outer layer, called the epidermis</a:t>
            </a:r>
          </a:p>
          <a:p>
            <a:pPr marL="285750" indent="-285750"/>
            <a:r>
              <a:rPr lang="en-US" dirty="0">
                <a:latin typeface="Bodoni 72 Book" pitchFamily="2" charset="0"/>
              </a:rPr>
              <a:t>UVB light triggers melanin production by stimulating melanocytes</a:t>
            </a:r>
          </a:p>
          <a:p>
            <a:pPr marL="285750" indent="-285750"/>
            <a:r>
              <a:rPr lang="en-US" dirty="0">
                <a:latin typeface="Bodoni 72 Book" pitchFamily="2" charset="0"/>
              </a:rPr>
              <a:t>5% of cells are melanocytes - melanocytes produce melanin</a:t>
            </a:r>
          </a:p>
          <a:p>
            <a:pPr marL="742950" lvl="1" indent="-285750"/>
            <a:r>
              <a:rPr lang="en-US" dirty="0">
                <a:latin typeface="Bodoni 72 Book" pitchFamily="2" charset="0"/>
              </a:rPr>
              <a:t>Everyone has about 5 million melanocytes in their body</a:t>
            </a:r>
          </a:p>
          <a:p>
            <a:pPr marL="285750" indent="-285750"/>
            <a:r>
              <a:rPr lang="en-US" dirty="0">
                <a:latin typeface="Bodoni 72 Book" pitchFamily="2" charset="0"/>
              </a:rPr>
              <a:t>UVA light oxidizes melanin</a:t>
            </a:r>
          </a:p>
          <a:p>
            <a:pPr marL="742950" lvl="1" indent="-285750"/>
            <a:r>
              <a:rPr lang="en-US" dirty="0">
                <a:latin typeface="Bodoni 72 Book" pitchFamily="2" charset="0"/>
              </a:rPr>
              <a:t>Think of an apple</a:t>
            </a:r>
          </a:p>
          <a:p>
            <a:endParaRPr lang="en-US" dirty="0">
              <a:latin typeface="Bodoni 72 Book" pitchFamily="2" charset="0"/>
            </a:endParaRPr>
          </a:p>
        </p:txBody>
      </p:sp>
      <p:pic>
        <p:nvPicPr>
          <p:cNvPr id="6" name="Picture 2">
            <a:extLst>
              <a:ext uri="{FF2B5EF4-FFF2-40B4-BE49-F238E27FC236}">
                <a16:creationId xmlns:a16="http://schemas.microsoft.com/office/drawing/2014/main" id="{F182BE5E-C65F-AF4E-A840-5A4EAF9091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8" t="210" r="10660"/>
          <a:stretch/>
        </p:blipFill>
        <p:spPr bwMode="auto">
          <a:xfrm>
            <a:off x="7994072" y="3429000"/>
            <a:ext cx="3609110" cy="254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03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rectangular frame with purple and orange lines&#10;&#10;Description automatically generated">
            <a:extLst>
              <a:ext uri="{FF2B5EF4-FFF2-40B4-BE49-F238E27FC236}">
                <a16:creationId xmlns:a16="http://schemas.microsoft.com/office/drawing/2014/main" id="{4117C1C7-5596-5C48-F3AB-6E601B1E33CC}"/>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9B2BFC87-2084-F547-B689-A3A6D28FE747}"/>
              </a:ext>
            </a:extLst>
          </p:cNvPr>
          <p:cNvSpPr>
            <a:spLocks noGrp="1"/>
          </p:cNvSpPr>
          <p:nvPr>
            <p:ph type="title"/>
          </p:nvPr>
        </p:nvSpPr>
        <p:spPr>
          <a:xfrm>
            <a:off x="838200" y="365125"/>
            <a:ext cx="6019800" cy="1325563"/>
          </a:xfrm>
        </p:spPr>
        <p:txBody>
          <a:bodyPr>
            <a:normAutofit/>
          </a:bodyPr>
          <a:lstStyle/>
          <a:p>
            <a:r>
              <a:rPr lang="en-US" sz="5400" dirty="0">
                <a:latin typeface="Bodoni 72 Book" pitchFamily="2" charset="0"/>
              </a:rPr>
              <a:t>The Tanning Process</a:t>
            </a:r>
          </a:p>
        </p:txBody>
      </p:sp>
      <p:pic>
        <p:nvPicPr>
          <p:cNvPr id="1026" name="Picture 2" descr="The Science Behind Tanning — SunScape Tanning Studios">
            <a:extLst>
              <a:ext uri="{FF2B5EF4-FFF2-40B4-BE49-F238E27FC236}">
                <a16:creationId xmlns:a16="http://schemas.microsoft.com/office/drawing/2014/main" id="{7D70DF87-8AFE-B148-9CAD-175B2CB113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92" r="17084"/>
          <a:stretch/>
        </p:blipFill>
        <p:spPr bwMode="auto">
          <a:xfrm>
            <a:off x="606231" y="1766569"/>
            <a:ext cx="6483737" cy="3785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EDC530-73D5-F147-9556-14493E818695}"/>
              </a:ext>
            </a:extLst>
          </p:cNvPr>
          <p:cNvSpPr txBox="1"/>
          <p:nvPr/>
        </p:nvSpPr>
        <p:spPr>
          <a:xfrm>
            <a:off x="7260496" y="681542"/>
            <a:ext cx="452407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Bodoni 72 Book" pitchFamily="2" charset="0"/>
              </a:rPr>
              <a:t>Amount of melanin in the skin comes from heredity and genes.</a:t>
            </a:r>
          </a:p>
          <a:p>
            <a:pPr marL="285750" indent="-285750">
              <a:buFont typeface="Arial" panose="020B0604020202020204" pitchFamily="34" charset="0"/>
              <a:buChar char="•"/>
            </a:pPr>
            <a:r>
              <a:rPr lang="en-US" sz="2400" dirty="0">
                <a:latin typeface="Bodoni 72 Book" pitchFamily="2" charset="0"/>
              </a:rPr>
              <a:t>In order to avoid overexposure, acquire a tan gradually, it is better to play it safe with time than take the word of clients.</a:t>
            </a:r>
          </a:p>
          <a:p>
            <a:pPr marL="285750" indent="-285750">
              <a:buFont typeface="Arial" panose="020B0604020202020204" pitchFamily="34" charset="0"/>
              <a:buChar char="•"/>
            </a:pPr>
            <a:r>
              <a:rPr lang="en-US" sz="2400" dirty="0">
                <a:latin typeface="Bodoni 72 Book" pitchFamily="2" charset="0"/>
              </a:rPr>
              <a:t>First time tanners should NEVER go into a bed for the full time on their first visit to the salon.</a:t>
            </a:r>
          </a:p>
          <a:p>
            <a:pPr marL="285750" indent="-285750">
              <a:buFont typeface="Arial" panose="020B0604020202020204" pitchFamily="34" charset="0"/>
              <a:buChar char="•"/>
            </a:pPr>
            <a:r>
              <a:rPr lang="en-US" sz="2400" dirty="0">
                <a:latin typeface="Bodoni 72 Book" pitchFamily="2" charset="0"/>
              </a:rPr>
              <a:t>Sunburns occur when too much UV light is exposed to the skin and disrupts the blood vessels on the surface of the skin, and they work to repair the damaged skin.</a:t>
            </a:r>
          </a:p>
        </p:txBody>
      </p:sp>
    </p:spTree>
    <p:extLst>
      <p:ext uri="{BB962C8B-B14F-4D97-AF65-F5344CB8AC3E}">
        <p14:creationId xmlns:p14="http://schemas.microsoft.com/office/powerpoint/2010/main" val="44347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frame with purple and orange lines&#10;&#10;Description automatically generated">
            <a:extLst>
              <a:ext uri="{FF2B5EF4-FFF2-40B4-BE49-F238E27FC236}">
                <a16:creationId xmlns:a16="http://schemas.microsoft.com/office/drawing/2014/main" id="{D2AFFF9E-A96A-3817-9AA6-BA26460B95E7}"/>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08A19ABF-B7F6-FA4A-8BCE-4993923B5D72}"/>
              </a:ext>
            </a:extLst>
          </p:cNvPr>
          <p:cNvSpPr>
            <a:spLocks noGrp="1"/>
          </p:cNvSpPr>
          <p:nvPr>
            <p:ph type="title"/>
          </p:nvPr>
        </p:nvSpPr>
        <p:spPr/>
        <p:txBody>
          <a:bodyPr/>
          <a:lstStyle/>
          <a:p>
            <a:r>
              <a:rPr lang="en-US" dirty="0">
                <a:latin typeface="Bodoni 72 Book" pitchFamily="2" charset="0"/>
              </a:rPr>
              <a:t>How does your tan fade?</a:t>
            </a:r>
          </a:p>
        </p:txBody>
      </p:sp>
      <p:sp>
        <p:nvSpPr>
          <p:cNvPr id="3" name="Content Placeholder 2">
            <a:extLst>
              <a:ext uri="{FF2B5EF4-FFF2-40B4-BE49-F238E27FC236}">
                <a16:creationId xmlns:a16="http://schemas.microsoft.com/office/drawing/2014/main" id="{D6FE483F-84DD-6044-9C96-B7A0FA6A42EB}"/>
              </a:ext>
            </a:extLst>
          </p:cNvPr>
          <p:cNvSpPr>
            <a:spLocks noGrp="1"/>
          </p:cNvSpPr>
          <p:nvPr>
            <p:ph idx="1"/>
          </p:nvPr>
        </p:nvSpPr>
        <p:spPr/>
        <p:txBody>
          <a:bodyPr/>
          <a:lstStyle/>
          <a:p>
            <a:r>
              <a:rPr lang="en-US" dirty="0">
                <a:latin typeface="Bodoni 72 Book" pitchFamily="2" charset="0"/>
              </a:rPr>
              <a:t>Your skin is constantly reproducing new cells.</a:t>
            </a:r>
          </a:p>
          <a:p>
            <a:r>
              <a:rPr lang="en-US" dirty="0">
                <a:latin typeface="Bodoni 72 Book" pitchFamily="2" charset="0"/>
              </a:rPr>
              <a:t>As new cells get created, they push the old cells out and get shed off.</a:t>
            </a:r>
          </a:p>
          <a:p>
            <a:r>
              <a:rPr lang="en-US" dirty="0">
                <a:latin typeface="Bodoni 72 Book" pitchFamily="2" charset="0"/>
              </a:rPr>
              <a:t>Skin’s natural exfoliation rate is anywhere from 28-35 days (4-5 weeks).</a:t>
            </a:r>
          </a:p>
          <a:p>
            <a:pPr lvl="1"/>
            <a:r>
              <a:rPr lang="en-US" dirty="0">
                <a:latin typeface="Bodoni 72 Book" pitchFamily="2" charset="0"/>
              </a:rPr>
              <a:t>This varies per person</a:t>
            </a:r>
          </a:p>
          <a:p>
            <a:r>
              <a:rPr lang="en-US" dirty="0">
                <a:latin typeface="Bodoni 72 Book" pitchFamily="2" charset="0"/>
              </a:rPr>
              <a:t>On average, this process of sloughing and renewal takes 5-6 weeks.</a:t>
            </a:r>
          </a:p>
          <a:p>
            <a:r>
              <a:rPr lang="en-US" dirty="0">
                <a:latin typeface="Bodoni 72 Book" pitchFamily="2" charset="0"/>
              </a:rPr>
              <a:t>The new cells that are being created inside your body do not contain any oxidation, so the tanning process begins all over.</a:t>
            </a:r>
          </a:p>
        </p:txBody>
      </p:sp>
    </p:spTree>
    <p:extLst>
      <p:ext uri="{BB962C8B-B14F-4D97-AF65-F5344CB8AC3E}">
        <p14:creationId xmlns:p14="http://schemas.microsoft.com/office/powerpoint/2010/main" val="3823619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rectangular frame with purple and orange lines&#10;&#10;Description automatically generated">
            <a:extLst>
              <a:ext uri="{FF2B5EF4-FFF2-40B4-BE49-F238E27FC236}">
                <a16:creationId xmlns:a16="http://schemas.microsoft.com/office/drawing/2014/main" id="{4E3D7492-4AB1-F62E-97F5-282F82BF2266}"/>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22746ACB-B692-1345-B39E-218C18B193BA}"/>
              </a:ext>
            </a:extLst>
          </p:cNvPr>
          <p:cNvSpPr>
            <a:spLocks noGrp="1"/>
          </p:cNvSpPr>
          <p:nvPr>
            <p:ph type="title"/>
          </p:nvPr>
        </p:nvSpPr>
        <p:spPr>
          <a:xfrm>
            <a:off x="602672" y="365125"/>
            <a:ext cx="4724400" cy="1325563"/>
          </a:xfrm>
        </p:spPr>
        <p:txBody>
          <a:bodyPr/>
          <a:lstStyle/>
          <a:p>
            <a:r>
              <a:rPr lang="en-US" dirty="0">
                <a:latin typeface="Bodoni 72 Book" pitchFamily="2" charset="0"/>
              </a:rPr>
              <a:t>Understanding Light</a:t>
            </a:r>
          </a:p>
        </p:txBody>
      </p:sp>
      <p:pic>
        <p:nvPicPr>
          <p:cNvPr id="2050" name="Picture 2">
            <a:extLst>
              <a:ext uri="{FF2B5EF4-FFF2-40B4-BE49-F238E27FC236}">
                <a16:creationId xmlns:a16="http://schemas.microsoft.com/office/drawing/2014/main" id="{D28104BB-52BA-FC49-B765-269F0AF05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2" y="2473037"/>
            <a:ext cx="47244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04AB59-DE04-8840-86CE-993A332B6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455" y="365125"/>
            <a:ext cx="6045200" cy="2730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45CB70-57E2-124D-BB4B-DBEF8F5947AB}"/>
              </a:ext>
            </a:extLst>
          </p:cNvPr>
          <p:cNvSpPr txBox="1"/>
          <p:nvPr/>
        </p:nvSpPr>
        <p:spPr>
          <a:xfrm>
            <a:off x="6278419" y="3116407"/>
            <a:ext cx="5597236"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odoni 72 Book" pitchFamily="2" charset="0"/>
              </a:rPr>
              <a:t>UVA &amp; UVB light can both be produced by the sun and indoor tanning units.</a:t>
            </a:r>
          </a:p>
          <a:p>
            <a:pPr marL="285750" indent="-285750">
              <a:buFont typeface="Arial" panose="020B0604020202020204" pitchFamily="34" charset="0"/>
              <a:buChar char="•"/>
            </a:pPr>
            <a:r>
              <a:rPr lang="en-US" dirty="0">
                <a:latin typeface="Bodoni 72 Book" pitchFamily="2" charset="0"/>
              </a:rPr>
              <a:t>Indoor tanning units are known to be controlled units because they are built and formulated to tan you with minimized risk of burning.</a:t>
            </a:r>
          </a:p>
          <a:p>
            <a:pPr marL="742950" lvl="1" indent="-285750">
              <a:buFont typeface="Arial" panose="020B0604020202020204" pitchFamily="34" charset="0"/>
              <a:buChar char="•"/>
            </a:pPr>
            <a:r>
              <a:rPr lang="en-US" dirty="0">
                <a:latin typeface="Bodoni 72 Book" pitchFamily="2" charset="0"/>
              </a:rPr>
              <a:t>Burning is not impossible with indoor tanning units**</a:t>
            </a:r>
          </a:p>
          <a:p>
            <a:pPr marL="285750" indent="-285750">
              <a:buFont typeface="Arial" panose="020B0604020202020204" pitchFamily="34" charset="0"/>
              <a:buChar char="•"/>
            </a:pPr>
            <a:r>
              <a:rPr lang="en-US" dirty="0">
                <a:latin typeface="Bodoni 72 Book" pitchFamily="2" charset="0"/>
              </a:rPr>
              <a:t>When exposed to the sun outdoors, you get the entire spectrum of the sun all at once so there is no control over your exposure to UV light.</a:t>
            </a:r>
          </a:p>
        </p:txBody>
      </p:sp>
    </p:spTree>
    <p:extLst>
      <p:ext uri="{BB962C8B-B14F-4D97-AF65-F5344CB8AC3E}">
        <p14:creationId xmlns:p14="http://schemas.microsoft.com/office/powerpoint/2010/main" val="105807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frame with purple and orange lines&#10;&#10;Description automatically generated">
            <a:extLst>
              <a:ext uri="{FF2B5EF4-FFF2-40B4-BE49-F238E27FC236}">
                <a16:creationId xmlns:a16="http://schemas.microsoft.com/office/drawing/2014/main" id="{6357BB39-B223-1304-CDBD-2561C74114D3}"/>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92A12895-C139-0C49-BF7D-2D1817DFE31B}"/>
              </a:ext>
            </a:extLst>
          </p:cNvPr>
          <p:cNvSpPr>
            <a:spLocks noGrp="1"/>
          </p:cNvSpPr>
          <p:nvPr>
            <p:ph type="title"/>
          </p:nvPr>
        </p:nvSpPr>
        <p:spPr/>
        <p:txBody>
          <a:bodyPr/>
          <a:lstStyle/>
          <a:p>
            <a:r>
              <a:rPr lang="en-US" dirty="0">
                <a:latin typeface="Bodoni 72 Book" pitchFamily="2" charset="0"/>
              </a:rPr>
              <a:t>Benefits of UV exposure on the body</a:t>
            </a:r>
          </a:p>
        </p:txBody>
      </p:sp>
      <p:sp>
        <p:nvSpPr>
          <p:cNvPr id="3" name="Content Placeholder 2">
            <a:extLst>
              <a:ext uri="{FF2B5EF4-FFF2-40B4-BE49-F238E27FC236}">
                <a16:creationId xmlns:a16="http://schemas.microsoft.com/office/drawing/2014/main" id="{2822F86C-1623-0A4F-A57E-E715237A1B7B}"/>
              </a:ext>
            </a:extLst>
          </p:cNvPr>
          <p:cNvSpPr>
            <a:spLocks noGrp="1"/>
          </p:cNvSpPr>
          <p:nvPr>
            <p:ph idx="1"/>
          </p:nvPr>
        </p:nvSpPr>
        <p:spPr/>
        <p:txBody>
          <a:bodyPr/>
          <a:lstStyle/>
          <a:p>
            <a:r>
              <a:rPr lang="en-US" dirty="0">
                <a:latin typeface="Bodoni 72 Book" pitchFamily="2" charset="0"/>
              </a:rPr>
              <a:t>UV light helps with those with skin conditions such as psoriasis and eczema. The costs are a lot less than being performed at their doctor's office.</a:t>
            </a:r>
          </a:p>
          <a:p>
            <a:r>
              <a:rPr lang="en-US" dirty="0">
                <a:latin typeface="Bodoni 72 Book" pitchFamily="2" charset="0"/>
              </a:rPr>
              <a:t>Exposure to sunlight is thought to increase the brain’s release of a hormone called serotonin. This is associated with boosting mood and helping you feel calm and focused. </a:t>
            </a:r>
          </a:p>
          <a:p>
            <a:r>
              <a:rPr lang="en-US" dirty="0">
                <a:latin typeface="Bodoni 72 Book" pitchFamily="2" charset="0"/>
              </a:rPr>
              <a:t>A study found that UV exposure clients felt significantly more balanced, less nervous, more strengthened, and more satisfied with their appearance after sunbed use.</a:t>
            </a:r>
          </a:p>
          <a:p>
            <a:endParaRPr lang="en-US" dirty="0">
              <a:latin typeface="Bodoni 72 Book" pitchFamily="2" charset="0"/>
            </a:endParaRPr>
          </a:p>
        </p:txBody>
      </p:sp>
    </p:spTree>
    <p:extLst>
      <p:ext uri="{BB962C8B-B14F-4D97-AF65-F5344CB8AC3E}">
        <p14:creationId xmlns:p14="http://schemas.microsoft.com/office/powerpoint/2010/main" val="308746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70F297-C83F-2744-923B-4ACADDAA8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254000"/>
            <a:ext cx="1016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396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rectangular frame with purple and orange lines&#10;&#10;Description automatically generated">
            <a:extLst>
              <a:ext uri="{FF2B5EF4-FFF2-40B4-BE49-F238E27FC236}">
                <a16:creationId xmlns:a16="http://schemas.microsoft.com/office/drawing/2014/main" id="{E6932E2F-301C-3F4E-8B52-0ACE92994912}"/>
              </a:ext>
            </a:extLst>
          </p:cNvPr>
          <p:cNvPicPr>
            <a:picLocks noChangeAspect="1"/>
          </p:cNvPicPr>
          <p:nvPr/>
        </p:nvPicPr>
        <p:blipFill>
          <a:blip r:embed="rId2"/>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2E3BA0E3-AC34-CF46-B48F-9D2E4DDDCE61}"/>
              </a:ext>
            </a:extLst>
          </p:cNvPr>
          <p:cNvSpPr>
            <a:spLocks noGrp="1"/>
          </p:cNvSpPr>
          <p:nvPr>
            <p:ph type="title"/>
          </p:nvPr>
        </p:nvSpPr>
        <p:spPr/>
        <p:txBody>
          <a:bodyPr>
            <a:normAutofit/>
          </a:bodyPr>
          <a:lstStyle/>
          <a:p>
            <a:pPr algn="ctr"/>
            <a:r>
              <a:rPr lang="en-US" sz="5400" dirty="0">
                <a:latin typeface="Bodoni 72 Oldstyle Book" pitchFamily="2" charset="0"/>
              </a:rPr>
              <a:t>Every Tanner Needs Lotion</a:t>
            </a:r>
          </a:p>
        </p:txBody>
      </p:sp>
      <p:pic>
        <p:nvPicPr>
          <p:cNvPr id="2052" name="Picture 4" descr="L-Tyrosine: Benefits, Side Effects, Dosage, Where to Buy, Etc - Examined  Existence">
            <a:extLst>
              <a:ext uri="{FF2B5EF4-FFF2-40B4-BE49-F238E27FC236}">
                <a16:creationId xmlns:a16="http://schemas.microsoft.com/office/drawing/2014/main" id="{E92D0BDC-8C7E-8B4D-86DB-7CE548027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023" y="2843950"/>
            <a:ext cx="5338618" cy="2806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E79D250-FF01-C147-8E85-5D335FA1A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61" y="1518387"/>
            <a:ext cx="3133637" cy="2350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933322-C249-6C44-98FB-D8EA8FD83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1725" y="1518386"/>
            <a:ext cx="3892214" cy="2596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6E8207-4439-6B4B-9701-FC574BDEB4C9}"/>
              </a:ext>
            </a:extLst>
          </p:cNvPr>
          <p:cNvSpPr txBox="1"/>
          <p:nvPr/>
        </p:nvSpPr>
        <p:spPr>
          <a:xfrm>
            <a:off x="3800495" y="1561503"/>
            <a:ext cx="2731477" cy="1384995"/>
          </a:xfrm>
          <a:prstGeom prst="rect">
            <a:avLst/>
          </a:prstGeom>
          <a:noFill/>
        </p:spPr>
        <p:txBody>
          <a:bodyPr wrap="square" rtlCol="0">
            <a:spAutoFit/>
          </a:bodyPr>
          <a:lstStyle/>
          <a:p>
            <a:pPr algn="ctr"/>
            <a:r>
              <a:rPr lang="en-US" sz="2800" dirty="0">
                <a:latin typeface="Felix Titling" pitchFamily="82" charset="77"/>
              </a:rPr>
              <a:t>Hydration</a:t>
            </a:r>
          </a:p>
          <a:p>
            <a:pPr algn="ctr"/>
            <a:r>
              <a:rPr lang="en-US" sz="2800" dirty="0">
                <a:latin typeface="Felix Titling" pitchFamily="82" charset="77"/>
              </a:rPr>
              <a:t>Tyrosine</a:t>
            </a:r>
          </a:p>
          <a:p>
            <a:pPr algn="ctr"/>
            <a:r>
              <a:rPr lang="en-US" sz="2800" dirty="0">
                <a:latin typeface="Felix Titling" pitchFamily="82" charset="77"/>
              </a:rPr>
              <a:t>Skin health</a:t>
            </a:r>
          </a:p>
        </p:txBody>
      </p:sp>
    </p:spTree>
    <p:extLst>
      <p:ext uri="{BB962C8B-B14F-4D97-AF65-F5344CB8AC3E}">
        <p14:creationId xmlns:p14="http://schemas.microsoft.com/office/powerpoint/2010/main" val="3378879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TotalTime>
  <Words>811</Words>
  <Application>Microsoft Macintosh PowerPoint</Application>
  <PresentationFormat>Widescreen</PresentationFormat>
  <Paragraphs>79</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Bodoni 72 Book</vt:lpstr>
      <vt:lpstr>BODONI 72 OLDSTYLE BOOK</vt:lpstr>
      <vt:lpstr>BODONI 72 OLDSTYLE BOOK</vt:lpstr>
      <vt:lpstr>Felix Titling</vt:lpstr>
      <vt:lpstr>Office Theme</vt:lpstr>
      <vt:lpstr>PowerPoint Presentation</vt:lpstr>
      <vt:lpstr>Agenda</vt:lpstr>
      <vt:lpstr>The Tanning Process</vt:lpstr>
      <vt:lpstr>The Tanning Process</vt:lpstr>
      <vt:lpstr>How does your tan fade?</vt:lpstr>
      <vt:lpstr>Understanding Light</vt:lpstr>
      <vt:lpstr>Benefits of UV exposure on the body</vt:lpstr>
      <vt:lpstr>PowerPoint Presentation</vt:lpstr>
      <vt:lpstr>Every Tanner Needs Lotion</vt:lpstr>
      <vt:lpstr>Hydration</vt:lpstr>
      <vt:lpstr>Tyrosine</vt:lpstr>
      <vt:lpstr>Skin Health</vt:lpstr>
      <vt:lpstr>Types of Lotion</vt:lpstr>
      <vt:lpstr>What is Aftercare?</vt:lpstr>
      <vt:lpstr>Why is this important for our clients?</vt:lpstr>
      <vt:lpstr>Review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Racine</dc:creator>
  <cp:lastModifiedBy>Megan Racine</cp:lastModifiedBy>
  <cp:revision>1</cp:revision>
  <dcterms:created xsi:type="dcterms:W3CDTF">2024-09-20T17:17:51Z</dcterms:created>
  <dcterms:modified xsi:type="dcterms:W3CDTF">2024-09-20T17:33:35Z</dcterms:modified>
</cp:coreProperties>
</file>