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811" r:id="rId2"/>
    <p:sldId id="828" r:id="rId3"/>
    <p:sldId id="829" r:id="rId4"/>
    <p:sldId id="831" r:id="rId5"/>
    <p:sldId id="830" r:id="rId6"/>
    <p:sldId id="832" r:id="rId7"/>
    <p:sldId id="833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6"/>
    <p:restoredTop sz="94648"/>
  </p:normalViewPr>
  <p:slideViewPr>
    <p:cSldViewPr snapToGrid="0">
      <p:cViewPr varScale="1">
        <p:scale>
          <a:sx n="79" d="100"/>
          <a:sy n="79" d="100"/>
        </p:scale>
        <p:origin x="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5B436-AB22-3145-9EE3-079269361A27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B5AF9-5A9B-9E4D-9F5E-8082F7F39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0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0287-5B10-0891-D82B-02C05C84A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57B6E-8C4C-A5EA-2417-2BB4D6E3D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710E-1C84-F426-D36B-3B28F970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F0E24-25EC-D932-4598-F7C5C9FE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1176E-E745-E03A-CFFE-8A4BA226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1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6EF2-C8F7-F068-F4FA-9B17DAB1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6B610-E2C5-1178-2A3E-F64FF1036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66E2C-66A5-404E-F87D-843CDB01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13A1D-36BF-F59A-1B26-CF77B3C1A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4E9C-8029-BBBF-6BF3-9635A08D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C6647B-49E6-2107-38E7-A548BF2DE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24773-6690-A42B-4F3D-74B43C9E0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489F7-1E93-11C2-2A7E-20B96B05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6B280-FD6F-6EE6-0DDB-499575568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66A40-1A19-3296-C275-66E2FCAE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C818-7C47-FEBB-AFC7-FED68CCC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430E9-AB86-85F5-BDBD-3A4736F28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D0B7D-75DE-94FE-029E-A8FDAAFA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02517-8C71-7309-426E-F534A424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5BFCD-2A15-E1A1-DE92-3C2CAFF78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5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AF8A-D43C-857F-BC20-8917B8C2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E055-1E3B-5B50-2AB2-99F225050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B6D4E-AEF2-A6A5-E4BB-153D53D8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565A-BDF2-03A5-CA09-D92FCE11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680E6-F362-E358-261F-EC10F3E6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8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5C9CC-231C-5AC4-7734-C365F225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E04E-BAA0-58BD-000B-ED6C210AB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55B5A-6AB2-59E7-D398-9BB204A18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6AA8A-1295-12BC-D238-D1A00464F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5CACD-F0C2-A677-84E0-38F9EDB0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2025B-A1BC-8CD0-DF25-DA13BC7B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B65A-F1C8-3B15-28F0-B5787E0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0F63-BD43-3098-C10A-A0A656A94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318CC-D978-74C7-85A3-C04AB9F9B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F4AF0-ED0D-9318-E811-819F17FB4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BBA2F-5911-E1CA-441C-5ED8FA3C4B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F07A1B-F3D7-A156-04C0-B627EB66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B61CF8-A4B2-09D1-E2A7-2C39C9BA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99531-4B5F-BA86-0A4D-27EC5928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5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BD41-531B-4490-3734-E0253BEC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0CE74-A34B-3BB7-43AF-0C2ACD1E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1D3B2-E635-62DC-7C8A-B7B8D9D8B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BEB45A-C946-2EE7-1239-552CBFE31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E620F2-4C29-F3D1-03D9-3B3C661B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523271-F7C7-8F47-2F20-490BBA08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AAA96-0342-40AC-60DA-8107B0B9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C941-2913-6E8B-3A5F-39847BCB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82F5A-A9B7-E3D4-99E8-635D6C6C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90C5B-D751-1994-AFD8-3790F0D25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96677-86D3-BE92-1059-0626CEDB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445D3-0D62-A2A7-6307-A526380D4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71B6F-265A-DC7C-D4D4-91C603D0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1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5A391-A557-1297-77AE-B8FDBC385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6B8D8-FD93-4830-FEC1-A54615FD3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7061A-0723-B2F1-F41D-0A6328ADA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7B658-3A45-2C34-360E-458CCE349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17165-C6C3-5A13-B2DE-996915C35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38BE72-77B0-BE07-E70F-F712D0E4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7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75FEDB-D84B-80C3-9F3C-2259FB5A7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02E9-223F-AF1B-43CC-CD4C90259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B1E05-0169-60EC-7EF4-44391F9C9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B6391-A6FB-8B49-88A7-C102BAC48904}" type="datetimeFigureOut">
              <a:rPr lang="en-US" smtClean="0"/>
              <a:t>5/30/24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E4EEB-2C05-72AC-458E-7FC3ED26F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DC18E-0278-A62D-2381-7C2570F06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2A36AD-C8B6-AA43-9654-1457A2165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racie@devotedcreations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background with white text&#10;&#10;Description automatically generated">
            <a:extLst>
              <a:ext uri="{FF2B5EF4-FFF2-40B4-BE49-F238E27FC236}">
                <a16:creationId xmlns:a16="http://schemas.microsoft.com/office/drawing/2014/main" id="{D67A460F-A3BC-4B44-BDF4-2BF06D49B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D0C804-51C1-224A-97B0-916EA8CFA38E}"/>
              </a:ext>
            </a:extLst>
          </p:cNvPr>
          <p:cNvSpPr txBox="1"/>
          <p:nvPr/>
        </p:nvSpPr>
        <p:spPr>
          <a:xfrm>
            <a:off x="865414" y="5177386"/>
            <a:ext cx="10461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Felix Titling" pitchFamily="82" charset="77"/>
              </a:rPr>
              <a:t>Product Spotlight: Vault</a:t>
            </a:r>
          </a:p>
        </p:txBody>
      </p:sp>
    </p:spTree>
    <p:extLst>
      <p:ext uri="{BB962C8B-B14F-4D97-AF65-F5344CB8AC3E}">
        <p14:creationId xmlns:p14="http://schemas.microsoft.com/office/powerpoint/2010/main" val="95284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A person holding a bottle of tanning lotion&#10;&#10;Description automatically generated">
            <a:extLst>
              <a:ext uri="{FF2B5EF4-FFF2-40B4-BE49-F238E27FC236}">
                <a16:creationId xmlns:a16="http://schemas.microsoft.com/office/drawing/2014/main" id="{4CD6C64D-4DF5-E269-590A-CB8531D33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5" r="-1" b="8966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6" name="Picture 5" descr="A person with many different colors on her arm&#10;&#10;Description automatically generated">
            <a:extLst>
              <a:ext uri="{FF2B5EF4-FFF2-40B4-BE49-F238E27FC236}">
                <a16:creationId xmlns:a16="http://schemas.microsoft.com/office/drawing/2014/main" id="{1EBF4476-68DC-B5D6-84E7-EFE5BA8BB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7" r="1" b="19362"/>
          <a:stretch/>
        </p:blipFill>
        <p:spPr>
          <a:xfrm>
            <a:off x="8185614" y="169917"/>
            <a:ext cx="3807644" cy="65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rectangular frame with purple and orange lines&#10;&#10;Description automatically generated">
            <a:extLst>
              <a:ext uri="{FF2B5EF4-FFF2-40B4-BE49-F238E27FC236}">
                <a16:creationId xmlns:a16="http://schemas.microsoft.com/office/drawing/2014/main" id="{E6932E2F-301C-3F4E-8B52-0ACE92994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E74CA79-E312-C7B5-0D07-BF523CCB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doni 72 Oldstyle Book" pitchFamily="2" charset="0"/>
              </a:rPr>
              <a:t>Quick Facts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436CC-EF6D-45EA-D85C-CF959DFC97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Bodoni 72 Oldstyle Book" pitchFamily="2" charset="0"/>
              </a:rPr>
              <a:t>Darkest bronzer DC makes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Big trend of color – needing more and needing darker</a:t>
            </a:r>
          </a:p>
          <a:p>
            <a:r>
              <a:rPr lang="en-US" dirty="0">
                <a:latin typeface="Bodoni 72 Oldstyle Book" pitchFamily="2" charset="0"/>
              </a:rPr>
              <a:t>Color Rush Collection</a:t>
            </a:r>
          </a:p>
          <a:p>
            <a:r>
              <a:rPr lang="en-US" dirty="0">
                <a:solidFill>
                  <a:srgbClr val="FF40FF"/>
                </a:solidFill>
                <a:latin typeface="Bodoni 72 Oldstyle Book" pitchFamily="2" charset="0"/>
              </a:rPr>
              <a:t>Focused completely on tanning</a:t>
            </a:r>
          </a:p>
          <a:p>
            <a:pPr lvl="1"/>
            <a:r>
              <a:rPr lang="en-US" dirty="0">
                <a:solidFill>
                  <a:srgbClr val="FF40FF"/>
                </a:solidFill>
                <a:latin typeface="Bodoni 72 Oldstyle Book" pitchFamily="2" charset="0"/>
              </a:rPr>
              <a:t>Unlocking your DARKEST color possible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Ingredients are focused on skincare, but also on getting you dark &amp; staying dark</a:t>
            </a:r>
          </a:p>
          <a:p>
            <a:r>
              <a:rPr lang="en-US" dirty="0">
                <a:latin typeface="Bodoni 72 Oldstyle Book" pitchFamily="2" charset="0"/>
              </a:rPr>
              <a:t>Highest amounts of cosmetic color, natural bronzing agents &amp; DHA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3D44E1-DEFD-F522-2BC5-1A2AC901B8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40FF"/>
                </a:solidFill>
                <a:latin typeface="Bodoni 72 Oldstyle Book" pitchFamily="2" charset="0"/>
              </a:rPr>
              <a:t>Cellulite fighting blend</a:t>
            </a:r>
            <a:endParaRPr lang="en-US" dirty="0">
              <a:latin typeface="Bodoni 72 Oldstyle Book" pitchFamily="2" charset="0"/>
            </a:endParaRPr>
          </a:p>
          <a:p>
            <a:r>
              <a:rPr lang="en-US" dirty="0" err="1">
                <a:solidFill>
                  <a:srgbClr val="FF40FF"/>
                </a:solidFill>
                <a:latin typeface="Bodoni 72 Oldstyle Book" pitchFamily="2" charset="0"/>
              </a:rPr>
              <a:t>FreshTek</a:t>
            </a:r>
            <a:endParaRPr lang="en-US" dirty="0">
              <a:latin typeface="Bodoni 72 Oldstyle Book" pitchFamily="2" charset="0"/>
            </a:endParaRPr>
          </a:p>
          <a:p>
            <a:r>
              <a:rPr lang="en-US" dirty="0">
                <a:solidFill>
                  <a:srgbClr val="FF40FF"/>
                </a:solidFill>
                <a:latin typeface="Bodoni 72 Oldstyle Book" pitchFamily="2" charset="0"/>
              </a:rPr>
              <a:t>Tattoo &amp; color fade protecting</a:t>
            </a:r>
          </a:p>
          <a:p>
            <a:r>
              <a:rPr lang="en-US" dirty="0">
                <a:latin typeface="Bodoni 72 Oldstyle Book" pitchFamily="2" charset="0"/>
              </a:rPr>
              <a:t>Color-correcting technology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Anti-orange &amp; anti-reddening</a:t>
            </a:r>
          </a:p>
          <a:p>
            <a:r>
              <a:rPr lang="en-US" dirty="0">
                <a:latin typeface="Bodoni 72 Oldstyle Book" pitchFamily="2" charset="0"/>
              </a:rPr>
              <a:t>Chromatic Cream fragrance</a:t>
            </a:r>
          </a:p>
          <a:p>
            <a:pPr lvl="1"/>
            <a:r>
              <a:rPr lang="en-US" dirty="0">
                <a:latin typeface="Bodoni 72 Oldstyle Book" pitchFamily="2" charset="0"/>
              </a:rPr>
              <a:t>BBW Iced Vanilla Woods</a:t>
            </a:r>
          </a:p>
          <a:p>
            <a:pPr lvl="3"/>
            <a:r>
              <a:rPr lang="en-US" dirty="0">
                <a:latin typeface="Bodoni 72 Oldstyle Book" pitchFamily="2" charset="0"/>
              </a:rPr>
              <a:t>Vanilla, Lavender, Woodsy, Smoky</a:t>
            </a:r>
          </a:p>
          <a:p>
            <a:r>
              <a:rPr lang="en-US" dirty="0">
                <a:latin typeface="Bodoni 72 Oldstyle Book" pitchFamily="2" charset="0"/>
              </a:rPr>
              <a:t>Gluten, paraben, soy, sulfate free</a:t>
            </a:r>
          </a:p>
          <a:p>
            <a:r>
              <a:rPr lang="en-US" dirty="0">
                <a:latin typeface="Bodoni 72 Oldstyle Book" pitchFamily="2" charset="0"/>
              </a:rPr>
              <a:t>Vegan formula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7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bottle of tanning lotion&#10;&#10;Description automatically generated">
            <a:extLst>
              <a:ext uri="{FF2B5EF4-FFF2-40B4-BE49-F238E27FC236}">
                <a16:creationId xmlns:a16="http://schemas.microsoft.com/office/drawing/2014/main" id="{4CD6C64D-4DF5-E269-590A-CB8531D335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85" r="-1" b="8966"/>
          <a:stretch/>
        </p:blipFill>
        <p:spPr>
          <a:xfrm>
            <a:off x="194948" y="173518"/>
            <a:ext cx="7803277" cy="6512761"/>
          </a:xfrm>
          <a:prstGeom prst="rect">
            <a:avLst/>
          </a:prstGeom>
        </p:spPr>
      </p:pic>
      <p:pic>
        <p:nvPicPr>
          <p:cNvPr id="6" name="Picture 5" descr="A person with many different colors on her arm&#10;&#10;Description automatically generated">
            <a:extLst>
              <a:ext uri="{FF2B5EF4-FFF2-40B4-BE49-F238E27FC236}">
                <a16:creationId xmlns:a16="http://schemas.microsoft.com/office/drawing/2014/main" id="{1EBF4476-68DC-B5D6-84E7-EFE5BA8BB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7" r="1" b="19362"/>
          <a:stretch/>
        </p:blipFill>
        <p:spPr>
          <a:xfrm>
            <a:off x="8185614" y="169917"/>
            <a:ext cx="3807644" cy="651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ottle of liquid with a white background&#10;&#10;Description automatically generated">
            <a:extLst>
              <a:ext uri="{FF2B5EF4-FFF2-40B4-BE49-F238E27FC236}">
                <a16:creationId xmlns:a16="http://schemas.microsoft.com/office/drawing/2014/main" id="{F3B2F025-41E3-D43F-D73F-C3A0A3FC1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AE8F7-7D66-BF89-F7A8-96DBAF86BCB8}"/>
              </a:ext>
            </a:extLst>
          </p:cNvPr>
          <p:cNvSpPr txBox="1"/>
          <p:nvPr/>
        </p:nvSpPr>
        <p:spPr>
          <a:xfrm>
            <a:off x="4607372" y="1248154"/>
            <a:ext cx="7345142" cy="49930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marL="342900" indent="-342900">
              <a:buAutoNum type="arabicPeriod"/>
            </a:pPr>
            <a:r>
              <a:rPr lang="en-US" sz="1900" dirty="0">
                <a:latin typeface="Bodoni 72 Book" pitchFamily="2" charset="0"/>
              </a:rPr>
              <a:t>Super encapsulated triple black DHA bronzer with </a:t>
            </a:r>
            <a:r>
              <a:rPr lang="en-US" sz="1900" b="1" u="sng" dirty="0">
                <a:latin typeface="Bodoni 72 Book" pitchFamily="2" charset="0"/>
              </a:rPr>
              <a:t>auto darkening complex</a:t>
            </a:r>
          </a:p>
          <a:p>
            <a:pPr marL="342900" indent="-342900">
              <a:buAutoNum type="arabicPeriod"/>
            </a:pPr>
            <a:r>
              <a:rPr lang="en-US" sz="1900" dirty="0">
                <a:latin typeface="Bodoni 72 Book" pitchFamily="2" charset="0"/>
              </a:rPr>
              <a:t>Cellulite fighting &amp; slimming technology - </a:t>
            </a:r>
            <a:r>
              <a:rPr lang="en-US" sz="1900" b="1" u="sng" dirty="0" err="1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Forslean</a:t>
            </a:r>
            <a:r>
              <a:rPr lang="en-US" sz="1900" b="1" u="sng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™ &amp; </a:t>
            </a:r>
            <a:r>
              <a:rPr lang="en-US" sz="1900" b="1" u="sng" dirty="0" err="1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Flavoslim</a:t>
            </a:r>
            <a:r>
              <a:rPr lang="en-US" sz="1900" b="1" u="sng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™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Bodoni 72 Book" pitchFamily="2" charset="0"/>
              </a:rPr>
              <a:t>B</a:t>
            </a:r>
            <a:r>
              <a:rPr lang="en-US" sz="1800" dirty="0">
                <a:latin typeface="Bodoni 72 Book" pitchFamily="2" charset="0"/>
              </a:rPr>
              <a:t>reak down fat deposits and counteract signs of cellulite by improving the skin’s elasticity</a:t>
            </a:r>
            <a:endParaRPr lang="en-US" sz="1900" dirty="0">
              <a:solidFill>
                <a:srgbClr val="000000"/>
              </a:solidFill>
              <a:latin typeface="Bodoni 72 Book" pitchFamily="2" charset="0"/>
              <a:ea typeface="Baskerville" panose="02020502070401020303" pitchFamily="18" charset="0"/>
            </a:endParaRPr>
          </a:p>
          <a:p>
            <a:pPr marL="342900" indent="-342900">
              <a:buAutoNum type="arabicPeriod"/>
            </a:pPr>
            <a:r>
              <a:rPr lang="en-US" sz="1900" b="1" u="sng" dirty="0">
                <a:latin typeface="Bodoni 72 Book" pitchFamily="2" charset="0"/>
              </a:rPr>
              <a:t>Copper Peptide &amp; Niacinamide anti-aging blend</a:t>
            </a:r>
            <a:r>
              <a:rPr lang="en-US" sz="1900" u="sng" dirty="0">
                <a:latin typeface="Bodoni 72 Book" pitchFamily="2" charset="0"/>
              </a:rPr>
              <a:t> </a:t>
            </a:r>
            <a:r>
              <a:rPr lang="en-US" sz="1900" dirty="0">
                <a:latin typeface="Bodoni 72 Book" pitchFamily="2" charset="0"/>
              </a:rPr>
              <a:t>provides a more youthful, smooth &amp; clear complexion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Bodoni 72 Book" pitchFamily="2" charset="0"/>
              </a:rPr>
              <a:t>Proven to help fade scars, stretch marks, wrinkles, sagging skin, acne, redness, uneven tone &amp; texture, excess oil production, clogged pores</a:t>
            </a: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Texture smoothing </a:t>
            </a:r>
            <a:r>
              <a:rPr lang="en-US" sz="1900" b="1" u="sng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Vegan Collagen</a:t>
            </a:r>
          </a:p>
          <a:p>
            <a:pPr marL="342900" indent="-342900">
              <a:buAutoNum type="arabicPeriod"/>
            </a:pPr>
            <a:r>
              <a:rPr lang="en-US" sz="1900" b="1" u="sng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Color-correcting blend 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– anti-orange &amp; anti-reddening</a:t>
            </a: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Skin strengthening </a:t>
            </a:r>
            <a:r>
              <a:rPr lang="en-US" sz="1900" b="1" u="sng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probiotic enzymes 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to protect against free radicals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BCD78-5E21-6C6F-A496-94D7675037CF}"/>
              </a:ext>
            </a:extLst>
          </p:cNvPr>
          <p:cNvSpPr txBox="1"/>
          <p:nvPr/>
        </p:nvSpPr>
        <p:spPr>
          <a:xfrm>
            <a:off x="3777343" y="245346"/>
            <a:ext cx="8175171" cy="1296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dirty="0">
                <a:solidFill>
                  <a:srgbClr val="000000"/>
                </a:solidFill>
                <a:uFillTx/>
                <a:latin typeface="Bodoni 72 Oldstyle Book" pitchFamily="2" charset="0"/>
                <a:ea typeface="SimSun" pitchFamily="2"/>
                <a:cs typeface="Lucida Sans" pitchFamily="2"/>
              </a:rPr>
              <a:t>Vault</a:t>
            </a:r>
            <a:r>
              <a:rPr lang="en-US" sz="4800" b="0" i="0" u="none" strike="noStrike" kern="1200" cap="none" spc="0" baseline="0" dirty="0">
                <a:solidFill>
                  <a:srgbClr val="000000"/>
                </a:solidFill>
                <a:uFillTx/>
                <a:latin typeface="Bodoni 72 Oldstyle Book" pitchFamily="2" charset="0"/>
                <a:ea typeface="SimSun" pitchFamily="2"/>
                <a:cs typeface="Lucida Sans" pitchFamily="2"/>
              </a:rPr>
              <a:t>™</a:t>
            </a:r>
            <a:r>
              <a:rPr lang="en-US" sz="4800" b="1" i="0" u="none" strike="noStrike" kern="1200" cap="none" spc="0" baseline="0" dirty="0">
                <a:solidFill>
                  <a:srgbClr val="000000"/>
                </a:solidFill>
                <a:uFillTx/>
                <a:latin typeface="Bodoni 72 Oldstyle Book" pitchFamily="2" charset="0"/>
                <a:ea typeface="SimSun" pitchFamily="2"/>
                <a:cs typeface="Lucida Sans" pitchFamily="2"/>
              </a:rPr>
              <a:t> </a:t>
            </a:r>
            <a:endParaRPr lang="en-US" sz="2400" dirty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FDDEA-F687-C643-2444-D31FECCCFE8D}"/>
              </a:ext>
            </a:extLst>
          </p:cNvPr>
          <p:cNvSpPr txBox="1"/>
          <p:nvPr/>
        </p:nvSpPr>
        <p:spPr>
          <a:xfrm>
            <a:off x="9931079" y="308207"/>
            <a:ext cx="172462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Bodoni 72 Oldstyle Book" pitchFamily="2" charset="0"/>
              </a:rPr>
              <a:t>Bottle: $163.00</a:t>
            </a:r>
          </a:p>
          <a:p>
            <a:r>
              <a:rPr lang="en-US" dirty="0">
                <a:latin typeface="Bodoni 72 Oldstyle Book" pitchFamily="2" charset="0"/>
              </a:rPr>
              <a:t>Packet: $17.50</a:t>
            </a:r>
          </a:p>
        </p:txBody>
      </p:sp>
    </p:spTree>
    <p:extLst>
      <p:ext uri="{BB962C8B-B14F-4D97-AF65-F5344CB8AC3E}">
        <p14:creationId xmlns:p14="http://schemas.microsoft.com/office/powerpoint/2010/main" val="158148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ottle of liquid with a white background&#10;&#10;Description automatically generated">
            <a:extLst>
              <a:ext uri="{FF2B5EF4-FFF2-40B4-BE49-F238E27FC236}">
                <a16:creationId xmlns:a16="http://schemas.microsoft.com/office/drawing/2014/main" id="{F3B2F025-41E3-D43F-D73F-C3A0A3FC1F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CAE8F7-7D66-BF89-F7A8-96DBAF86BCB8}"/>
              </a:ext>
            </a:extLst>
          </p:cNvPr>
          <p:cNvSpPr txBox="1"/>
          <p:nvPr/>
        </p:nvSpPr>
        <p:spPr>
          <a:xfrm>
            <a:off x="4607372" y="1248154"/>
            <a:ext cx="7345142" cy="49930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en-US" sz="1900" dirty="0">
                <a:solidFill>
                  <a:srgbClr val="FF40FF"/>
                </a:solidFill>
                <a:latin typeface="Bodoni 72 Book" pitchFamily="2" charset="0"/>
                <a:ea typeface="Baskerville" panose="02020502070401020303" pitchFamily="18" charset="0"/>
              </a:rPr>
              <a:t>Encapsulated DHA 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– DHA that is time released on the skin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Slower release of DHA which results in longer lasting color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Anywhere from 10-17 days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Less after tan “DHA smell” due to the encapsulation process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Combined with regular DHA for the darkest delayed color possible</a:t>
            </a: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FF40FF"/>
                </a:solidFill>
                <a:latin typeface="Bodoni 72 Book" pitchFamily="2" charset="0"/>
                <a:ea typeface="Baskerville" panose="02020502070401020303" pitchFamily="18" charset="0"/>
              </a:rPr>
              <a:t>Collagen producing Amino Acid Complex 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– Multiple amino acids that help with skin pH balancing, collagen production, increased skin hydration, anti-aging benefits and the overall health of the skin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Building blocks of peptides and the skin (can form long chains that turn into peptides)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Amino acids help move and transport water throughout the skin to maintain hydration</a:t>
            </a:r>
          </a:p>
          <a:p>
            <a:pPr marL="342900" indent="-342900">
              <a:buAutoNum type="arabicPeriod"/>
            </a:pPr>
            <a:r>
              <a:rPr lang="en-US" sz="1900" dirty="0" err="1">
                <a:solidFill>
                  <a:srgbClr val="FF40FF"/>
                </a:solidFill>
                <a:latin typeface="Bodoni 72 Book" pitchFamily="2" charset="0"/>
                <a:ea typeface="Baskerville" panose="02020502070401020303" pitchFamily="18" charset="0"/>
              </a:rPr>
              <a:t>SymBronze</a:t>
            </a:r>
            <a:r>
              <a:rPr lang="en-US" sz="1900" dirty="0">
                <a:solidFill>
                  <a:srgbClr val="FF40FF"/>
                </a:solidFill>
                <a:latin typeface="Bodoni 72 Book" pitchFamily="2" charset="0"/>
                <a:ea typeface="Baskerville" panose="02020502070401020303" pitchFamily="18" charset="0"/>
              </a:rPr>
              <a:t>™ Green 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(blue in color) enhances new melanin stimulation that is 100% naturally derived from microalgae and absorbs quickly into the skin to start working quicker</a:t>
            </a: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Naturally derived </a:t>
            </a:r>
            <a:r>
              <a:rPr lang="en-US" sz="1900" dirty="0" err="1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erythrulose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 from </a:t>
            </a:r>
            <a:r>
              <a:rPr lang="en-US" sz="1900" dirty="0">
                <a:solidFill>
                  <a:srgbClr val="FF40FF"/>
                </a:solidFill>
                <a:latin typeface="Bodoni 72 Book" pitchFamily="2" charset="0"/>
                <a:ea typeface="Baskerville" panose="02020502070401020303" pitchFamily="18" charset="0"/>
              </a:rPr>
              <a:t>Raspberry Ketone 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for natural bronzing effect</a:t>
            </a:r>
          </a:p>
          <a:p>
            <a:pPr marL="800100" lvl="1" indent="-342900"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A natural DHA substitute in DHA free self tanners</a:t>
            </a:r>
          </a:p>
          <a:p>
            <a:pPr marL="800100" lvl="1" indent="-342900"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High in Vitamin C, protects from UV induced damage, helps tighten the skin &amp; increase elasticity</a:t>
            </a:r>
            <a:endParaRPr lang="en-US" sz="1900" dirty="0">
              <a:latin typeface="Bodoni 72 Book" pitchFamily="2" charset="0"/>
            </a:endParaRPr>
          </a:p>
          <a:p>
            <a:pPr marL="342900" indent="-342900">
              <a:buAutoNum type="arabicPeriod"/>
            </a:pPr>
            <a:r>
              <a:rPr lang="en-US" sz="1900" dirty="0">
                <a:solidFill>
                  <a:srgbClr val="FF40FF"/>
                </a:solidFill>
                <a:latin typeface="Bodoni 72 Book" pitchFamily="2" charset="0"/>
                <a:ea typeface="Baskerville" panose="02020502070401020303" pitchFamily="18" charset="0"/>
              </a:rPr>
              <a:t>Ingredient Locking Technology </a:t>
            </a:r>
            <a:r>
              <a:rPr lang="en-US" sz="1900" dirty="0">
                <a:solidFill>
                  <a:srgbClr val="000000"/>
                </a:solidFill>
                <a:latin typeface="Bodoni 72 Book" pitchFamily="2" charset="0"/>
                <a:ea typeface="Baskerville" panose="02020502070401020303" pitchFamily="18" charset="0"/>
              </a:rPr>
              <a:t>– Setting spray for your tan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CBCD78-5E21-6C6F-A496-94D7675037CF}"/>
              </a:ext>
            </a:extLst>
          </p:cNvPr>
          <p:cNvSpPr txBox="1"/>
          <p:nvPr/>
        </p:nvSpPr>
        <p:spPr>
          <a:xfrm>
            <a:off x="3777343" y="245346"/>
            <a:ext cx="8175171" cy="12967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defTabSz="914400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i="0" u="none" strike="noStrike" kern="1200" cap="none" spc="0" baseline="0" dirty="0">
                <a:solidFill>
                  <a:srgbClr val="000000"/>
                </a:solidFill>
                <a:uFillTx/>
                <a:latin typeface="Bodoni 72 Oldstyle Book" pitchFamily="2" charset="0"/>
                <a:ea typeface="SimSun" pitchFamily="2"/>
                <a:cs typeface="Lucida Sans" pitchFamily="2"/>
              </a:rPr>
              <a:t>Vault</a:t>
            </a:r>
            <a:r>
              <a:rPr lang="en-US" sz="4800" b="0" i="0" u="none" strike="noStrike" kern="1200" cap="none" spc="0" baseline="0" dirty="0">
                <a:solidFill>
                  <a:srgbClr val="000000"/>
                </a:solidFill>
                <a:uFillTx/>
                <a:latin typeface="Bodoni 72 Oldstyle Book" pitchFamily="2" charset="0"/>
                <a:ea typeface="SimSun" pitchFamily="2"/>
                <a:cs typeface="Lucida Sans" pitchFamily="2"/>
              </a:rPr>
              <a:t>™</a:t>
            </a:r>
            <a:r>
              <a:rPr lang="en-US" sz="4800" b="1" i="0" u="none" strike="noStrike" kern="1200" cap="none" spc="0" baseline="0" dirty="0">
                <a:solidFill>
                  <a:srgbClr val="000000"/>
                </a:solidFill>
                <a:uFillTx/>
                <a:latin typeface="Bodoni 72 Oldstyle Book" pitchFamily="2" charset="0"/>
                <a:ea typeface="SimSun" pitchFamily="2"/>
                <a:cs typeface="Lucida Sans" pitchFamily="2"/>
              </a:rPr>
              <a:t> </a:t>
            </a:r>
            <a:endParaRPr lang="en-US" sz="2400" dirty="0">
              <a:solidFill>
                <a:srgbClr val="000000"/>
              </a:solidFill>
              <a:latin typeface="Baskerville" panose="02020502070401020303" pitchFamily="18" charset="0"/>
              <a:ea typeface="Baskerville" panose="02020502070401020303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73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purple and orange lines&#10;&#10;Description automatically generated">
            <a:extLst>
              <a:ext uri="{FF2B5EF4-FFF2-40B4-BE49-F238E27FC236}">
                <a16:creationId xmlns:a16="http://schemas.microsoft.com/office/drawing/2014/main" id="{D8A34CE0-0D45-A235-EA77-1A74E85F8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pic>
        <p:nvPicPr>
          <p:cNvPr id="8" name="Picture 7" descr="A person holding a bottle of tanning lotion&#10;&#10;Description automatically generated">
            <a:extLst>
              <a:ext uri="{FF2B5EF4-FFF2-40B4-BE49-F238E27FC236}">
                <a16:creationId xmlns:a16="http://schemas.microsoft.com/office/drawing/2014/main" id="{4CD6C64D-4DF5-E269-590A-CB8531D33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85" r="-1" b="8966"/>
          <a:stretch/>
        </p:blipFill>
        <p:spPr>
          <a:xfrm>
            <a:off x="470978" y="860609"/>
            <a:ext cx="5450337" cy="4548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6502DD-0775-CD14-EE67-44EA49515362}"/>
              </a:ext>
            </a:extLst>
          </p:cNvPr>
          <p:cNvSpPr txBox="1"/>
          <p:nvPr/>
        </p:nvSpPr>
        <p:spPr>
          <a:xfrm>
            <a:off x="6955971" y="657250"/>
            <a:ext cx="419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40FF"/>
                </a:solidFill>
                <a:latin typeface="Bodoni 72 Oldstyle Book" pitchFamily="2" charset="0"/>
              </a:rPr>
              <a:t>GIVEAWAY TIME!!!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DA23C-9878-F0AC-A2D0-77157F1BFEDF}"/>
              </a:ext>
            </a:extLst>
          </p:cNvPr>
          <p:cNvSpPr txBox="1"/>
          <p:nvPr/>
        </p:nvSpPr>
        <p:spPr>
          <a:xfrm>
            <a:off x="6285914" y="1507568"/>
            <a:ext cx="55365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Bodoni 72 Oldstyle Book" pitchFamily="2" charset="0"/>
              </a:rPr>
              <a:t>What is the name of our new melanin stimulating ingredient?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Bodoni 72 Oldstyle Book" pitchFamily="2" charset="0"/>
              </a:rPr>
              <a:t>What</a:t>
            </a:r>
            <a:r>
              <a:rPr lang="en-US" sz="2400" dirty="0">
                <a:latin typeface="Bodoni 72 Oldstyle Book" pitchFamily="2" charset="0"/>
              </a:rPr>
              <a:t> </a:t>
            </a:r>
            <a:r>
              <a:rPr lang="en-US" sz="2400" dirty="0">
                <a:latin typeface="Bodoni 72 Oldstyle Book" pitchFamily="2" charset="0"/>
              </a:rPr>
              <a:t>fruit is in the specialty natural bronzing ingredient?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Bodoni 72 Oldstyle Book" pitchFamily="2" charset="0"/>
              </a:rPr>
              <a:t>What</a:t>
            </a:r>
            <a:r>
              <a:rPr lang="en-US" sz="2400" dirty="0">
                <a:latin typeface="Bodoni 72 Oldstyle Book" pitchFamily="2" charset="0"/>
              </a:rPr>
              <a:t> is the DC fragrance name of Vault?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Bodoni 72 Oldstyle Book" pitchFamily="2" charset="0"/>
              </a:rPr>
              <a:t>What is the fragrance copy?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Bodoni 72 Oldstyle Book" pitchFamily="2" charset="0"/>
              </a:rPr>
              <a:t>Name an</a:t>
            </a:r>
            <a:r>
              <a:rPr lang="en-US" sz="2400" dirty="0">
                <a:latin typeface="Bodoni 72 Oldstyle Book" pitchFamily="2" charset="0"/>
              </a:rPr>
              <a:t> ingredient in the anti-aging blend.</a:t>
            </a:r>
          </a:p>
        </p:txBody>
      </p:sp>
    </p:spTree>
    <p:extLst>
      <p:ext uri="{BB962C8B-B14F-4D97-AF65-F5344CB8AC3E}">
        <p14:creationId xmlns:p14="http://schemas.microsoft.com/office/powerpoint/2010/main" val="3111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onde hair&#10;&#10;Description automatically generated">
            <a:extLst>
              <a:ext uri="{FF2B5EF4-FFF2-40B4-BE49-F238E27FC236}">
                <a16:creationId xmlns:a16="http://schemas.microsoft.com/office/drawing/2014/main" id="{D1C265CF-429C-DC48-8625-1ACAB9941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C60D3E-2AFC-1444-B805-37D281BEFBDD}"/>
              </a:ext>
            </a:extLst>
          </p:cNvPr>
          <p:cNvSpPr txBox="1"/>
          <p:nvPr/>
        </p:nvSpPr>
        <p:spPr>
          <a:xfrm>
            <a:off x="4877488" y="2557472"/>
            <a:ext cx="7265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40FF"/>
                </a:solidFill>
                <a:latin typeface="Bodoni 72 Book" pitchFamily="2" charset="0"/>
              </a:rPr>
              <a:t>Megan Edwards| International Sales Trainer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Bodoni 72 Book" pitchFamily="2" charset="0"/>
                <a:hlinkClick r:id="rId3"/>
              </a:rPr>
              <a:t>megan@devotedcreations.com</a:t>
            </a:r>
            <a:endParaRPr lang="en-US" sz="3200" dirty="0">
              <a:solidFill>
                <a:schemeClr val="bg1"/>
              </a:solidFill>
              <a:latin typeface="Bodoni 72 Boo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40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7198</TotalTime>
  <Words>449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Aptos</vt:lpstr>
      <vt:lpstr>Aptos Display</vt:lpstr>
      <vt:lpstr>Arial</vt:lpstr>
      <vt:lpstr>Baskerville</vt:lpstr>
      <vt:lpstr>Bodoni 72 Book</vt:lpstr>
      <vt:lpstr>Bodoni 72 Oldstyle Book</vt:lpstr>
      <vt:lpstr>Bodoni 72 Oldstyle Book</vt:lpstr>
      <vt:lpstr>Felix Titling</vt:lpstr>
      <vt:lpstr>Office Theme</vt:lpstr>
      <vt:lpstr>PowerPoint Presentation</vt:lpstr>
      <vt:lpstr>PowerPoint Presentation</vt:lpstr>
      <vt:lpstr>Quick Facts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Racine</dc:creator>
  <cp:lastModifiedBy>Megan Racine</cp:lastModifiedBy>
  <cp:revision>7</cp:revision>
  <dcterms:created xsi:type="dcterms:W3CDTF">2024-04-12T14:34:01Z</dcterms:created>
  <dcterms:modified xsi:type="dcterms:W3CDTF">2024-05-31T15:39:03Z</dcterms:modified>
</cp:coreProperties>
</file>