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811" r:id="rId2"/>
    <p:sldId id="812" r:id="rId3"/>
    <p:sldId id="813" r:id="rId4"/>
    <p:sldId id="815" r:id="rId5"/>
    <p:sldId id="820" r:id="rId6"/>
    <p:sldId id="814" r:id="rId7"/>
    <p:sldId id="816" r:id="rId8"/>
    <p:sldId id="817" r:id="rId9"/>
    <p:sldId id="818" r:id="rId10"/>
    <p:sldId id="821" r:id="rId11"/>
    <p:sldId id="822" r:id="rId12"/>
    <p:sldId id="819" r:id="rId13"/>
    <p:sldId id="25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23"/>
    <p:restoredTop sz="96197"/>
  </p:normalViewPr>
  <p:slideViewPr>
    <p:cSldViewPr snapToGrid="0" snapToObjects="1">
      <p:cViewPr varScale="1">
        <p:scale>
          <a:sx n="94" d="100"/>
          <a:sy n="94" d="100"/>
        </p:scale>
        <p:origin x="208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CCD04-53B5-4343-8321-9D0C16312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ADE7B8-FCE8-2740-9442-9B4604F68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071C0-48CB-8C43-9A3E-2EA76A76C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14EA-2F2B-7443-B532-093035781E0A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943AC-3F81-3449-9C6F-029D3783A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0CE7-B447-0A4D-A78D-53221B9DA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9DDF-202E-C840-9657-D66A85A82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6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687BF-D5D7-A94D-91CC-58B9C7CA2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B9DB53-C64A-074A-876B-D87C0933B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4ACC6-25A4-6B41-885B-F6AC177AB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14EA-2F2B-7443-B532-093035781E0A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97806-5883-7748-9EF9-06878D32A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DCAC3-1E54-DA45-8FFA-A45703BAB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9DDF-202E-C840-9657-D66A85A82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97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8E7871-65B3-FB43-8554-F575F12F1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54C139-53E4-F942-AE9C-F5995EA90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64635-79DF-B144-A6A3-21AC8BD30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14EA-2F2B-7443-B532-093035781E0A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56085-B739-074F-93D6-B03D3986F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78330-2658-5840-8AAB-DAFF6DC93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9DDF-202E-C840-9657-D66A85A82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0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F52B-4ACA-EB4F-9A58-39A3BC252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4A8A5-790B-B44E-BDB4-F4CEDA930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A3C4E-AE32-BB42-8CC7-ABA52E46E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14EA-2F2B-7443-B532-093035781E0A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4BC6B-6828-C24D-A810-0246DE76E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99895-FDBC-8449-881A-0FBB3FBF5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9DDF-202E-C840-9657-D66A85A82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8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6E6C9-845B-AD49-B16D-4BDF0025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20E8D-C2B1-B14F-8468-4DF347C5C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3F7F6-2C4C-BF4C-AA48-B64988BE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14EA-2F2B-7443-B532-093035781E0A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E2802-9AC8-C242-865C-4E6DDE7F6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76FB7-C51E-6C48-B599-29EF9FF32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9DDF-202E-C840-9657-D66A85A82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3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34EBB-2507-504F-A649-8D358FFE9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6AA4F-1047-1D4B-B0FD-D991A813CD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4C8B6-76F6-684D-9127-CAEEF34FE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3C0CFB-F303-E648-AE89-9125453DD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14EA-2F2B-7443-B532-093035781E0A}" type="datetimeFigureOut">
              <a:rPr lang="en-US" smtClean="0"/>
              <a:t>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50AEB-7A56-B645-8073-7EDF0BEE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65174-6A3D-A442-A845-7E5C405CF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9DDF-202E-C840-9657-D66A85A82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9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5966E-9DF0-C64F-8E2E-E0D2F4398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AAE40-C28F-1A45-A6D8-42CFFAD63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0BEDB-8080-2D46-955E-2635D22DA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25A751-900D-C443-BE0E-7AD2233670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6782F5-F592-BC49-8E8C-88266B44C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F15651-3FBC-A742-B4BD-10321898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14EA-2F2B-7443-B532-093035781E0A}" type="datetimeFigureOut">
              <a:rPr lang="en-US" smtClean="0"/>
              <a:t>1/23/24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055CBC-FE6A-0444-A132-4D9B19F37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6C8913-A3DB-3B48-AE1B-C29BEE07C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9DDF-202E-C840-9657-D66A85A82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12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C1134-6D83-BE49-B040-3E7685334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28B130-0632-084D-ADD1-C27F3E666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14EA-2F2B-7443-B532-093035781E0A}" type="datetimeFigureOut">
              <a:rPr lang="en-US" smtClean="0"/>
              <a:t>1/23/24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66C9E4-3187-0C41-B6A7-3A7254AF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963FB5-E7B6-5444-BD1F-52BF959F3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9DDF-202E-C840-9657-D66A85A82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24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36F6B8-C4FA-8048-A96E-E99635C02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14EA-2F2B-7443-B532-093035781E0A}" type="datetimeFigureOut">
              <a:rPr lang="en-US" smtClean="0"/>
              <a:t>1/23/24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A6BA93-44F4-2446-814B-56B46071B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00C57-D8D9-6A47-8AB6-51D904B62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9DDF-202E-C840-9657-D66A85A82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36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5341-1527-A64E-9944-EF9D017E3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3D3A2-7D95-E149-985E-EF182BB17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527FD-5A74-1646-9F54-D012EA495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8935F-340E-8F4A-B7AB-A0ABD060E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14EA-2F2B-7443-B532-093035781E0A}" type="datetimeFigureOut">
              <a:rPr lang="en-US" smtClean="0"/>
              <a:t>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EBB5A-1F60-A046-B945-089891A2F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A5DA6-E38D-ED4F-AC42-2498C17F4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9DDF-202E-C840-9657-D66A85A82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07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1450C-B129-F841-AE1A-8AD8A0C78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ADAECC-6B08-3E4C-8B0F-210D5A7EF4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0DF9C-2E9B-1247-A6B3-0B2D6D0AE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E29756-9BEC-8C44-9027-910108455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14EA-2F2B-7443-B532-093035781E0A}" type="datetimeFigureOut">
              <a:rPr lang="en-US" smtClean="0"/>
              <a:t>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0E1EE-0EFE-A64E-BB4B-8C14FEC91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A4DC5D-C714-2243-9B03-D115E3F77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9DDF-202E-C840-9657-D66A85A82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16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7EA5F3-6492-014C-9C48-204226A59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CD35B-5DEE-E947-B92D-966991390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F7BDA-BF1E-0544-827F-B429292240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E14EA-2F2B-7443-B532-093035781E0A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EF97A-601F-3C46-A471-9452423369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C3135-459C-8344-98DD-4678B3077A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B9DDF-202E-C840-9657-D66A85A82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2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gracie@devotedcreations.com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background with white text&#10;&#10;Description automatically generated">
            <a:extLst>
              <a:ext uri="{FF2B5EF4-FFF2-40B4-BE49-F238E27FC236}">
                <a16:creationId xmlns:a16="http://schemas.microsoft.com/office/drawing/2014/main" id="{D67A460F-A3BC-4B44-BDF4-2BF06D49B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D0C804-51C1-224A-97B0-916EA8CFA38E}"/>
              </a:ext>
            </a:extLst>
          </p:cNvPr>
          <p:cNvSpPr txBox="1"/>
          <p:nvPr/>
        </p:nvSpPr>
        <p:spPr>
          <a:xfrm>
            <a:off x="865414" y="5148943"/>
            <a:ext cx="10461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Felix Titling" pitchFamily="82" charset="77"/>
              </a:rPr>
              <a:t>Devoted Creations: Then vs Now</a:t>
            </a:r>
          </a:p>
        </p:txBody>
      </p:sp>
    </p:spTree>
    <p:extLst>
      <p:ext uri="{BB962C8B-B14F-4D97-AF65-F5344CB8AC3E}">
        <p14:creationId xmlns:p14="http://schemas.microsoft.com/office/powerpoint/2010/main" val="952841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ttle of moisturizer&#10;&#10;Description automatically generated">
            <a:extLst>
              <a:ext uri="{FF2B5EF4-FFF2-40B4-BE49-F238E27FC236}">
                <a16:creationId xmlns:a16="http://schemas.microsoft.com/office/drawing/2014/main" id="{BA2C2DAC-20BE-3644-89B4-27CCAEF5C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983" y="821958"/>
            <a:ext cx="2493818" cy="6858000"/>
          </a:xfrm>
          <a:prstGeom prst="rect">
            <a:avLst/>
          </a:prstGeom>
        </p:spPr>
      </p:pic>
      <p:pic>
        <p:nvPicPr>
          <p:cNvPr id="7" name="Picture 6" descr="A white bottle with red label&#10;&#10;Description automatically generated">
            <a:extLst>
              <a:ext uri="{FF2B5EF4-FFF2-40B4-BE49-F238E27FC236}">
                <a16:creationId xmlns:a16="http://schemas.microsoft.com/office/drawing/2014/main" id="{42B20933-B63C-FA4C-B216-6FB6CE984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277" y="821958"/>
            <a:ext cx="2225740" cy="52140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3F0630-8F5C-8E45-B5F3-4BAA3FFEC304}"/>
              </a:ext>
            </a:extLst>
          </p:cNvPr>
          <p:cNvSpPr txBox="1"/>
          <p:nvPr/>
        </p:nvSpPr>
        <p:spPr>
          <a:xfrm>
            <a:off x="4442801" y="821958"/>
            <a:ext cx="2493818" cy="369332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doni 72 Book" pitchFamily="2" charset="0"/>
              </a:rPr>
              <a:t>First ever tan extender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1B375C-1925-3348-A5C9-0FF1FBA96666}"/>
              </a:ext>
            </a:extLst>
          </p:cNvPr>
          <p:cNvSpPr txBox="1"/>
          <p:nvPr/>
        </p:nvSpPr>
        <p:spPr>
          <a:xfrm>
            <a:off x="5255383" y="2789511"/>
            <a:ext cx="2493818" cy="369332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doni 72 Book" pitchFamily="2" charset="0"/>
              </a:rPr>
              <a:t>Newest tan extender</a:t>
            </a:r>
          </a:p>
        </p:txBody>
      </p:sp>
      <p:sp>
        <p:nvSpPr>
          <p:cNvPr id="10" name="Bent Arrow 9">
            <a:extLst>
              <a:ext uri="{FF2B5EF4-FFF2-40B4-BE49-F238E27FC236}">
                <a16:creationId xmlns:a16="http://schemas.microsoft.com/office/drawing/2014/main" id="{B3AFACE0-D88B-8042-A754-DD744D372DAB}"/>
              </a:ext>
            </a:extLst>
          </p:cNvPr>
          <p:cNvSpPr/>
          <p:nvPr/>
        </p:nvSpPr>
        <p:spPr>
          <a:xfrm rot="10800000">
            <a:off x="4479528" y="1310185"/>
            <a:ext cx="840617" cy="873457"/>
          </a:xfrm>
          <a:prstGeom prst="bentArrow">
            <a:avLst/>
          </a:prstGeom>
          <a:solidFill>
            <a:srgbClr val="FF4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ent Arrow 10">
            <a:extLst>
              <a:ext uri="{FF2B5EF4-FFF2-40B4-BE49-F238E27FC236}">
                <a16:creationId xmlns:a16="http://schemas.microsoft.com/office/drawing/2014/main" id="{51EC7994-BD53-754C-96A8-940A849372D2}"/>
              </a:ext>
            </a:extLst>
          </p:cNvPr>
          <p:cNvSpPr/>
          <p:nvPr/>
        </p:nvSpPr>
        <p:spPr>
          <a:xfrm rot="10800000" flipH="1">
            <a:off x="6848862" y="3312673"/>
            <a:ext cx="900339" cy="938285"/>
          </a:xfrm>
          <a:prstGeom prst="bentArrow">
            <a:avLst/>
          </a:prstGeom>
          <a:solidFill>
            <a:srgbClr val="FF4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39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FF3D5818-5809-454E-BA34-6AF13CA81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0271D3-71F4-B24C-8BBE-DBE93A59A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Throughout the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DBD03-46B9-D449-A6E0-0AB5699F0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726"/>
            <a:ext cx="10515600" cy="4351338"/>
          </a:xfrm>
        </p:spPr>
        <p:txBody>
          <a:bodyPr/>
          <a:lstStyle/>
          <a:p>
            <a:r>
              <a:rPr lang="en-US" dirty="0">
                <a:latin typeface="Bodoni 72 Book" pitchFamily="2" charset="0"/>
              </a:rPr>
              <a:t>Equipment has evolved which brought the lifestyle of not needing to tan everyday but consumers searching for the long-lasting results in newer beds</a:t>
            </a:r>
          </a:p>
          <a:p>
            <a:r>
              <a:rPr lang="en-US" dirty="0">
                <a:latin typeface="Bodoni 72 Book" pitchFamily="2" charset="0"/>
              </a:rPr>
              <a:t>Health of</a:t>
            </a:r>
            <a:r>
              <a:rPr lang="en-US" dirty="0">
                <a:latin typeface="Bodoni 72 Book" pitchFamily="2" charset="0"/>
              </a:rPr>
              <a:t> skin has become more trending over the last 20 years</a:t>
            </a:r>
          </a:p>
          <a:p>
            <a:pPr lvl="1"/>
            <a:r>
              <a:rPr lang="en-US" dirty="0">
                <a:latin typeface="Bodoni 72 Book" pitchFamily="2" charset="0"/>
              </a:rPr>
              <a:t>Industry moving towards more spa &amp; wellness</a:t>
            </a:r>
          </a:p>
          <a:p>
            <a:r>
              <a:rPr lang="en-US" dirty="0">
                <a:latin typeface="Bodoni 72 Book" pitchFamily="2" charset="0"/>
              </a:rPr>
              <a:t>Not everyone just wants the darkest lotion</a:t>
            </a:r>
          </a:p>
          <a:p>
            <a:pPr lvl="1"/>
            <a:r>
              <a:rPr lang="en-US" dirty="0">
                <a:latin typeface="Bodoni 72 Book" pitchFamily="2" charset="0"/>
              </a:rPr>
              <a:t>Clients want the best color and the healthiest skin</a:t>
            </a:r>
          </a:p>
          <a:p>
            <a:r>
              <a:rPr lang="en-US" dirty="0">
                <a:latin typeface="Bodoni 72 Book" pitchFamily="2" charset="0"/>
              </a:rPr>
              <a:t>Led to creation of multi-use products</a:t>
            </a:r>
          </a:p>
          <a:p>
            <a:pPr lvl="1"/>
            <a:r>
              <a:rPr lang="en-US" dirty="0">
                <a:latin typeface="Bodoni 72 Book" pitchFamily="2" charset="0"/>
              </a:rPr>
              <a:t>Better educational materials</a:t>
            </a:r>
          </a:p>
          <a:p>
            <a:r>
              <a:rPr lang="en-US" dirty="0">
                <a:latin typeface="Bodoni 72 Book" pitchFamily="2" charset="0"/>
              </a:rPr>
              <a:t>Introduction into specialty products</a:t>
            </a:r>
          </a:p>
        </p:txBody>
      </p:sp>
    </p:spTree>
    <p:extLst>
      <p:ext uri="{BB962C8B-B14F-4D97-AF65-F5344CB8AC3E}">
        <p14:creationId xmlns:p14="http://schemas.microsoft.com/office/powerpoint/2010/main" val="3598964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F4A3E68D-AB35-0845-B29D-4984088A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51679D-2FBF-7740-AF65-B00704BC9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Turning to Chapter 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669A1-04FA-1040-93D9-0A0EAF403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Research and development so much more intricate</a:t>
            </a:r>
          </a:p>
          <a:p>
            <a:r>
              <a:rPr lang="en-US" dirty="0">
                <a:latin typeface="Bodoni 72 Book" pitchFamily="2" charset="0"/>
              </a:rPr>
              <a:t>Rules and regulations worldwide have changed which forces us to take a closer look at product development</a:t>
            </a:r>
          </a:p>
          <a:p>
            <a:pPr lvl="1"/>
            <a:r>
              <a:rPr lang="en-US" dirty="0">
                <a:latin typeface="Bodoni 72 Book" pitchFamily="2" charset="0"/>
              </a:rPr>
              <a:t>Now selling on 6 continents</a:t>
            </a:r>
            <a:endParaRPr lang="en-US" dirty="0">
              <a:latin typeface="Bodoni 72 Book" pitchFamily="2" charset="0"/>
            </a:endParaRPr>
          </a:p>
          <a:p>
            <a:r>
              <a:rPr lang="en-US" dirty="0">
                <a:latin typeface="Bodoni 72 Book" pitchFamily="2" charset="0"/>
              </a:rPr>
              <a:t>Skincare technologies have changed and gotten </a:t>
            </a:r>
            <a:r>
              <a:rPr lang="en-US" dirty="0">
                <a:latin typeface="Bodoni 72 Book" pitchFamily="2" charset="0"/>
              </a:rPr>
              <a:t>better</a:t>
            </a:r>
          </a:p>
          <a:p>
            <a:r>
              <a:rPr lang="en-US" dirty="0">
                <a:latin typeface="Bodoni 72 Book" pitchFamily="2" charset="0"/>
              </a:rPr>
              <a:t>Social media and marketing enhancements</a:t>
            </a:r>
          </a:p>
          <a:p>
            <a:r>
              <a:rPr lang="en-US" dirty="0">
                <a:latin typeface="Bodoni 72 Book" pitchFamily="2" charset="0"/>
              </a:rPr>
              <a:t>Salon education more important than ever</a:t>
            </a:r>
          </a:p>
          <a:p>
            <a:endParaRPr lang="en-US" dirty="0">
              <a:latin typeface="Bodoni 72 Book" pitchFamily="2" charset="0"/>
            </a:endParaRPr>
          </a:p>
          <a:p>
            <a:endParaRPr lang="en-US" dirty="0">
              <a:latin typeface="Bodoni 72 Book" pitchFamily="2" charset="0"/>
            </a:endParaRPr>
          </a:p>
          <a:p>
            <a:endParaRPr lang="en-US" dirty="0"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967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blonde hair&#10;&#10;Description automatically generated">
            <a:extLst>
              <a:ext uri="{FF2B5EF4-FFF2-40B4-BE49-F238E27FC236}">
                <a16:creationId xmlns:a16="http://schemas.microsoft.com/office/drawing/2014/main" id="{D1C265CF-429C-DC48-8625-1ACAB9941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C60D3E-2AFC-1444-B805-37D281BEFBDD}"/>
              </a:ext>
            </a:extLst>
          </p:cNvPr>
          <p:cNvSpPr txBox="1"/>
          <p:nvPr/>
        </p:nvSpPr>
        <p:spPr>
          <a:xfrm>
            <a:off x="4877488" y="2557472"/>
            <a:ext cx="7265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40FF"/>
                </a:solidFill>
                <a:latin typeface="Bodoni 72 Book" pitchFamily="2" charset="0"/>
              </a:rPr>
              <a:t>Megan Racine| International Sales Trainer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Bodoni 72 Book" pitchFamily="2" charset="0"/>
                <a:hlinkClick r:id="rId3"/>
              </a:rPr>
              <a:t>megan@devotedcreations.com</a:t>
            </a:r>
            <a:endParaRPr lang="en-US" sz="3200" dirty="0">
              <a:solidFill>
                <a:schemeClr val="bg1"/>
              </a:solidFill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405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8526D750-E5C1-BA4B-AA77-445251B1A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C7EB3A-6CC7-764D-AAD2-ABA00BD53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Going </a:t>
            </a:r>
            <a:r>
              <a:rPr lang="en-US" dirty="0">
                <a:latin typeface="Bodoni 72 Book" pitchFamily="2" charset="0"/>
              </a:rPr>
              <a:t>Back to 2004 – The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0DF5-075C-8C43-BE5F-D92567EAD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30+ large distribution channels in the US alone</a:t>
            </a:r>
          </a:p>
          <a:p>
            <a:r>
              <a:rPr lang="en-US" dirty="0">
                <a:latin typeface="Bodoni 72 Book" pitchFamily="2" charset="0"/>
              </a:rPr>
              <a:t>20+ different lotion companies</a:t>
            </a:r>
          </a:p>
          <a:p>
            <a:pPr lvl="1"/>
            <a:r>
              <a:rPr lang="en-US" dirty="0">
                <a:latin typeface="Bodoni 72 Book" pitchFamily="2" charset="0"/>
              </a:rPr>
              <a:t>Everything was separated</a:t>
            </a:r>
          </a:p>
          <a:p>
            <a:r>
              <a:rPr lang="en-US" dirty="0">
                <a:latin typeface="Bodoni 72 Book" pitchFamily="2" charset="0"/>
              </a:rPr>
              <a:t>30-minute beds all UVB</a:t>
            </a:r>
          </a:p>
          <a:p>
            <a:r>
              <a:rPr lang="en-US" dirty="0">
                <a:latin typeface="Bodoni 72 Book" pitchFamily="2" charset="0"/>
              </a:rPr>
              <a:t>No spa services, it was strictly all about tanning</a:t>
            </a:r>
          </a:p>
          <a:p>
            <a:pPr lvl="1"/>
            <a:r>
              <a:rPr lang="en-US" dirty="0">
                <a:latin typeface="Bodoni 72 Book" pitchFamily="2" charset="0"/>
              </a:rPr>
              <a:t>Wooden bed</a:t>
            </a:r>
            <a:r>
              <a:rPr lang="en-US" dirty="0">
                <a:latin typeface="Bodoni 72 Book" pitchFamily="2" charset="0"/>
              </a:rPr>
              <a:t>s</a:t>
            </a:r>
          </a:p>
          <a:p>
            <a:endParaRPr lang="en-US" dirty="0">
              <a:latin typeface="Bodoni 72 Book" pitchFamily="2" charset="0"/>
            </a:endParaRPr>
          </a:p>
        </p:txBody>
      </p:sp>
      <p:pic>
        <p:nvPicPr>
          <p:cNvPr id="1026" name="Picture 2" descr="The Real Difference Between Tanning Beds And Tanning In The Sun">
            <a:extLst>
              <a:ext uri="{FF2B5EF4-FFF2-40B4-BE49-F238E27FC236}">
                <a16:creationId xmlns:a16="http://schemas.microsoft.com/office/drawing/2014/main" id="{AACB8C97-6806-CE46-8250-D77B2704B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9" y="3429000"/>
            <a:ext cx="3807535" cy="214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796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8526D750-E5C1-BA4B-AA77-445251B1A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C7EB3A-6CC7-764D-AAD2-ABA00BD53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2003: The Idea </a:t>
            </a:r>
            <a:r>
              <a:rPr lang="en-US" dirty="0">
                <a:latin typeface="Bodoni 72 Book" pitchFamily="2" charset="0"/>
              </a:rPr>
              <a:t>of Devoted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0DF5-075C-8C43-BE5F-D92567EAD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VP Marketing had an idea to bring together tanning &amp; skincare</a:t>
            </a:r>
          </a:p>
          <a:p>
            <a:pPr lvl="1"/>
            <a:r>
              <a:rPr lang="en-US" dirty="0">
                <a:latin typeface="Bodoni 72 Book" pitchFamily="2" charset="0"/>
              </a:rPr>
              <a:t>Had been</a:t>
            </a:r>
            <a:r>
              <a:rPr lang="en-US" dirty="0">
                <a:latin typeface="Bodoni 72 Book" pitchFamily="2" charset="0"/>
              </a:rPr>
              <a:t> working for Kava Kava International for 4 years</a:t>
            </a:r>
          </a:p>
          <a:p>
            <a:r>
              <a:rPr lang="en-US" dirty="0">
                <a:latin typeface="Bodoni 72 Book" pitchFamily="2" charset="0"/>
              </a:rPr>
              <a:t>We wanted to be different (almost had to be)</a:t>
            </a:r>
          </a:p>
          <a:p>
            <a:pPr lvl="1"/>
            <a:r>
              <a:rPr lang="en-US" dirty="0">
                <a:latin typeface="Bodoni 72 Book" pitchFamily="2" charset="0"/>
              </a:rPr>
              <a:t>All lotions were pretty much the same</a:t>
            </a:r>
          </a:p>
          <a:p>
            <a:r>
              <a:rPr lang="en-US" dirty="0">
                <a:latin typeface="Bodoni 72 Book" pitchFamily="2" charset="0"/>
              </a:rPr>
              <a:t>Had a mindset of adding a skincare focus to products to be different</a:t>
            </a:r>
          </a:p>
          <a:p>
            <a:pPr lvl="1"/>
            <a:r>
              <a:rPr lang="en-US" dirty="0">
                <a:latin typeface="Bodoni 72 Book" pitchFamily="2" charset="0"/>
              </a:rPr>
              <a:t>One of the only tanning companies at skincare/ingredient shows around the world</a:t>
            </a:r>
          </a:p>
          <a:p>
            <a:endParaRPr lang="en-US" dirty="0"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259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F1CDF5D5-6F39-BB4B-8A38-0F50FE1F1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0AA59B-D5E6-4548-AB0E-78CFEFDF5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The Goal behind Devoted Creations</a:t>
            </a:r>
            <a:endParaRPr lang="en-US" dirty="0">
              <a:latin typeface="Bodoni 72 Book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72572-3EE2-A247-8CB4-91E780A82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To be different than what was out there</a:t>
            </a:r>
          </a:p>
          <a:p>
            <a:r>
              <a:rPr lang="en-US" dirty="0">
                <a:latin typeface="Bodoni 72 Book" pitchFamily="2" charset="0"/>
              </a:rPr>
              <a:t>Incorporated an aloe vera base to formulas for superior and premier moisturization and skin hydration</a:t>
            </a:r>
          </a:p>
          <a:p>
            <a:r>
              <a:rPr lang="en-US" dirty="0">
                <a:latin typeface="Bodoni 72 Book" pitchFamily="2" charset="0"/>
              </a:rPr>
              <a:t>Create unique formulas using high-end, cosmetic grade skincare ingredients with eye catching bottles shapes and designs</a:t>
            </a:r>
          </a:p>
          <a:p>
            <a:r>
              <a:rPr lang="en-US" dirty="0">
                <a:latin typeface="Bodoni 72 Book" pitchFamily="2" charset="0"/>
              </a:rPr>
              <a:t>Wanted to bridge the gap between the tanning &amp; beauty industry</a:t>
            </a:r>
          </a:p>
          <a:p>
            <a:pPr lvl="1"/>
            <a:r>
              <a:rPr lang="en-US" dirty="0">
                <a:latin typeface="Bodoni 72 Book" pitchFamily="2" charset="0"/>
              </a:rPr>
              <a:t>As consumers started to take care of their appearance, we began to create 2 in 1 products that help with the appearance on the skincare side WHILE still getting you tan in the process</a:t>
            </a:r>
          </a:p>
        </p:txBody>
      </p:sp>
    </p:spTree>
    <p:extLst>
      <p:ext uri="{BB962C8B-B14F-4D97-AF65-F5344CB8AC3E}">
        <p14:creationId xmlns:p14="http://schemas.microsoft.com/office/powerpoint/2010/main" val="2447325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FA1C80-15F6-CE4F-B71F-6A13A4264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Bodoni 72 Book" pitchFamily="2" charset="0"/>
              </a:rPr>
              <a:t>2004: The Debut</a:t>
            </a:r>
          </a:p>
        </p:txBody>
      </p:sp>
      <p:pic>
        <p:nvPicPr>
          <p:cNvPr id="5" name="Picture 4" descr="Several bottles of sun protection&#10;&#10;Description automatically generated">
            <a:extLst>
              <a:ext uri="{FF2B5EF4-FFF2-40B4-BE49-F238E27FC236}">
                <a16:creationId xmlns:a16="http://schemas.microsoft.com/office/drawing/2014/main" id="{A1760FB5-51C0-3641-B73B-4C89BDC45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690128"/>
            <a:ext cx="6780700" cy="54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B6BFE296-CCA8-F94D-843F-0529B0D3E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5E7D7-E9EF-CA4C-8132-5A39D61CB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7700"/>
            <a:ext cx="10515600" cy="5529263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DEVOTED CREATIONS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"PURITY"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DARK TANNING LOTION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TAN MAGNIFICATION </a:t>
            </a:r>
            <a:r>
              <a:rPr lang="en-US" b="1" i="0" u="none" strike="noStrike" dirty="0">
                <a:solidFill>
                  <a:srgbClr val="002CFD"/>
                </a:solidFill>
                <a:effectLst/>
                <a:latin typeface="Arial" panose="020B0604020202020204" pitchFamily="34" charset="0"/>
              </a:rPr>
              <a:t>with FRANKINCENSE &amp; MYRRH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also with SKIN SMOOTHING &amp; FIRMING 'STRIVITAN'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ALOE VERA BASED &amp; with UNIPERTAN V-2002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12.25z BOTTLE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BRAND NEW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Devoted Creations' "PURITY" is a perfect-balance, Skin Smoothing / Firming, &amp; Dark Tanning, Level 1 lotion formula, that is rich in Vitamin E.  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"PURITY" is an Aloe based formula that utilizes </a:t>
            </a:r>
            <a:r>
              <a:rPr lang="en-US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Unipertan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V-2002 along with a wide spectrum of other natural, exotic ingredients, including: Sunflower Oil, Borage Seed Oil, Evening Primrose Oil, Gold of Pleasure Oil, Frankincense, Myrrh Extract, &amp; Silk Extract for a rich, silky, dark tan.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"PURITY" offers a sweet, floral bouquet.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130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B8A2C569-62B6-D647-A943-1C2859B75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202805-E13F-E442-A211-6E2C1EED0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The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A6639-6D7E-C144-9EC3-B8B273D6B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Built a large manufacturing facility due to high growth and moved in 2008</a:t>
            </a:r>
          </a:p>
          <a:p>
            <a:r>
              <a:rPr lang="en-US" dirty="0">
                <a:latin typeface="Bodoni 72 Book" pitchFamily="2" charset="0"/>
              </a:rPr>
              <a:t>With growth and industry changes, as a company we learned how to navigate changing with it</a:t>
            </a:r>
          </a:p>
          <a:p>
            <a:pPr lvl="1"/>
            <a:r>
              <a:rPr lang="en-US" dirty="0">
                <a:latin typeface="Bodoni 72 Book" pitchFamily="2" charset="0"/>
              </a:rPr>
              <a:t>Formulas began becoming more intricate</a:t>
            </a:r>
          </a:p>
          <a:p>
            <a:pPr lvl="1"/>
            <a:r>
              <a:rPr lang="en-US" dirty="0">
                <a:latin typeface="Bodoni 72 Book" pitchFamily="2" charset="0"/>
              </a:rPr>
              <a:t>More research and development</a:t>
            </a:r>
          </a:p>
          <a:p>
            <a:pPr lvl="1"/>
            <a:r>
              <a:rPr lang="en-US" dirty="0">
                <a:latin typeface="Bodoni 72 Book" pitchFamily="2" charset="0"/>
              </a:rPr>
              <a:t>Beauty shows around the </a:t>
            </a:r>
            <a:r>
              <a:rPr lang="en-US" dirty="0">
                <a:latin typeface="Bodoni 72 Book" pitchFamily="2" charset="0"/>
              </a:rPr>
              <a:t>world</a:t>
            </a:r>
          </a:p>
          <a:p>
            <a:r>
              <a:rPr lang="en-US" dirty="0">
                <a:latin typeface="Bodoni 72 Book" pitchFamily="2" charset="0"/>
              </a:rPr>
              <a:t>More than 10 North American distributors had picked up Devoted products</a:t>
            </a:r>
          </a:p>
          <a:p>
            <a:pPr lvl="1"/>
            <a:r>
              <a:rPr lang="en-US" dirty="0">
                <a:latin typeface="Bodoni 72 Book" pitchFamily="2" charset="0"/>
              </a:rPr>
              <a:t>Quickly being sold outside of the US, thus the international growth began</a:t>
            </a:r>
            <a:endParaRPr lang="en-US" dirty="0">
              <a:latin typeface="Bodoni 72 Book" pitchFamily="2" charset="0"/>
            </a:endParaRPr>
          </a:p>
          <a:p>
            <a:pPr lvl="1"/>
            <a:endParaRPr lang="en-US" dirty="0">
              <a:latin typeface="Bodoni 72 Book" pitchFamily="2" charset="0"/>
            </a:endParaRPr>
          </a:p>
          <a:p>
            <a:pPr lvl="1"/>
            <a:endParaRPr lang="en-US" dirty="0"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220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FD261C12-D183-B54E-BF93-73295B1DC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E06839-5971-AD4E-AAF3-C19404490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Fun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C2432-CDD0-7F41-9791-B55160F5E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6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Bodoni 72 Book" pitchFamily="2" charset="0"/>
              </a:rPr>
              <a:t>Color rush began in 2013</a:t>
            </a:r>
          </a:p>
          <a:p>
            <a:pPr lvl="1"/>
            <a:r>
              <a:rPr lang="en-US" dirty="0">
                <a:latin typeface="Bodoni 72 Book" pitchFamily="2" charset="0"/>
              </a:rPr>
              <a:t>Originally called the Beyond line, then went to Innovation line</a:t>
            </a:r>
          </a:p>
          <a:p>
            <a:r>
              <a:rPr lang="en-US" dirty="0">
                <a:latin typeface="Bodoni 72 Book" pitchFamily="2" charset="0"/>
              </a:rPr>
              <a:t>First red light hybrid collection was </a:t>
            </a:r>
            <a:r>
              <a:rPr lang="en-US" dirty="0" err="1">
                <a:latin typeface="Bodoni 72 Book" pitchFamily="2" charset="0"/>
              </a:rPr>
              <a:t>C</a:t>
            </a:r>
            <a:r>
              <a:rPr lang="en-US" dirty="0" err="1">
                <a:latin typeface="Bodoni 72 Book" pitchFamily="2" charset="0"/>
              </a:rPr>
              <a:t>ollagenetics</a:t>
            </a:r>
            <a:endParaRPr lang="en-US" dirty="0">
              <a:latin typeface="Bodoni 72 Book" pitchFamily="2" charset="0"/>
            </a:endParaRPr>
          </a:p>
          <a:p>
            <a:r>
              <a:rPr lang="en-US" dirty="0">
                <a:latin typeface="Bodoni 72 Book" pitchFamily="2" charset="0"/>
              </a:rPr>
              <a:t>First tingle we created was Trinity</a:t>
            </a:r>
          </a:p>
          <a:p>
            <a:r>
              <a:rPr lang="en-US" dirty="0">
                <a:latin typeface="Bodoni 72 Book" pitchFamily="2" charset="0"/>
              </a:rPr>
              <a:t>Original formulas based off </a:t>
            </a:r>
            <a:r>
              <a:rPr lang="en-US" dirty="0" err="1">
                <a:latin typeface="Bodoni 72 Book" pitchFamily="2" charset="0"/>
              </a:rPr>
              <a:t>Strivitan</a:t>
            </a:r>
            <a:r>
              <a:rPr lang="en-US" dirty="0">
                <a:latin typeface="Bodoni 72 Book" pitchFamily="2" charset="0"/>
              </a:rPr>
              <a:t>™</a:t>
            </a:r>
          </a:p>
          <a:p>
            <a:r>
              <a:rPr lang="en-US" dirty="0">
                <a:latin typeface="Bodoni 72 Book" pitchFamily="2" charset="0"/>
              </a:rPr>
              <a:t>Acquired the Ed Hardy Tanning brand in 2009</a:t>
            </a:r>
          </a:p>
          <a:p>
            <a:r>
              <a:rPr lang="en-US" dirty="0">
                <a:latin typeface="Bodoni 72 Book" pitchFamily="2" charset="0"/>
              </a:rPr>
              <a:t>Soho collection changed bottle shapes</a:t>
            </a:r>
          </a:p>
          <a:p>
            <a:r>
              <a:rPr lang="en-US" dirty="0">
                <a:latin typeface="Bodoni 72 Book" pitchFamily="2" charset="0"/>
              </a:rPr>
              <a:t>25+ products win IST awards since</a:t>
            </a:r>
            <a:r>
              <a:rPr lang="en-US" dirty="0">
                <a:latin typeface="Bodoni 72 Book" pitchFamily="2" charset="0"/>
              </a:rPr>
              <a:t> 2014</a:t>
            </a:r>
          </a:p>
          <a:p>
            <a:pPr lvl="1"/>
            <a:r>
              <a:rPr lang="en-US" dirty="0">
                <a:latin typeface="Bodoni 72 Book" pitchFamily="2" charset="0"/>
              </a:rPr>
              <a:t>40+ officially nominated</a:t>
            </a:r>
          </a:p>
          <a:p>
            <a:pPr lvl="1"/>
            <a:r>
              <a:rPr lang="en-US" dirty="0">
                <a:latin typeface="Bodoni 72 Book" pitchFamily="2" charset="0"/>
              </a:rPr>
              <a:t>Some products have won more than once!</a:t>
            </a:r>
            <a:endParaRPr lang="en-US" dirty="0">
              <a:latin typeface="Bodoni 72 Book" pitchFamily="2" charset="0"/>
            </a:endParaRPr>
          </a:p>
        </p:txBody>
      </p:sp>
      <p:pic>
        <p:nvPicPr>
          <p:cNvPr id="6" name="Picture 5" descr="A blue and white bottle with text&#10;&#10;Description automatically generated">
            <a:extLst>
              <a:ext uri="{FF2B5EF4-FFF2-40B4-BE49-F238E27FC236}">
                <a16:creationId xmlns:a16="http://schemas.microsoft.com/office/drawing/2014/main" id="{9537ED71-493B-3E4F-8C37-0A84EA02C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495" y="3056947"/>
            <a:ext cx="1470874" cy="3010695"/>
          </a:xfrm>
          <a:prstGeom prst="rect">
            <a:avLst/>
          </a:prstGeom>
        </p:spPr>
      </p:pic>
      <p:pic>
        <p:nvPicPr>
          <p:cNvPr id="8" name="Picture 7" descr="A purple label with white text&#10;&#10;Description automatically generated">
            <a:extLst>
              <a:ext uri="{FF2B5EF4-FFF2-40B4-BE49-F238E27FC236}">
                <a16:creationId xmlns:a16="http://schemas.microsoft.com/office/drawing/2014/main" id="{7E2650DB-D9A8-8B4E-B6EA-87FFC8917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6369" y="2015688"/>
            <a:ext cx="1279291" cy="2458245"/>
          </a:xfrm>
          <a:prstGeom prst="rect">
            <a:avLst/>
          </a:prstGeom>
        </p:spPr>
      </p:pic>
      <p:pic>
        <p:nvPicPr>
          <p:cNvPr id="10" name="Picture 9" descr="A white bottle with a blue border and a white and orange label&#10;&#10;Description automatically generated">
            <a:extLst>
              <a:ext uri="{FF2B5EF4-FFF2-40B4-BE49-F238E27FC236}">
                <a16:creationId xmlns:a16="http://schemas.microsoft.com/office/drawing/2014/main" id="{F99579D6-FD36-1C43-8730-8915C95CA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9285" y="580152"/>
            <a:ext cx="1216090" cy="28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12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purple and orange lines&#10;&#10;Description automatically generated">
            <a:extLst>
              <a:ext uri="{FF2B5EF4-FFF2-40B4-BE49-F238E27FC236}">
                <a16:creationId xmlns:a16="http://schemas.microsoft.com/office/drawing/2014/main" id="{22F4C918-55D8-6846-B12E-820C9724C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791407-7F13-5041-97E6-BBD696E3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Design Evolution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58FA8-F8FA-E944-9C70-6E8A9A246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48650" cy="4351338"/>
          </a:xfrm>
        </p:spPr>
        <p:txBody>
          <a:bodyPr/>
          <a:lstStyle/>
          <a:p>
            <a:r>
              <a:rPr lang="en-US" dirty="0">
                <a:latin typeface="Bodoni 72 Book" pitchFamily="2" charset="0"/>
              </a:rPr>
              <a:t>Now designing with more effects throughout collections</a:t>
            </a:r>
          </a:p>
          <a:p>
            <a:r>
              <a:rPr lang="en-US" dirty="0">
                <a:latin typeface="Bodoni 72 Book" pitchFamily="2" charset="0"/>
              </a:rPr>
              <a:t>More uses of foil and texture</a:t>
            </a:r>
          </a:p>
          <a:p>
            <a:pPr lvl="1"/>
            <a:r>
              <a:rPr lang="en-US" dirty="0">
                <a:latin typeface="Bodoni 72 Book" pitchFamily="2" charset="0"/>
              </a:rPr>
              <a:t>The feeling of the bottle is where it starts</a:t>
            </a:r>
          </a:p>
          <a:p>
            <a:r>
              <a:rPr lang="en-US" dirty="0">
                <a:latin typeface="Bodoni 72 Book" pitchFamily="2" charset="0"/>
              </a:rPr>
              <a:t>Different bottle styles and shapes, always looking for something different</a:t>
            </a:r>
          </a:p>
          <a:p>
            <a:r>
              <a:rPr lang="en-US" dirty="0">
                <a:latin typeface="Bodoni 72 Book" pitchFamily="2" charset="0"/>
              </a:rPr>
              <a:t>Started with tanning lotion, then moisturizers, facial lotions, accessories, </a:t>
            </a:r>
            <a:r>
              <a:rPr lang="en-US" dirty="0" err="1">
                <a:latin typeface="Bodoni 72 Book" pitchFamily="2" charset="0"/>
              </a:rPr>
              <a:t>etc</a:t>
            </a:r>
            <a:endParaRPr lang="en-US" dirty="0">
              <a:latin typeface="Bodoni 72 Book" pitchFamily="2" charset="0"/>
            </a:endParaRPr>
          </a:p>
          <a:p>
            <a:endParaRPr lang="en-US" dirty="0">
              <a:latin typeface="Bodoni 72 Book" pitchFamily="2" charset="0"/>
            </a:endParaRPr>
          </a:p>
        </p:txBody>
      </p:sp>
      <p:pic>
        <p:nvPicPr>
          <p:cNvPr id="6" name="Picture 5" descr="A bottle of liquid with gold text&#10;&#10;Description automatically generated">
            <a:extLst>
              <a:ext uri="{FF2B5EF4-FFF2-40B4-BE49-F238E27FC236}">
                <a16:creationId xmlns:a16="http://schemas.microsoft.com/office/drawing/2014/main" id="{9845D853-6BD9-F74D-A6E7-6FAAC360B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850" y="1144588"/>
            <a:ext cx="1885950" cy="363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54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678</Words>
  <Application>Microsoft Macintosh PowerPoint</Application>
  <PresentationFormat>Widescreen</PresentationFormat>
  <Paragraphs>79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BODONI 72 BOOK</vt:lpstr>
      <vt:lpstr>BODONI 72 BOOK</vt:lpstr>
      <vt:lpstr>Calibri</vt:lpstr>
      <vt:lpstr>Calibri Light</vt:lpstr>
      <vt:lpstr>Felix Titling</vt:lpstr>
      <vt:lpstr>Office Theme</vt:lpstr>
      <vt:lpstr>PowerPoint Presentation</vt:lpstr>
      <vt:lpstr>Going Back to 2004 – The Industry</vt:lpstr>
      <vt:lpstr>2003: The Idea of Devoted</vt:lpstr>
      <vt:lpstr>The Goal behind Devoted Creations</vt:lpstr>
      <vt:lpstr>2004: The Debut</vt:lpstr>
      <vt:lpstr>PowerPoint Presentation</vt:lpstr>
      <vt:lpstr>The Growth</vt:lpstr>
      <vt:lpstr>Fun Facts</vt:lpstr>
      <vt:lpstr>Design Evolution </vt:lpstr>
      <vt:lpstr>PowerPoint Presentation</vt:lpstr>
      <vt:lpstr>Throughout the Years</vt:lpstr>
      <vt:lpstr>Turning to Chapter 20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Racine</dc:creator>
  <cp:lastModifiedBy>Megan Racine</cp:lastModifiedBy>
  <cp:revision>3</cp:revision>
  <dcterms:created xsi:type="dcterms:W3CDTF">2024-01-23T14:37:31Z</dcterms:created>
  <dcterms:modified xsi:type="dcterms:W3CDTF">2024-01-23T18:48:53Z</dcterms:modified>
</cp:coreProperties>
</file>