
<file path=[Content_Types].xml><?xml version="1.0" encoding="utf-8"?>
<Types xmlns="http://schemas.openxmlformats.org/package/2006/content-types">
  <Default Extension="xml" ContentType="application/vnd.openxmlformats-package.core-properties+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17.xml" ContentType="application/vnd.openxmlformats-officedocument.presentationml.slide+xml"/>
  <Override PartName="/ppt/slides/slide25.xml" ContentType="application/vnd.openxmlformats-officedocument.presentationml.slide+xml"/>
  <Override PartName="/ppt/slides/slide20.xml" ContentType="application/vnd.openxmlformats-officedocument.presentationml.slide+xml"/>
  <Override PartName="/ppt/slides/slide33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slides/slide4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9.xml" ContentType="application/vnd.openxmlformats-officedocument.presentationml.slide+xml"/>
  <Override PartName="/ppt/slides/slide18.xml" ContentType="application/vnd.openxmlformats-officedocument.presentationml.slide+xml"/>
  <Override PartName="/ppt/slides/slide30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13.xml" ContentType="application/vnd.openxmlformats-officedocument.presentationml.slide+xml"/>
  <Override PartName="/ppt/slides/slide21.xml" ContentType="application/vnd.openxmlformats-officedocument.presentationml.slide+xml"/>
  <Override PartName="/ppt/slides/slide2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4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37.xml" ContentType="application/vnd.openxmlformats-officedocument.presentationml.slide+xml"/>
  <Override PartName="/docProps/app.xml" ContentType="application/vnd.openxmlformats-officedocument.extended-properties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/docProps/core.xml" Id="rId3" /><Relationship Type="http://schemas.openxmlformats.org/package/2006/relationships/metadata/thumbnail" Target="/docProps/thumbnail.jpeg" Id="rId2" /><Relationship Type="http://schemas.openxmlformats.org/officeDocument/2006/relationships/officeDocument" Target="/ppt/presentation.xml" Id="rId1" /><Relationship Type="http://schemas.openxmlformats.org/officeDocument/2006/relationships/extended-properties" Target="/docProps/app.xml" Id="rId4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7" r:id="rId2"/>
    <p:sldId id="971" r:id="rId3"/>
    <p:sldId id="997" r:id="rId4"/>
    <p:sldId id="970" r:id="rId5"/>
    <p:sldId id="750" r:id="rId6"/>
    <p:sldId id="811" r:id="rId7"/>
    <p:sldId id="744" r:id="rId8"/>
    <p:sldId id="996" r:id="rId9"/>
    <p:sldId id="297" r:id="rId10"/>
    <p:sldId id="788" r:id="rId11"/>
    <p:sldId id="977" r:id="rId12"/>
    <p:sldId id="978" r:id="rId13"/>
    <p:sldId id="846" r:id="rId14"/>
    <p:sldId id="982" r:id="rId15"/>
    <p:sldId id="983" r:id="rId16"/>
    <p:sldId id="984" r:id="rId17"/>
    <p:sldId id="269" r:id="rId18"/>
    <p:sldId id="910" r:id="rId19"/>
    <p:sldId id="273" r:id="rId20"/>
    <p:sldId id="909" r:id="rId21"/>
    <p:sldId id="276" r:id="rId22"/>
    <p:sldId id="986" r:id="rId23"/>
    <p:sldId id="279" r:id="rId24"/>
    <p:sldId id="882" r:id="rId25"/>
    <p:sldId id="990" r:id="rId26"/>
    <p:sldId id="991" r:id="rId27"/>
    <p:sldId id="995" r:id="rId28"/>
    <p:sldId id="994" r:id="rId29"/>
    <p:sldId id="313" r:id="rId30"/>
    <p:sldId id="871" r:id="rId31"/>
    <p:sldId id="288" r:id="rId32"/>
    <p:sldId id="907" r:id="rId33"/>
    <p:sldId id="291" r:id="rId34"/>
    <p:sldId id="906" r:id="rId35"/>
    <p:sldId id="905" r:id="rId36"/>
    <p:sldId id="998" r:id="rId37"/>
    <p:sldId id="29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7298"/>
    <a:srgbClr val="F09676"/>
    <a:srgbClr val="FF8D6E"/>
    <a:srgbClr val="FF37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265"/>
    <p:restoredTop sz="94648"/>
  </p:normalViewPr>
  <p:slideViewPr>
    <p:cSldViewPr snapToGrid="0">
      <p:cViewPr varScale="1">
        <p:scale>
          <a:sx n="102" d="100"/>
          <a:sy n="102" d="100"/>
        </p:scale>
        <p:origin x="224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/ppt/slides/slide12.xml" Id="rId13" /><Relationship Type="http://schemas.openxmlformats.org/officeDocument/2006/relationships/slide" Target="/ppt/slides/slide17.xml" Id="rId18" /><Relationship Type="http://schemas.openxmlformats.org/officeDocument/2006/relationships/slide" Target="/ppt/slides/slide25.xml" Id="rId26" /><Relationship Type="http://schemas.openxmlformats.org/officeDocument/2006/relationships/notesMaster" Target="/ppt/notesMasters/notesMaster1.xml" Id="rId39" /><Relationship Type="http://schemas.openxmlformats.org/officeDocument/2006/relationships/slide" Target="/ppt/slides/slide20.xml" Id="rId21" /><Relationship Type="http://schemas.openxmlformats.org/officeDocument/2006/relationships/slide" Target="/ppt/slides/slide33.xml" Id="rId34" /><Relationship Type="http://schemas.openxmlformats.org/officeDocument/2006/relationships/theme" Target="/ppt/theme/theme1.xml" Id="rId42" /><Relationship Type="http://schemas.openxmlformats.org/officeDocument/2006/relationships/slide" Target="/ppt/slides/slide6.xml" Id="rId7" /><Relationship Type="http://schemas.openxmlformats.org/officeDocument/2006/relationships/slide" Target="/ppt/slides/slide1.xml" Id="rId2" /><Relationship Type="http://schemas.openxmlformats.org/officeDocument/2006/relationships/slide" Target="/ppt/slides/slide15.xml" Id="rId16" /><Relationship Type="http://schemas.openxmlformats.org/officeDocument/2006/relationships/slide" Target="/ppt/slides/slide19.xml" Id="rId20" /><Relationship Type="http://schemas.openxmlformats.org/officeDocument/2006/relationships/slide" Target="/ppt/slides/slide28.xml" Id="rId29" /><Relationship Type="http://schemas.openxmlformats.org/officeDocument/2006/relationships/viewProps" Target="/ppt/viewProps.xml" Id="rId41" /><Relationship Type="http://schemas.openxmlformats.org/officeDocument/2006/relationships/slideMaster" Target="/ppt/slideMasters/slideMaster1.xml" Id="rId1" /><Relationship Type="http://schemas.openxmlformats.org/officeDocument/2006/relationships/slide" Target="/ppt/slides/slide5.xml" Id="rId6" /><Relationship Type="http://schemas.openxmlformats.org/officeDocument/2006/relationships/slide" Target="/ppt/slides/slide10.xml" Id="rId11" /><Relationship Type="http://schemas.openxmlformats.org/officeDocument/2006/relationships/slide" Target="/ppt/slides/slide23.xml" Id="rId24" /><Relationship Type="http://schemas.openxmlformats.org/officeDocument/2006/relationships/slide" Target="/ppt/slides/slide31.xml" Id="rId32" /><Relationship Type="http://schemas.openxmlformats.org/officeDocument/2006/relationships/slide" Target="/ppt/slides/slide36.xml" Id="rId37" /><Relationship Type="http://schemas.openxmlformats.org/officeDocument/2006/relationships/presProps" Target="/ppt/presProps.xml" Id="rId40" /><Relationship Type="http://schemas.openxmlformats.org/officeDocument/2006/relationships/slide" Target="/ppt/slides/slide4.xml" Id="rId5" /><Relationship Type="http://schemas.openxmlformats.org/officeDocument/2006/relationships/slide" Target="/ppt/slides/slide14.xml" Id="rId15" /><Relationship Type="http://schemas.openxmlformats.org/officeDocument/2006/relationships/slide" Target="/ppt/slides/slide22.xml" Id="rId23" /><Relationship Type="http://schemas.openxmlformats.org/officeDocument/2006/relationships/slide" Target="/ppt/slides/slide27.xml" Id="rId28" /><Relationship Type="http://schemas.openxmlformats.org/officeDocument/2006/relationships/slide" Target="/ppt/slides/slide35.xml" Id="rId36" /><Relationship Type="http://schemas.openxmlformats.org/officeDocument/2006/relationships/slide" Target="/ppt/slides/slide9.xml" Id="rId10" /><Relationship Type="http://schemas.openxmlformats.org/officeDocument/2006/relationships/slide" Target="/ppt/slides/slide18.xml" Id="rId19" /><Relationship Type="http://schemas.openxmlformats.org/officeDocument/2006/relationships/slide" Target="/ppt/slides/slide30.xml" Id="rId31" /><Relationship Type="http://schemas.openxmlformats.org/officeDocument/2006/relationships/slide" Target="/ppt/slides/slide3.xml" Id="rId4" /><Relationship Type="http://schemas.openxmlformats.org/officeDocument/2006/relationships/slide" Target="/ppt/slides/slide8.xml" Id="rId9" /><Relationship Type="http://schemas.openxmlformats.org/officeDocument/2006/relationships/slide" Target="/ppt/slides/slide13.xml" Id="rId14" /><Relationship Type="http://schemas.openxmlformats.org/officeDocument/2006/relationships/slide" Target="/ppt/slides/slide21.xml" Id="rId22" /><Relationship Type="http://schemas.openxmlformats.org/officeDocument/2006/relationships/slide" Target="/ppt/slides/slide26.xml" Id="rId27" /><Relationship Type="http://schemas.openxmlformats.org/officeDocument/2006/relationships/slide" Target="/ppt/slides/slide29.xml" Id="rId30" /><Relationship Type="http://schemas.openxmlformats.org/officeDocument/2006/relationships/slide" Target="/ppt/slides/slide34.xml" Id="rId35" /><Relationship Type="http://schemas.openxmlformats.org/officeDocument/2006/relationships/tableStyles" Target="/ppt/tableStyles.xml" Id="rId43" /><Relationship Type="http://schemas.openxmlformats.org/officeDocument/2006/relationships/slide" Target="/ppt/slides/slide7.xml" Id="rId8" /><Relationship Type="http://schemas.openxmlformats.org/officeDocument/2006/relationships/slide" Target="/ppt/slides/slide2.xml" Id="rId3" /><Relationship Type="http://schemas.openxmlformats.org/officeDocument/2006/relationships/slide" Target="/ppt/slides/slide11.xml" Id="rId12" /><Relationship Type="http://schemas.openxmlformats.org/officeDocument/2006/relationships/slide" Target="/ppt/slides/slide16.xml" Id="rId17" /><Relationship Type="http://schemas.openxmlformats.org/officeDocument/2006/relationships/slide" Target="/ppt/slides/slide24.xml" Id="rId25" /><Relationship Type="http://schemas.openxmlformats.org/officeDocument/2006/relationships/slide" Target="/ppt/slides/slide32.xml" Id="rId33" /><Relationship Type="http://schemas.openxmlformats.org/officeDocument/2006/relationships/slide" Target="/ppt/slides/slide37.xml" Id="rId38" /></Relationships>
</file>

<file path=ppt/notesMasters/_rels/notesMaster1.xml.rels>&#65279;<?xml version="1.0" encoding="utf-8"?><Relationships xmlns="http://schemas.openxmlformats.org/package/2006/relationships"><Relationship Type="http://schemas.openxmlformats.org/officeDocument/2006/relationships/theme" Target="/ppt/theme/theme2.xml" Id="rId1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30C41-BB23-BD4B-8F5D-D80FB9210898}" type="datetimeFigureOut">
              <a:rPr lang="en-US" smtClean="0"/>
              <a:t>2/14/25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0B1F80-B15F-EB40-89B6-C09331E19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448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?><Relationships xmlns="http://schemas.openxmlformats.org/package/2006/relationships"><Relationship Type="http://schemas.openxmlformats.org/officeDocument/2006/relationships/slide" Target="/ppt/slides/slide12.xml" Id="rId2" /><Relationship Type="http://schemas.openxmlformats.org/officeDocument/2006/relationships/notesMaster" Target="/ppt/notesMasters/notesMaster1.xml" Id="rId1" /></Relationships>
</file>

<file path=ppt/notesSlides/_rels/notesSlide2.xml.rels>&#65279;<?xml version="1.0" encoding="utf-8"?><Relationships xmlns="http://schemas.openxmlformats.org/package/2006/relationships"><Relationship Type="http://schemas.openxmlformats.org/officeDocument/2006/relationships/slide" Target="/ppt/slides/slide29.xml" Id="rId2" /><Relationship Type="http://schemas.openxmlformats.org/officeDocument/2006/relationships/notesMaster" Target="/ppt/notesMasters/notesMaster1.xml" Id="rId1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FABF4-DE1E-B1C5-935D-46B5500D1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AECF78-245C-936E-16B5-BF9C7AB747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04DEC3-096E-91DD-F713-F2F6809442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3DB2CB-4F2B-DAD2-F019-D14B245498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70342-B2A0-CA46-B19D-BF3B97E8D8B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171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Slide Number Placeholder 6">
            <a:extLst>
              <a:ext uri="{FF2B5EF4-FFF2-40B4-BE49-F238E27FC236}">
                <a16:creationId xmlns:a16="http://schemas.microsoft.com/office/drawing/2014/main" id="{63CDB73E-2123-3B4E-900B-F304A734D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34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/>
            <a:fld id="{BC07E0C3-8130-9643-8AA6-D7FE93F6B653}" type="slidenum"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ahoma" panose="020B0604030504040204" pitchFamily="34" charset="0"/>
              </a:rPr>
              <a:pPr algn="r" eaLnBrk="1"/>
              <a:t>29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ahoma" panose="020B0604030504040204" pitchFamily="34" charset="0"/>
            </a:endParaRPr>
          </a:p>
        </p:txBody>
      </p:sp>
      <p:sp>
        <p:nvSpPr>
          <p:cNvPr id="118786" name="Slide Image Placeholder 1">
            <a:extLst>
              <a:ext uri="{FF2B5EF4-FFF2-40B4-BE49-F238E27FC236}">
                <a16:creationId xmlns:a16="http://schemas.microsoft.com/office/drawing/2014/main" id="{17C7537A-F6CC-824F-B216-50E81A6A3E5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472C4"/>
          </a:solidFill>
          <a:ln w="25402">
            <a:solidFill>
              <a:srgbClr val="2F528F"/>
            </a:solidFill>
            <a:miter lim="800000"/>
            <a:headEnd/>
            <a:tailEnd/>
          </a:ln>
        </p:spPr>
      </p:sp>
      <p:sp>
        <p:nvSpPr>
          <p:cNvPr id="118787" name="Notes Placeholder 2">
            <a:extLst>
              <a:ext uri="{FF2B5EF4-FFF2-40B4-BE49-F238E27FC236}">
                <a16:creationId xmlns:a16="http://schemas.microsoft.com/office/drawing/2014/main" id="{CC52E992-06C8-C842-AA0A-2ED1107334EF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altLang="en-US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60813917"/>
      </p:ext>
    </p:extLst>
  </p:cSld>
  <p:clrMapOvr>
    <a:masterClrMapping/>
  </p:clrMapOvr>
</p:note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E6248-85C5-9559-6DE0-EC50B7A8D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F71521-D121-8335-B8D7-AB79743F72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1CE117-87F3-EDC2-9746-95F6CFBD2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9D3D9-F152-5543-AB8B-0FCB6907413C}" type="datetimeFigureOut">
              <a:rPr lang="en-US" smtClean="0"/>
              <a:t>2/14/25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C98C9-EC48-8768-3D18-D22567EDB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85568-7242-B0F1-1F25-5E69821A4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14707-79D1-8449-B817-97D163BF1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689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F91E5-8152-D400-61CE-B44F7FFC1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BF05B-5DBA-E595-51CD-2816A0834E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8FBAF-F328-53D0-AE1D-671CE9D64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9D3D9-F152-5543-AB8B-0FCB6907413C}" type="datetimeFigureOut">
              <a:rPr lang="en-US" smtClean="0"/>
              <a:t>2/14/25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A12BA-993F-067B-0299-19CDA26C3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9E6C5-27AF-4881-1791-0B20EA412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14707-79D1-8449-B817-97D163BF1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369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84531D-A340-3107-9DE8-C5CE9C6A1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9D3D9-F152-5543-AB8B-0FCB6907413C}" type="datetimeFigureOut">
              <a:rPr lang="en-US" smtClean="0"/>
              <a:t>2/14/25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E6B26E-80A2-1E32-7959-0E7D5157B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1C5A1A-632A-35B1-4660-9B06C7040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14707-79D1-8449-B817-97D163BF1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55851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7" /><Relationship Type="http://schemas.openxmlformats.org/officeDocument/2006/relationships/theme" Target="/ppt/theme/theme1.xml" Id="rId12" /><Relationship Type="http://schemas.openxmlformats.org/officeDocument/2006/relationships/slideLayout" Target="/ppt/slideLayouts/slideLayout2.xml" Id="rId2" /><Relationship Type="http://schemas.openxmlformats.org/officeDocument/2006/relationships/slideLayout" Target="/ppt/slideLayouts/slideLayout1.xml" Id="rId1" /></Relationships>
</file>

<file path=ppt/slideMasters/slideMaster1.xml><?xml version="1.0" encoding="utf-8"?>
<p:sldMaster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732AC1-4B5E-87F2-84B3-CD5B419CC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5CE00-284A-1F43-8935-C0A8E0408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9991E-683C-D3B0-8448-564AD85175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89D3D9-F152-5543-AB8B-0FCB6907413C}" type="datetimeFigureOut">
              <a:rPr lang="en-US" smtClean="0"/>
              <a:t>2/14/25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C5288-5CB3-225F-D3E8-DC39104C23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B96EB-20C8-DD1F-6DF5-B1B6F93F30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F14707-79D1-8449-B817-97D163BF1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69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image" Target="/ppt/media/image1.jpeg" Id="rId2" /><Relationship Type="http://schemas.openxmlformats.org/officeDocument/2006/relationships/slideLayout" Target="/ppt/slideLayouts/slideLayout1.xml" Id="rId1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image" Target="/ppt/media/image17.jpeg" Id="rId2" /><Relationship Type="http://schemas.openxmlformats.org/officeDocument/2006/relationships/slideLayout" Target="/ppt/slideLayouts/slideLayout7.xml" Id="rId1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image" Target="/ppt/media/image19.png" Id="rId3" /><Relationship Type="http://schemas.openxmlformats.org/officeDocument/2006/relationships/image" Target="/ppt/media/image18.jpe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22.png" Id="rId6" /><Relationship Type="http://schemas.openxmlformats.org/officeDocument/2006/relationships/image" Target="/ppt/media/image21.png" Id="rId5" /><Relationship Type="http://schemas.openxmlformats.org/officeDocument/2006/relationships/image" Target="/ppt/media/image20.png" Id="rId4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image" Target="/ppt/media/image27.png" Id="rId8" /><Relationship Type="http://schemas.openxmlformats.org/officeDocument/2006/relationships/image" Target="/ppt/media/image23.jpeg" Id="rId3" /><Relationship Type="http://schemas.openxmlformats.org/officeDocument/2006/relationships/image" Target="/ppt/media/image26.png" Id="rId7" /><Relationship Type="http://schemas.openxmlformats.org/officeDocument/2006/relationships/notesSlide" Target="/ppt/notesSlides/notesSlide1.xml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19.png" Id="rId6" /><Relationship Type="http://schemas.openxmlformats.org/officeDocument/2006/relationships/image" Target="/ppt/media/image25.png" Id="rId5" /><Relationship Type="http://schemas.openxmlformats.org/officeDocument/2006/relationships/image" Target="/ppt/media/image24.png" Id="rId4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image" Target="/ppt/media/image28.jpeg" Id="rId2" /><Relationship Type="http://schemas.openxmlformats.org/officeDocument/2006/relationships/slideLayout" Target="/ppt/slideLayouts/slideLayout7.xml" Id="rId1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image" Target="/ppt/media/image30.png" Id="rId3" /><Relationship Type="http://schemas.openxmlformats.org/officeDocument/2006/relationships/image" Target="/ppt/media/image29.jp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33.png" Id="rId6" /><Relationship Type="http://schemas.openxmlformats.org/officeDocument/2006/relationships/image" Target="/ppt/media/image32.png" Id="rId5" /><Relationship Type="http://schemas.openxmlformats.org/officeDocument/2006/relationships/image" Target="/ppt/media/image31.png" Id="rId4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image" Target="/ppt/media/image35.png" Id="rId3" /><Relationship Type="http://schemas.openxmlformats.org/officeDocument/2006/relationships/image" Target="/ppt/media/image34.jp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25.png" Id="rId6" /><Relationship Type="http://schemas.openxmlformats.org/officeDocument/2006/relationships/image" Target="/ppt/media/image24.png" Id="rId5" /><Relationship Type="http://schemas.openxmlformats.org/officeDocument/2006/relationships/image" Target="/ppt/media/image36.png" Id="rId4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image" Target="/ppt/media/image38.png" Id="rId3" /><Relationship Type="http://schemas.openxmlformats.org/officeDocument/2006/relationships/image" Target="/ppt/media/image37.jp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36.png" Id="rId6" /><Relationship Type="http://schemas.openxmlformats.org/officeDocument/2006/relationships/image" Target="/ppt/media/image35.png" Id="rId5" /><Relationship Type="http://schemas.openxmlformats.org/officeDocument/2006/relationships/image" Target="/ppt/media/image39.png" Id="rId4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image" Target="/ppt/media/image40.jpg" Id="rId2" /><Relationship Type="http://schemas.openxmlformats.org/officeDocument/2006/relationships/slideLayout" Target="/ppt/slideLayouts/slideLayout7.xml" Id="rId1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image" Target="/ppt/media/image42.png" Id="rId3" /><Relationship Type="http://schemas.openxmlformats.org/officeDocument/2006/relationships/image" Target="/ppt/media/image41.jp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44.png" Id="rId5" /><Relationship Type="http://schemas.openxmlformats.org/officeDocument/2006/relationships/image" Target="/ppt/media/image43.png" Id="rId4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image" Target="/ppt/media/image45.jpg" Id="rId2" /><Relationship Type="http://schemas.openxmlformats.org/officeDocument/2006/relationships/slideLayout" Target="/ppt/slideLayouts/slideLayout7.xml" Id="rId1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image" Target="/ppt/media/image2.jpeg" Id="rId2" /><Relationship Type="http://schemas.openxmlformats.org/officeDocument/2006/relationships/slideLayout" Target="/ppt/slideLayouts/slideLayout2.xml" Id="rId1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image" Target="/ppt/media/image24.png" Id="rId3" /><Relationship Type="http://schemas.openxmlformats.org/officeDocument/2006/relationships/image" Target="/ppt/media/image46.jp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48.png" Id="rId5" /><Relationship Type="http://schemas.openxmlformats.org/officeDocument/2006/relationships/image" Target="/ppt/media/image47.png" Id="rId4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image" Target="/ppt/media/image49.jpg" Id="rId2" /><Relationship Type="http://schemas.openxmlformats.org/officeDocument/2006/relationships/slideLayout" Target="/ppt/slideLayouts/slideLayout7.xml" Id="rId1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image" Target="/ppt/media/image51.png" Id="rId3" /><Relationship Type="http://schemas.openxmlformats.org/officeDocument/2006/relationships/image" Target="/ppt/media/image50.jp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25.png" Id="rId6" /><Relationship Type="http://schemas.openxmlformats.org/officeDocument/2006/relationships/image" Target="/ppt/media/image19.png" Id="rId5" /><Relationship Type="http://schemas.openxmlformats.org/officeDocument/2006/relationships/image" Target="/ppt/media/image30.png" Id="rId4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image" Target="/ppt/media/image52.jpg" Id="rId2" /><Relationship Type="http://schemas.openxmlformats.org/officeDocument/2006/relationships/slideLayout" Target="/ppt/slideLayouts/slideLayout7.xml" Id="rId1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image" Target="/ppt/media/image54.png" Id="rId3" /><Relationship Type="http://schemas.openxmlformats.org/officeDocument/2006/relationships/image" Target="/ppt/media/image53.jp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31.png" Id="rId5" /><Relationship Type="http://schemas.openxmlformats.org/officeDocument/2006/relationships/image" Target="/ppt/media/image55.png" Id="rId4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image" Target="/ppt/media/image57.png" Id="rId3" /><Relationship Type="http://schemas.openxmlformats.org/officeDocument/2006/relationships/image" Target="/ppt/media/image56.jp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47.png" Id="rId5" /><Relationship Type="http://schemas.openxmlformats.org/officeDocument/2006/relationships/image" Target="/ppt/media/image58.png" Id="rId4" /></Relationships>
</file>

<file path=ppt/slides/_rels/slide26.xml.rels>&#65279;<?xml version="1.0" encoding="utf-8"?><Relationships xmlns="http://schemas.openxmlformats.org/package/2006/relationships"><Relationship Type="http://schemas.openxmlformats.org/officeDocument/2006/relationships/image" Target="/ppt/media/image60.png" Id="rId3" /><Relationship Type="http://schemas.openxmlformats.org/officeDocument/2006/relationships/image" Target="/ppt/media/image59.jp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26.png" Id="rId5" /><Relationship Type="http://schemas.openxmlformats.org/officeDocument/2006/relationships/image" Target="/ppt/media/image61.png" Id="rId4" /></Relationships>
</file>

<file path=ppt/slides/_rels/slide27.xml.rels>&#65279;<?xml version="1.0" encoding="utf-8"?><Relationships xmlns="http://schemas.openxmlformats.org/package/2006/relationships"><Relationship Type="http://schemas.openxmlformats.org/officeDocument/2006/relationships/image" Target="/ppt/media/image54.png" Id="rId3" /><Relationship Type="http://schemas.openxmlformats.org/officeDocument/2006/relationships/image" Target="/ppt/media/image62.jp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64.png" Id="rId5" /><Relationship Type="http://schemas.openxmlformats.org/officeDocument/2006/relationships/image" Target="/ppt/media/image63.png" Id="rId4" /></Relationships>
</file>

<file path=ppt/slides/_rels/slide28.xml.rels>&#65279;<?xml version="1.0" encoding="utf-8"?><Relationships xmlns="http://schemas.openxmlformats.org/package/2006/relationships"><Relationship Type="http://schemas.openxmlformats.org/officeDocument/2006/relationships/image" Target="/ppt/media/image36.png" Id="rId3" /><Relationship Type="http://schemas.openxmlformats.org/officeDocument/2006/relationships/image" Target="/ppt/media/image65.jp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67.png" Id="rId5" /><Relationship Type="http://schemas.openxmlformats.org/officeDocument/2006/relationships/image" Target="/ppt/media/image66.png" Id="rId4" /></Relationships>
</file>

<file path=ppt/slides/_rels/slide29.xml.rels>&#65279;<?xml version="1.0" encoding="utf-8"?><Relationships xmlns="http://schemas.openxmlformats.org/package/2006/relationships"><Relationship Type="http://schemas.openxmlformats.org/officeDocument/2006/relationships/image" Target="/ppt/media/image68.jpeg" Id="rId3" /><Relationship Type="http://schemas.openxmlformats.org/officeDocument/2006/relationships/notesSlide" Target="/ppt/notesSlides/notesSlide2.xml" Id="rId2" /><Relationship Type="http://schemas.openxmlformats.org/officeDocument/2006/relationships/slideLayout" Target="/ppt/slideLayouts/slideLayout7.xml" Id="rId1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image" Target="/ppt/media/image3.jpeg" Id="rId2" /><Relationship Type="http://schemas.openxmlformats.org/officeDocument/2006/relationships/slideLayout" Target="/ppt/slideLayouts/slideLayout2.xml" Id="rId1" /></Relationships>
</file>

<file path=ppt/slides/_rels/slide30.xml.rels>&#65279;<?xml version="1.0" encoding="utf-8"?><Relationships xmlns="http://schemas.openxmlformats.org/package/2006/relationships"><Relationship Type="http://schemas.openxmlformats.org/officeDocument/2006/relationships/image" Target="/ppt/media/image70.jpeg" Id="rId3" /><Relationship Type="http://schemas.openxmlformats.org/officeDocument/2006/relationships/image" Target="/ppt/media/image69.jpe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71.jpeg" Id="rId4" /></Relationships>
</file>

<file path=ppt/slides/_rels/slide31.xml.rels>&#65279;<?xml version="1.0" encoding="utf-8"?><Relationships xmlns="http://schemas.openxmlformats.org/package/2006/relationships"><Relationship Type="http://schemas.openxmlformats.org/officeDocument/2006/relationships/image" Target="/ppt/media/image72.jpg" Id="rId2" /><Relationship Type="http://schemas.openxmlformats.org/officeDocument/2006/relationships/slideLayout" Target="/ppt/slideLayouts/slideLayout7.xml" Id="rId1" /></Relationships>
</file>

<file path=ppt/slides/_rels/slide32.xml.rels>&#65279;<?xml version="1.0" encoding="utf-8"?><Relationships xmlns="http://schemas.openxmlformats.org/package/2006/relationships"><Relationship Type="http://schemas.openxmlformats.org/officeDocument/2006/relationships/image" Target="/ppt/media/image47.png" Id="rId3" /><Relationship Type="http://schemas.openxmlformats.org/officeDocument/2006/relationships/image" Target="/ppt/media/image73.jp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43.png" Id="rId6" /><Relationship Type="http://schemas.openxmlformats.org/officeDocument/2006/relationships/image" Target="/ppt/media/image75.png" Id="rId5" /><Relationship Type="http://schemas.openxmlformats.org/officeDocument/2006/relationships/image" Target="/ppt/media/image74.png" Id="rId4" /></Relationships>
</file>

<file path=ppt/slides/_rels/slide33.xml.rels>&#65279;<?xml version="1.0" encoding="utf-8"?><Relationships xmlns="http://schemas.openxmlformats.org/package/2006/relationships"><Relationship Type="http://schemas.openxmlformats.org/officeDocument/2006/relationships/image" Target="/ppt/media/image76.jpg" Id="rId2" /><Relationship Type="http://schemas.openxmlformats.org/officeDocument/2006/relationships/slideLayout" Target="/ppt/slideLayouts/slideLayout7.xml" Id="rId1" /></Relationships>
</file>

<file path=ppt/slides/_rels/slide34.xml.rels>&#65279;<?xml version="1.0" encoding="utf-8"?><Relationships xmlns="http://schemas.openxmlformats.org/package/2006/relationships"><Relationship Type="http://schemas.openxmlformats.org/officeDocument/2006/relationships/image" Target="/ppt/media/image78.png" Id="rId3" /><Relationship Type="http://schemas.openxmlformats.org/officeDocument/2006/relationships/image" Target="/ppt/media/image77.jp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54.png" Id="rId5" /><Relationship Type="http://schemas.openxmlformats.org/officeDocument/2006/relationships/image" Target="/ppt/media/image79.png" Id="rId4" /></Relationships>
</file>

<file path=ppt/slides/_rels/slide35.xml.rels>&#65279;<?xml version="1.0" encoding="utf-8"?><Relationships xmlns="http://schemas.openxmlformats.org/package/2006/relationships"><Relationship Type="http://schemas.openxmlformats.org/officeDocument/2006/relationships/image" Target="/ppt/media/image81.png" Id="rId3" /><Relationship Type="http://schemas.openxmlformats.org/officeDocument/2006/relationships/image" Target="/ppt/media/image80.jp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47.png" Id="rId5" /><Relationship Type="http://schemas.openxmlformats.org/officeDocument/2006/relationships/image" Target="/ppt/media/image82.png" Id="rId4" /></Relationships>
</file>

<file path=ppt/slides/_rels/slide36.xml.rels>&#65279;<?xml version="1.0" encoding="utf-8"?><Relationships xmlns="http://schemas.openxmlformats.org/package/2006/relationships"><Relationship Type="http://schemas.openxmlformats.org/officeDocument/2006/relationships/image" Target="/ppt/media/image4.jpeg" Id="rId2" /><Relationship Type="http://schemas.openxmlformats.org/officeDocument/2006/relationships/slideLayout" Target="/ppt/slideLayouts/slideLayout2.xml" Id="rId1" /></Relationships>
</file>

<file path=ppt/slides/_rels/slide37.xml.rels>&#65279;<?xml version="1.0" encoding="utf-8"?><Relationships xmlns="http://schemas.openxmlformats.org/package/2006/relationships"><Relationship Type="http://schemas.openxmlformats.org/officeDocument/2006/relationships/image" Target="/ppt/media/image83.jpg" Id="rId2" /><Relationship Type="http://schemas.openxmlformats.org/officeDocument/2006/relationships/slideLayout" Target="/ppt/slideLayouts/slideLayout7.xml" Id="rId1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image" Target="/ppt/media/image4.jpeg" Id="rId2" /><Relationship Type="http://schemas.openxmlformats.org/officeDocument/2006/relationships/slideLayout" Target="/ppt/slideLayouts/slideLayout2.xml" Id="rId1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image" Target="/ppt/media/image5.jpeg" Id="rId2" /><Relationship Type="http://schemas.openxmlformats.org/officeDocument/2006/relationships/slideLayout" Target="/ppt/slideLayouts/slideLayout2.xml" Id="rId1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image" Target="/ppt/media/image7.jpeg" Id="rId3" /><Relationship Type="http://schemas.openxmlformats.org/officeDocument/2006/relationships/image" Target="/ppt/media/image6.jp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9.jpeg" Id="rId5" /><Relationship Type="http://schemas.openxmlformats.org/officeDocument/2006/relationships/image" Target="/ppt/media/image8.jpeg" Id="rId4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image" Target="/ppt/media/image10.png" Id="rId3" /><Relationship Type="http://schemas.openxmlformats.org/officeDocument/2006/relationships/image" Target="/ppt/media/image14.png" Id="rId7" /><Relationship Type="http://schemas.openxmlformats.org/officeDocument/2006/relationships/image" Target="/ppt/media/image6.jp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13.png" Id="rId6" /><Relationship Type="http://schemas.openxmlformats.org/officeDocument/2006/relationships/image" Target="/ppt/media/image12.png" Id="rId5" /><Relationship Type="http://schemas.openxmlformats.org/officeDocument/2006/relationships/image" Target="/ppt/media/image11.png" Id="rId4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image" Target="/ppt/media/image15.jpg" Id="rId2" /><Relationship Type="http://schemas.openxmlformats.org/officeDocument/2006/relationships/slideLayout" Target="/ppt/slideLayouts/slideLayout7.xml" Id="rId1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image" Target="/ppt/media/image16.jpg" Id="rId2" /><Relationship Type="http://schemas.openxmlformats.org/officeDocument/2006/relationships/slideLayout" Target="/ppt/slideLayouts/slideLayout7.xml" Id="rId1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4" descr="A cell phone with a screen on it&#10;&#10;Description automatically generated">
            <a:extLst>
              <a:ext uri="{FF2B5EF4-FFF2-40B4-BE49-F238E27FC236}">
                <a16:creationId xmlns:a16="http://schemas.microsoft.com/office/drawing/2014/main" id="{CD872C2F-DCAF-D991-57AE-27550ABA0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12187237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2" descr="A group of different bottles&#10;&#10;Description automatically generated">
            <a:extLst>
              <a:ext uri="{FF2B5EF4-FFF2-40B4-BE49-F238E27FC236}">
                <a16:creationId xmlns:a16="http://schemas.microsoft.com/office/drawing/2014/main" id="{E48FEC3B-6336-0FCE-6C0A-41D52AE05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12187237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515E6-3CCC-9CA2-26F9-9D5C0F65E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4" descr="A black bottle with red and black design&#10;&#10;Description automatically generated">
            <a:extLst>
              <a:ext uri="{FF2B5EF4-FFF2-40B4-BE49-F238E27FC236}">
                <a16:creationId xmlns:a16="http://schemas.microsoft.com/office/drawing/2014/main" id="{3C1CD4ED-EB4E-47C5-085C-091B6681A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565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726689-016B-8F1C-7179-6F94D69BF77C}"/>
              </a:ext>
            </a:extLst>
          </p:cNvPr>
          <p:cNvSpPr txBox="1"/>
          <p:nvPr/>
        </p:nvSpPr>
        <p:spPr>
          <a:xfrm>
            <a:off x="4199602" y="437000"/>
            <a:ext cx="475136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HOT DHA Tingle Triple Bronzer</a:t>
            </a:r>
          </a:p>
          <a:p>
            <a:r>
              <a:rPr lang="en-US" sz="20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Chili Pepper &amp; Wasabi helps increase microcirculation</a:t>
            </a:r>
          </a:p>
          <a:p>
            <a:r>
              <a:rPr lang="en-US" sz="20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Extra melanin stimulating blend for deeper, longer-lasting color</a:t>
            </a:r>
          </a:p>
          <a:p>
            <a:endParaRPr lang="en-US" sz="2000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r>
              <a:rPr lang="en-US" sz="2000" b="1" u="sng" dirty="0">
                <a:solidFill>
                  <a:srgbClr val="FF000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Color Correcting</a:t>
            </a:r>
          </a:p>
          <a:p>
            <a:r>
              <a:rPr lang="en-US" sz="20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Ginger &amp; Turmeric Root Extract helps with redness &amp; inflammation in the skin</a:t>
            </a:r>
          </a:p>
          <a:p>
            <a:r>
              <a:rPr lang="en-US" sz="20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Anti-orange formula</a:t>
            </a:r>
          </a:p>
          <a:p>
            <a:endParaRPr lang="en-US" sz="2000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r>
              <a:rPr lang="en-US" sz="2000" b="1" u="sng" dirty="0">
                <a:solidFill>
                  <a:srgbClr val="FF000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Anti-Aging</a:t>
            </a:r>
          </a:p>
          <a:p>
            <a:r>
              <a:rPr lang="en-US" sz="20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Exosomes and </a:t>
            </a:r>
            <a:r>
              <a:rPr lang="en-US" sz="2000" dirty="0" err="1">
                <a:latin typeface="Big Caslon Medium" panose="02000603090000020003" pitchFamily="2" charset="-79"/>
                <a:cs typeface="Big Caslon Medium" panose="02000603090000020003" pitchFamily="2" charset="-79"/>
              </a:rPr>
              <a:t>Striover</a:t>
            </a:r>
            <a:r>
              <a:rPr lang="en-US" sz="20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™ rejuvenate and regenerate the skin, help with inflammation and increase elasticity strength</a:t>
            </a:r>
          </a:p>
        </p:txBody>
      </p:sp>
      <p:pic>
        <p:nvPicPr>
          <p:cNvPr id="7" name="Picture 6" descr="A close up of bubbles&#10;&#10;Description automatically generated">
            <a:extLst>
              <a:ext uri="{FF2B5EF4-FFF2-40B4-BE49-F238E27FC236}">
                <a16:creationId xmlns:a16="http://schemas.microsoft.com/office/drawing/2014/main" id="{D4EAF687-4771-0C84-7AA6-A0B56CB34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0972" y="1473618"/>
            <a:ext cx="1600199" cy="160019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Picture 8" descr="A pile of red peppers&#10;&#10;Description automatically generated">
            <a:extLst>
              <a:ext uri="{FF2B5EF4-FFF2-40B4-BE49-F238E27FC236}">
                <a16:creationId xmlns:a16="http://schemas.microsoft.com/office/drawing/2014/main" id="{7963DF67-E5FA-7E8B-F124-1D7BC0248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0971" y="3982383"/>
            <a:ext cx="1600199" cy="160019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Picture 10" descr="A bowl of turmeric powder&#10;&#10;Description automatically generated">
            <a:extLst>
              <a:ext uri="{FF2B5EF4-FFF2-40B4-BE49-F238E27FC236}">
                <a16:creationId xmlns:a16="http://schemas.microsoft.com/office/drawing/2014/main" id="{4E5D8BCD-DEDA-500B-6D51-5B307299C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9662" y="2751624"/>
            <a:ext cx="1600199" cy="160019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Picture 12" descr="A group of green vegetables&#10;&#10;Description automatically generated">
            <a:extLst>
              <a:ext uri="{FF2B5EF4-FFF2-40B4-BE49-F238E27FC236}">
                <a16:creationId xmlns:a16="http://schemas.microsoft.com/office/drawing/2014/main" id="{D24BF922-54E0-8C0B-1248-0558373FE4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9663" y="283685"/>
            <a:ext cx="1600199" cy="160019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120617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CA9BF-3C57-49A3-E1CB-14FBB29F7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A bottle of hair conditioner&#10;&#10;Description automatically generated">
            <a:extLst>
              <a:ext uri="{FF2B5EF4-FFF2-40B4-BE49-F238E27FC236}">
                <a16:creationId xmlns:a16="http://schemas.microsoft.com/office/drawing/2014/main" id="{3874F9B6-1DC6-1467-959D-C69229D5D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218565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722115-5EB0-03C5-9A27-95D9892ABF24}"/>
              </a:ext>
            </a:extLst>
          </p:cNvPr>
          <p:cNvSpPr txBox="1"/>
          <p:nvPr/>
        </p:nvSpPr>
        <p:spPr>
          <a:xfrm>
            <a:off x="4202331" y="331825"/>
            <a:ext cx="504168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B0F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Plateau Breaking Intensifier</a:t>
            </a:r>
          </a:p>
          <a:p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Extra melanin stimulators create a deeper, longer-lasting tan without bronzer</a:t>
            </a:r>
          </a:p>
          <a:p>
            <a:r>
              <a:rPr lang="en-US" dirty="0" err="1">
                <a:latin typeface="Big Caslon Medium" panose="02000603090000020003" pitchFamily="2" charset="-79"/>
                <a:cs typeface="Big Caslon Medium" panose="02000603090000020003" pitchFamily="2" charset="-79"/>
              </a:rPr>
              <a:t>Neuroglow</a:t>
            </a:r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™ mimics positive effects from the sun</a:t>
            </a:r>
          </a:p>
          <a:p>
            <a:endParaRPr lang="en-US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r>
              <a:rPr lang="en-US" b="1" u="sng" dirty="0">
                <a:solidFill>
                  <a:srgbClr val="00B0F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Immense Hydration</a:t>
            </a:r>
          </a:p>
          <a:p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Snow Mushroom and Marshmallow retain moisture in the skin and provide deeper hydration</a:t>
            </a:r>
          </a:p>
          <a:p>
            <a:endParaRPr lang="en-US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r>
              <a:rPr lang="en-US" b="1" u="sng" dirty="0">
                <a:solidFill>
                  <a:srgbClr val="00B0F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Anti-Aging</a:t>
            </a:r>
          </a:p>
          <a:p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Exosomes, Peptides &amp; a Collagen Complex helps increase collagen production, soften fine lines &amp; wrinkles and provide a more even complexion</a:t>
            </a:r>
          </a:p>
          <a:p>
            <a:endParaRPr lang="en-US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r>
              <a:rPr lang="en-US" b="1" u="sng" dirty="0">
                <a:solidFill>
                  <a:srgbClr val="00B0F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pH</a:t>
            </a:r>
            <a:r>
              <a:rPr lang="en-US" b="1" u="sng" dirty="0">
                <a:solidFill>
                  <a:srgbClr val="00B0F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Balancing</a:t>
            </a:r>
          </a:p>
          <a:p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Rose Water extract naturally balances the skin’s pH while calming inflammation</a:t>
            </a:r>
          </a:p>
        </p:txBody>
      </p:sp>
      <p:pic>
        <p:nvPicPr>
          <p:cNvPr id="4" name="Picture 3" descr="A white fungus growing on a tree branch&#10;&#10;Description automatically generated">
            <a:extLst>
              <a:ext uri="{FF2B5EF4-FFF2-40B4-BE49-F238E27FC236}">
                <a16:creationId xmlns:a16="http://schemas.microsoft.com/office/drawing/2014/main" id="{64604B31-A477-8D3D-4425-940383659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0234" y="1283345"/>
            <a:ext cx="1391677" cy="139167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Picture 9" descr="A cell membrane in a cell&#10;&#10;Description automatically generated">
            <a:extLst>
              <a:ext uri="{FF2B5EF4-FFF2-40B4-BE49-F238E27FC236}">
                <a16:creationId xmlns:a16="http://schemas.microsoft.com/office/drawing/2014/main" id="{D59206F0-3E9A-7989-B622-C52C386F90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2622" y="265364"/>
            <a:ext cx="1442284" cy="144228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Picture 10" descr="A close up of bubbles&#10;&#10;Description automatically generated">
            <a:extLst>
              <a:ext uri="{FF2B5EF4-FFF2-40B4-BE49-F238E27FC236}">
                <a16:creationId xmlns:a16="http://schemas.microsoft.com/office/drawing/2014/main" id="{817AA22C-ABFE-3B7A-8EEA-216F7559D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2622" y="2186264"/>
            <a:ext cx="1442284" cy="144228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Picture 12" descr="A whisk with whipped cream on it&#10;&#10;Description automatically generated">
            <a:extLst>
              <a:ext uri="{FF2B5EF4-FFF2-40B4-BE49-F238E27FC236}">
                <a16:creationId xmlns:a16="http://schemas.microsoft.com/office/drawing/2014/main" id="{8514A7F1-C4C2-6219-04A7-C27E7BE476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4013" y="3145644"/>
            <a:ext cx="1442284" cy="144442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Picture 14" descr="A close up of a circle&#10;&#10;Description automatically generated">
            <a:extLst>
              <a:ext uri="{FF2B5EF4-FFF2-40B4-BE49-F238E27FC236}">
                <a16:creationId xmlns:a16="http://schemas.microsoft.com/office/drawing/2014/main" id="{158298EE-E889-B4D4-AA66-AE4A0F6B91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2622" y="4107164"/>
            <a:ext cx="1442284" cy="144228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690651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A collage of different bottles&#10;&#10;Description automatically generated">
            <a:extLst>
              <a:ext uri="{FF2B5EF4-FFF2-40B4-BE49-F238E27FC236}">
                <a16:creationId xmlns:a16="http://schemas.microsoft.com/office/drawing/2014/main" id="{9FD9011D-6835-D39F-FFBC-562A3C0AC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12187237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1AD43-8451-86EB-FEA0-051A26C96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ttle of suntan lotion&#10;&#10;Description automatically generated">
            <a:extLst>
              <a:ext uri="{FF2B5EF4-FFF2-40B4-BE49-F238E27FC236}">
                <a16:creationId xmlns:a16="http://schemas.microsoft.com/office/drawing/2014/main" id="{E36FE490-4A18-2C73-F647-425CB758E2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063D40-4282-DB78-DE1A-F2693777F4DD}"/>
              </a:ext>
            </a:extLst>
          </p:cNvPr>
          <p:cNvSpPr txBox="1"/>
          <p:nvPr/>
        </p:nvSpPr>
        <p:spPr>
          <a:xfrm>
            <a:off x="4003771" y="217587"/>
            <a:ext cx="562747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09676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Plateau Breaking Intensifier</a:t>
            </a:r>
          </a:p>
          <a:p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Extra melanin stimulators create a deeper, longer-lasting tan without bronzer</a:t>
            </a:r>
          </a:p>
          <a:p>
            <a:endParaRPr lang="en-US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r>
              <a:rPr lang="en-US" b="1" u="sng" dirty="0">
                <a:solidFill>
                  <a:srgbClr val="F09676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Anti-Aging</a:t>
            </a:r>
          </a:p>
          <a:p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Copper Peptide &amp; a Collagen Complex helps increase collagen production to be stored in the body for a more youthful complexion along with targeting scars &amp; stretch marks</a:t>
            </a:r>
          </a:p>
          <a:p>
            <a:endParaRPr lang="en-US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r>
              <a:rPr lang="en-US" b="1" u="sng" dirty="0">
                <a:solidFill>
                  <a:srgbClr val="F09676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Color Correcting</a:t>
            </a:r>
            <a:endParaRPr lang="en-US" b="1" u="sng" dirty="0">
              <a:solidFill>
                <a:srgbClr val="F09676"/>
              </a:solidFill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Anti-reddening Tiger Grass calms inflammation</a:t>
            </a:r>
          </a:p>
          <a:p>
            <a:endParaRPr lang="en-US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r>
              <a:rPr lang="en-US" b="1" u="sng" dirty="0">
                <a:solidFill>
                  <a:srgbClr val="F09676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Skin Perfecting</a:t>
            </a:r>
            <a:endParaRPr lang="en-US" b="1" u="sng" dirty="0">
              <a:solidFill>
                <a:srgbClr val="F09676"/>
              </a:solidFill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Peach Extract, </a:t>
            </a:r>
            <a:r>
              <a:rPr lang="en-US" dirty="0" err="1">
                <a:latin typeface="Big Caslon Medium" panose="02000603090000020003" pitchFamily="2" charset="-79"/>
                <a:cs typeface="Big Caslon Medium" panose="02000603090000020003" pitchFamily="2" charset="-79"/>
              </a:rPr>
              <a:t>Neuroglow</a:t>
            </a:r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™ &amp; French Flax Seed Oil repair a damaged barrier, improve skin’s radiance and provide a natural glow to the skin</a:t>
            </a:r>
          </a:p>
          <a:p>
            <a:endParaRPr lang="en-US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</p:txBody>
      </p:sp>
      <p:pic>
        <p:nvPicPr>
          <p:cNvPr id="6" name="Picture 5" descr="A bowl of flax seeds and a wooden scoop&#10;&#10;Description automatically generated">
            <a:extLst>
              <a:ext uri="{FF2B5EF4-FFF2-40B4-BE49-F238E27FC236}">
                <a16:creationId xmlns:a16="http://schemas.microsoft.com/office/drawing/2014/main" id="{6CBD9DE4-DF6C-CFF1-07AC-02C4FC61A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2288" y="342187"/>
            <a:ext cx="1442284" cy="144228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Picture 9" descr="A dropper dripping liquid into a dropper&#10;&#10;Description automatically generated">
            <a:extLst>
              <a:ext uri="{FF2B5EF4-FFF2-40B4-BE49-F238E27FC236}">
                <a16:creationId xmlns:a16="http://schemas.microsoft.com/office/drawing/2014/main" id="{55FC197D-4F67-C8A5-427A-FBC731C5E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0" y="1657350"/>
            <a:ext cx="1447800" cy="14478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Picture 11" descr="A close up of fruit&#10;&#10;Description automatically generated">
            <a:extLst>
              <a:ext uri="{FF2B5EF4-FFF2-40B4-BE49-F238E27FC236}">
                <a16:creationId xmlns:a16="http://schemas.microsoft.com/office/drawing/2014/main" id="{96E94381-77EB-28A8-067B-C3D456BE2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2288" y="2985334"/>
            <a:ext cx="1442284" cy="144228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Picture 13" descr="A close up of a blue cream&#10;&#10;Description automatically generated">
            <a:extLst>
              <a:ext uri="{FF2B5EF4-FFF2-40B4-BE49-F238E27FC236}">
                <a16:creationId xmlns:a16="http://schemas.microsoft.com/office/drawing/2014/main" id="{935BC1A1-62E0-A4D9-00F5-72C7A67088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5000" y="4257675"/>
            <a:ext cx="1442284" cy="144228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732234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54F74-44FF-7B6C-FEF8-82C2517C9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ttle of hair color&#10;&#10;Description automatically generated">
            <a:extLst>
              <a:ext uri="{FF2B5EF4-FFF2-40B4-BE49-F238E27FC236}">
                <a16:creationId xmlns:a16="http://schemas.microsoft.com/office/drawing/2014/main" id="{67EEC27D-5012-22E2-2864-ADF9B17F80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E35B5F-16B0-6D65-779C-8393F76D1D19}"/>
              </a:ext>
            </a:extLst>
          </p:cNvPr>
          <p:cNvSpPr txBox="1"/>
          <p:nvPr/>
        </p:nvSpPr>
        <p:spPr>
          <a:xfrm>
            <a:off x="4202330" y="255625"/>
            <a:ext cx="548881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solidFill>
                  <a:srgbClr val="FD62A2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Glow Up Iconic Triple Bronzer</a:t>
            </a:r>
          </a:p>
          <a:p>
            <a:r>
              <a:rPr lang="en-US" sz="16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A blend of DHA, natural &amp; cosmetic bronzers give immediate and delayed results</a:t>
            </a:r>
          </a:p>
          <a:p>
            <a:r>
              <a:rPr lang="en-US" sz="16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Extra melanin stimulators create a deeper, longer-lasting tan without bronzer</a:t>
            </a:r>
          </a:p>
          <a:p>
            <a:r>
              <a:rPr lang="en-US" sz="16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Raspberry Ketones deliver longer lasting color after each session</a:t>
            </a:r>
          </a:p>
          <a:p>
            <a:endParaRPr lang="en-US" sz="1600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r>
              <a:rPr lang="en-US" sz="1600" b="1" u="sng" dirty="0">
                <a:solidFill>
                  <a:srgbClr val="FD62A2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Anti-Aging</a:t>
            </a:r>
          </a:p>
          <a:p>
            <a:r>
              <a:rPr lang="en-US" sz="16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A Peptide &amp; Collagen Complex helps increase collagen production, soften fine lines &amp; wrinkles and provide a more even complexion</a:t>
            </a:r>
          </a:p>
          <a:p>
            <a:endParaRPr lang="en-US" sz="1600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r>
              <a:rPr lang="en-US" sz="1600" b="1" u="sng" dirty="0">
                <a:solidFill>
                  <a:srgbClr val="FD62A2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Deeper Hydration</a:t>
            </a:r>
          </a:p>
          <a:p>
            <a:r>
              <a:rPr lang="en-US" sz="16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Snow Mushroom and Cucumber deliver deeper &amp; longer-lasting hydration to the skin</a:t>
            </a:r>
          </a:p>
          <a:p>
            <a:endParaRPr lang="en-US" sz="1600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r>
              <a:rPr lang="en-US" sz="1600" b="1" u="sng" dirty="0">
                <a:solidFill>
                  <a:srgbClr val="FD62A2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Skin Firming</a:t>
            </a:r>
            <a:endParaRPr lang="en-US" sz="1600" b="1" u="sng" dirty="0">
              <a:solidFill>
                <a:srgbClr val="FD62A2"/>
              </a:solidFill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r>
              <a:rPr lang="en-US" sz="1600" dirty="0" err="1">
                <a:latin typeface="Big Caslon Medium" panose="02000603090000020003" pitchFamily="2" charset="-79"/>
                <a:cs typeface="Big Caslon Medium" panose="02000603090000020003" pitchFamily="2" charset="-79"/>
              </a:rPr>
              <a:t>Reneseed</a:t>
            </a:r>
            <a:r>
              <a:rPr lang="en-US" sz="16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™ &amp; </a:t>
            </a:r>
            <a:r>
              <a:rPr lang="en-US" sz="1600" dirty="0" err="1">
                <a:latin typeface="Big Caslon Medium" panose="02000603090000020003" pitchFamily="2" charset="-79"/>
                <a:cs typeface="Big Caslon Medium" panose="02000603090000020003" pitchFamily="2" charset="-79"/>
              </a:rPr>
              <a:t>Striover</a:t>
            </a:r>
            <a:r>
              <a:rPr lang="en-US" sz="16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™ strengthen skins elasticity for a more tightened and toned appearance while softening fine lines, wrinkles and large pores</a:t>
            </a:r>
          </a:p>
          <a:p>
            <a:endParaRPr lang="en-US" sz="1600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</p:txBody>
      </p:sp>
      <p:pic>
        <p:nvPicPr>
          <p:cNvPr id="6" name="Picture 5" descr="Cucumbers falling in the air&#10;&#10;Description automatically generated">
            <a:extLst>
              <a:ext uri="{FF2B5EF4-FFF2-40B4-BE49-F238E27FC236}">
                <a16:creationId xmlns:a16="http://schemas.microsoft.com/office/drawing/2014/main" id="{B35B66E1-798E-58E8-BA1B-6C3DD8F33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5130" y="2940362"/>
            <a:ext cx="1391676" cy="139167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 descr="A basket of raspberries&#10;&#10;Description automatically generated">
            <a:extLst>
              <a:ext uri="{FF2B5EF4-FFF2-40B4-BE49-F238E27FC236}">
                <a16:creationId xmlns:a16="http://schemas.microsoft.com/office/drawing/2014/main" id="{985BB9BE-D8C0-E476-C61B-181FB1640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1146" y="4214560"/>
            <a:ext cx="1391676" cy="139167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Picture 8" descr="A white fungus growing on a tree branch&#10;&#10;Description automatically generated">
            <a:extLst>
              <a:ext uri="{FF2B5EF4-FFF2-40B4-BE49-F238E27FC236}">
                <a16:creationId xmlns:a16="http://schemas.microsoft.com/office/drawing/2014/main" id="{6009EEDF-8706-F292-D172-233A128D1C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1145" y="1662985"/>
            <a:ext cx="1391677" cy="139167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Picture 10" descr="A cell membrane in a cell&#10;&#10;Description automatically generated">
            <a:extLst>
              <a:ext uri="{FF2B5EF4-FFF2-40B4-BE49-F238E27FC236}">
                <a16:creationId xmlns:a16="http://schemas.microsoft.com/office/drawing/2014/main" id="{DB6D035C-0551-5850-1BDD-07EED254AC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2622" y="265364"/>
            <a:ext cx="1442284" cy="144228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3559737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EDFDD-8EBE-9F72-1EB3-3F9E98F8E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ttle of tanning lotion&#10;&#10;Description automatically generated">
            <a:extLst>
              <a:ext uri="{FF2B5EF4-FFF2-40B4-BE49-F238E27FC236}">
                <a16:creationId xmlns:a16="http://schemas.microsoft.com/office/drawing/2014/main" id="{CE1456B6-19E7-4510-2C96-6D98E1B59B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ECA940-787B-A0DD-7E2D-B6EDA5E7D72E}"/>
              </a:ext>
            </a:extLst>
          </p:cNvPr>
          <p:cNvSpPr txBox="1"/>
          <p:nvPr/>
        </p:nvSpPr>
        <p:spPr>
          <a:xfrm>
            <a:off x="4202331" y="331825"/>
            <a:ext cx="552127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solidFill>
                  <a:srgbClr val="0070C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Island Inspired Natural Bronzer</a:t>
            </a:r>
          </a:p>
          <a:p>
            <a:r>
              <a:rPr lang="en-US" sz="16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Extra melanin stimulators create a deeper, longer-lasting tan without self tanning agents</a:t>
            </a:r>
          </a:p>
          <a:p>
            <a:r>
              <a:rPr lang="en-US" sz="16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Raspberry Ketones deliver longer lasting color after each session</a:t>
            </a:r>
          </a:p>
          <a:p>
            <a:r>
              <a:rPr lang="en-US" sz="16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Airbrush-like results with a BB cream finish</a:t>
            </a:r>
          </a:p>
          <a:p>
            <a:endParaRPr lang="en-US" sz="1600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r>
              <a:rPr lang="en-US" sz="1600" b="1" u="sng" dirty="0">
                <a:solidFill>
                  <a:srgbClr val="0070C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Anti-Aging</a:t>
            </a:r>
          </a:p>
          <a:p>
            <a:r>
              <a:rPr lang="en-US" sz="16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A Collagen Complex works to build new collagen and store in the body for a longer-lasting, more youthful looking complexion</a:t>
            </a:r>
          </a:p>
          <a:p>
            <a:endParaRPr lang="en-US" sz="1600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r>
              <a:rPr lang="en-US" sz="1600" b="1" u="sng" dirty="0">
                <a:solidFill>
                  <a:srgbClr val="0070C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Hydrating for Sensitive Skin</a:t>
            </a:r>
          </a:p>
          <a:p>
            <a:r>
              <a:rPr lang="en-US" sz="16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Cucumber Extract delivers weightless and long-lasting hydration to the skin while combating inflammation</a:t>
            </a:r>
          </a:p>
          <a:p>
            <a:r>
              <a:rPr lang="en-US" sz="16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Oat Extract provides gentle healing to dry &amp; irritated skin</a:t>
            </a:r>
          </a:p>
          <a:p>
            <a:endParaRPr lang="en-US" sz="1600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r>
              <a:rPr lang="en-US" sz="1600" b="1" u="sng" dirty="0">
                <a:solidFill>
                  <a:srgbClr val="0070C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Skin Perfecting</a:t>
            </a:r>
            <a:endParaRPr lang="en-US" sz="1600" b="1" u="sng" dirty="0">
              <a:solidFill>
                <a:srgbClr val="0070C0"/>
              </a:solidFill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r>
              <a:rPr lang="en-US" sz="1600" dirty="0" err="1">
                <a:latin typeface="Big Caslon Medium" panose="02000603090000020003" pitchFamily="2" charset="-79"/>
                <a:cs typeface="Big Caslon Medium" panose="02000603090000020003" pitchFamily="2" charset="-79"/>
              </a:rPr>
              <a:t>Striover</a:t>
            </a:r>
            <a:r>
              <a:rPr lang="en-US" sz="16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™ strengthen skins elasticity for a more tightened and toned appearance while Avocado combats inflammation and uneven texture</a:t>
            </a:r>
          </a:p>
          <a:p>
            <a:endParaRPr lang="en-US" sz="1600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</p:txBody>
      </p:sp>
      <p:pic>
        <p:nvPicPr>
          <p:cNvPr id="11" name="Picture 10" descr="A group of avocados with water drops on them&#10;&#10;Description automatically generated">
            <a:extLst>
              <a:ext uri="{FF2B5EF4-FFF2-40B4-BE49-F238E27FC236}">
                <a16:creationId xmlns:a16="http://schemas.microsoft.com/office/drawing/2014/main" id="{CE3BF2F5-E896-A44A-CE2F-425DE4DF0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7592" y="300102"/>
            <a:ext cx="1391675" cy="13916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Picture 12" descr="A bowl of oat flakes&#10;&#10;Description automatically generated">
            <a:extLst>
              <a:ext uri="{FF2B5EF4-FFF2-40B4-BE49-F238E27FC236}">
                <a16:creationId xmlns:a16="http://schemas.microsoft.com/office/drawing/2014/main" id="{B20243B9-F2A0-0F55-4584-493269B6E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1146" y="1571120"/>
            <a:ext cx="1391676" cy="139167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Picture 14" descr="Cucumbers falling in the air&#10;&#10;Description automatically generated">
            <a:extLst>
              <a:ext uri="{FF2B5EF4-FFF2-40B4-BE49-F238E27FC236}">
                <a16:creationId xmlns:a16="http://schemas.microsoft.com/office/drawing/2014/main" id="{52DFCA02-BE26-CD4A-6B17-F776648BD5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5130" y="2883212"/>
            <a:ext cx="1391676" cy="139167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Picture 16" descr="A basket of raspberries&#10;&#10;Description automatically generated">
            <a:extLst>
              <a:ext uri="{FF2B5EF4-FFF2-40B4-BE49-F238E27FC236}">
                <a16:creationId xmlns:a16="http://schemas.microsoft.com/office/drawing/2014/main" id="{928B1A10-611C-AC18-C4C0-881957DBC6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1146" y="4214560"/>
            <a:ext cx="1391676" cy="139167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465127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bottles of body lotions&#10;&#10;Description automatically generated">
            <a:extLst>
              <a:ext uri="{FF2B5EF4-FFF2-40B4-BE49-F238E27FC236}">
                <a16:creationId xmlns:a16="http://schemas.microsoft.com/office/drawing/2014/main" id="{1FDD3618-2FB2-EF69-258C-192CE1C9D6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4021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nk bottle of lotion&#10;&#10;Description automatically generated">
            <a:extLst>
              <a:ext uri="{FF2B5EF4-FFF2-40B4-BE49-F238E27FC236}">
                <a16:creationId xmlns:a16="http://schemas.microsoft.com/office/drawing/2014/main" id="{9ADB4188-88AD-AA6A-5F3B-45F4FF68D1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EEBAAA-649A-8782-E9DB-553A01DFB533}"/>
              </a:ext>
            </a:extLst>
          </p:cNvPr>
          <p:cNvSpPr txBox="1"/>
          <p:nvPr/>
        </p:nvSpPr>
        <p:spPr>
          <a:xfrm>
            <a:off x="4773831" y="205641"/>
            <a:ext cx="504168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37B2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Juicy Tanning Gelee Formula</a:t>
            </a:r>
          </a:p>
          <a:p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Extra melanin stimulators create a deeper, longer-lasting tan without bronzer</a:t>
            </a:r>
          </a:p>
          <a:p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Gel-like formula for quick absorption into the skin with immediate hydration</a:t>
            </a:r>
          </a:p>
          <a:p>
            <a:r>
              <a:rPr lang="en-US" dirty="0" err="1">
                <a:latin typeface="Big Caslon Medium" panose="02000603090000020003" pitchFamily="2" charset="-79"/>
                <a:cs typeface="Big Caslon Medium" panose="02000603090000020003" pitchFamily="2" charset="-79"/>
              </a:rPr>
              <a:t>Neuroglow</a:t>
            </a:r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™ mimics positive effects from the sun</a:t>
            </a:r>
          </a:p>
          <a:p>
            <a:endParaRPr lang="en-US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r>
              <a:rPr lang="en-US" b="1" u="sng" dirty="0">
                <a:solidFill>
                  <a:srgbClr val="FF37B2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Thirst-Quenching Hydration</a:t>
            </a:r>
          </a:p>
          <a:p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Hyaluronic Acid &amp; Maracuja Oil hydrate deep dry layers of the skin for long-lasting hydration</a:t>
            </a:r>
          </a:p>
          <a:p>
            <a:endParaRPr lang="en-US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r>
              <a:rPr lang="en-US" b="1" u="sng" dirty="0">
                <a:solidFill>
                  <a:srgbClr val="FF37B2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Antioxidant Fruit Blend</a:t>
            </a:r>
          </a:p>
          <a:p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Watermelon, Strawberry, Cherry &amp; Plum Extracts repair skin’s barrier, increase moisture levels and strengthen &amp; protect the skin</a:t>
            </a:r>
          </a:p>
          <a:p>
            <a:endParaRPr lang="en-US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r>
              <a:rPr lang="en-US" sz="1800" b="1" u="sng" dirty="0">
                <a:solidFill>
                  <a:srgbClr val="FF37B2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Skin Perfecting</a:t>
            </a:r>
            <a:endParaRPr lang="en-US" sz="1800" b="1" u="sng" dirty="0">
              <a:solidFill>
                <a:srgbClr val="FF37B2"/>
              </a:solidFill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r>
              <a:rPr lang="en-US" sz="1800" dirty="0" err="1">
                <a:latin typeface="Big Caslon Medium" panose="02000603090000020003" pitchFamily="2" charset="-79"/>
                <a:cs typeface="Big Caslon Medium" panose="02000603090000020003" pitchFamily="2" charset="-79"/>
              </a:rPr>
              <a:t>Striover</a:t>
            </a:r>
            <a:r>
              <a:rPr lang="en-US" sz="18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™ strengthen skins elasticity for a more tightened and toned appearance</a:t>
            </a:r>
          </a:p>
        </p:txBody>
      </p:sp>
      <p:pic>
        <p:nvPicPr>
          <p:cNvPr id="4" name="Picture 3" descr="A green textured surface with lines in it&#10;&#10;Description automatically generated">
            <a:extLst>
              <a:ext uri="{FF2B5EF4-FFF2-40B4-BE49-F238E27FC236}">
                <a16:creationId xmlns:a16="http://schemas.microsoft.com/office/drawing/2014/main" id="{32B4A46B-D552-7AF1-1B90-CFF1988F6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7126" y="466602"/>
            <a:ext cx="1491516" cy="149151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 descr="A group of red fruits with green leaves&#10;&#10;Description automatically generated">
            <a:extLst>
              <a:ext uri="{FF2B5EF4-FFF2-40B4-BE49-F238E27FC236}">
                <a16:creationId xmlns:a16="http://schemas.microsoft.com/office/drawing/2014/main" id="{C7DCC974-D0FD-6B79-AF9F-6A62B25FB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7126" y="2137539"/>
            <a:ext cx="1491516" cy="149151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Picture 9" descr="A close up of a fruit&#10;&#10;Description automatically generated">
            <a:extLst>
              <a:ext uri="{FF2B5EF4-FFF2-40B4-BE49-F238E27FC236}">
                <a16:creationId xmlns:a16="http://schemas.microsoft.com/office/drawing/2014/main" id="{BD18BBD3-53FB-E25D-4EFD-3A04026E44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7126" y="3808476"/>
            <a:ext cx="1491516" cy="149151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3424303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sunscreens on a striped background&#10;&#10;Description automatically generated">
            <a:extLst>
              <a:ext uri="{FF2B5EF4-FFF2-40B4-BE49-F238E27FC236}">
                <a16:creationId xmlns:a16="http://schemas.microsoft.com/office/drawing/2014/main" id="{4F20BDFF-2203-775F-9524-EDECA26662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003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C5C7135-466B-603E-9ABE-485656CD6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AB16DB-BCB7-41B9-635C-8063BCCA8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40FF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Become the Expert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48BD3-94D0-E6AA-88BB-1808BEEDD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9605"/>
            <a:ext cx="6052457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Have a full understanding of what you’re talking about</a:t>
            </a:r>
          </a:p>
          <a:p>
            <a:r>
              <a:rPr lang="en-US" dirty="0">
                <a:solidFill>
                  <a:schemeClr val="bg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Create the product story</a:t>
            </a:r>
          </a:p>
          <a:p>
            <a:r>
              <a:rPr lang="en-US" dirty="0">
                <a:solidFill>
                  <a:schemeClr val="bg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Use the product</a:t>
            </a:r>
          </a:p>
          <a:p>
            <a:r>
              <a:rPr lang="en-US" dirty="0">
                <a:solidFill>
                  <a:schemeClr val="bg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What do you like best about the product?</a:t>
            </a:r>
          </a:p>
          <a:p>
            <a:r>
              <a:rPr lang="en-US" dirty="0">
                <a:solidFill>
                  <a:schemeClr val="bg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Influence clientele into the purchase based on your KNOWLEDGE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4CAACA-078B-EE5D-B2CC-B3477256BB64}"/>
              </a:ext>
            </a:extLst>
          </p:cNvPr>
          <p:cNvSpPr txBox="1"/>
          <p:nvPr/>
        </p:nvSpPr>
        <p:spPr>
          <a:xfrm>
            <a:off x="1442357" y="5331052"/>
            <a:ext cx="6286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/>
            <a:r>
              <a:rPr lang="en-US" sz="3600" kern="100" dirty="0">
                <a:solidFill>
                  <a:schemeClr val="bg1"/>
                </a:solidFill>
                <a:effectLst/>
                <a:latin typeface="Big Caslon Medium" panose="02000603090000020003" pitchFamily="2" charset="-79"/>
                <a:ea typeface="Aptos" panose="020B0004020202020204" pitchFamily="34" charset="0"/>
                <a:cs typeface="Times New Roman" panose="02020603050405020304" pitchFamily="18" charset="0"/>
              </a:rPr>
              <a:t>You are a</a:t>
            </a:r>
            <a:r>
              <a:rPr lang="en-US" sz="36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>
                <a:solidFill>
                  <a:srgbClr val="FF40FF"/>
                </a:solidFill>
                <a:effectLst/>
                <a:latin typeface="Edwardian Script ITC" panose="030303020407070D0804" pitchFamily="66" charset="77"/>
                <a:ea typeface="Aptos" panose="020B0004020202020204" pitchFamily="34" charset="0"/>
                <a:cs typeface="Times New Roman" panose="02020603050405020304" pitchFamily="18" charset="0"/>
              </a:rPr>
              <a:t>tanning </a:t>
            </a:r>
            <a:r>
              <a:rPr lang="en-US" sz="5400" kern="100" dirty="0" err="1">
                <a:solidFill>
                  <a:srgbClr val="FF40FF"/>
                </a:solidFill>
                <a:effectLst/>
                <a:latin typeface="Edwardian Script ITC" panose="030303020407070D0804" pitchFamily="66" charset="77"/>
                <a:ea typeface="Aptos" panose="020B0004020202020204" pitchFamily="34" charset="0"/>
                <a:cs typeface="Times New Roman" panose="02020603050405020304" pitchFamily="18" charset="0"/>
              </a:rPr>
              <a:t>salesfluencer</a:t>
            </a:r>
            <a:r>
              <a:rPr lang="en-US" sz="5400" kern="100" dirty="0">
                <a:solidFill>
                  <a:srgbClr val="FF40FF"/>
                </a:solidFill>
                <a:effectLst/>
                <a:latin typeface="Edwardian Script ITC" panose="030303020407070D0804" pitchFamily="66" charset="77"/>
                <a:ea typeface="Aptos" panose="020B0004020202020204" pitchFamily="34" charset="0"/>
                <a:cs typeface="Times New Roman" panose="02020603050405020304" pitchFamily="18" charset="0"/>
              </a:rPr>
              <a:t>!</a:t>
            </a:r>
            <a:endParaRPr lang="en-US" sz="3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134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ttle of suntan lotion&#10;&#10;Description automatically generated">
            <a:extLst>
              <a:ext uri="{FF2B5EF4-FFF2-40B4-BE49-F238E27FC236}">
                <a16:creationId xmlns:a16="http://schemas.microsoft.com/office/drawing/2014/main" id="{77998873-6262-60DB-9AA5-5A9BB30EF0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4A29DF-186F-27CC-B429-D193D5F46C52}"/>
              </a:ext>
            </a:extLst>
          </p:cNvPr>
          <p:cNvSpPr txBox="1"/>
          <p:nvPr/>
        </p:nvSpPr>
        <p:spPr>
          <a:xfrm>
            <a:off x="4202330" y="331825"/>
            <a:ext cx="568461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FF37B2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Transfer Resistant White Bronzer</a:t>
            </a:r>
          </a:p>
          <a:p>
            <a:r>
              <a:rPr lang="en-US" sz="20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Bronze Boost Complex for enhanced melanin activity without transferring onto clothes</a:t>
            </a:r>
          </a:p>
          <a:p>
            <a:endParaRPr lang="en-US" sz="2000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r>
              <a:rPr lang="en-US" sz="2000" b="1" u="sng" dirty="0">
                <a:solidFill>
                  <a:srgbClr val="FF37B2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Vital Hydration</a:t>
            </a:r>
          </a:p>
          <a:p>
            <a:r>
              <a:rPr lang="en-US" sz="20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Snow Mushroom and Coconut Water rehydrate dry skin</a:t>
            </a:r>
          </a:p>
          <a:p>
            <a:endParaRPr lang="en-US" sz="2000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r>
              <a:rPr lang="en-US" sz="2000" b="1" u="sng" dirty="0">
                <a:solidFill>
                  <a:srgbClr val="FF37B2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Skin Perfecting &amp; Anti-Aging</a:t>
            </a:r>
          </a:p>
          <a:p>
            <a:r>
              <a:rPr lang="en-US" sz="20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Kakadu Plum &amp; Pomegranate Extract fight inflammation, redness, dull skin and signs of aging</a:t>
            </a:r>
          </a:p>
          <a:p>
            <a:endParaRPr lang="en-US" sz="2000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r>
              <a:rPr lang="en-US" sz="2000" b="1" u="sng" dirty="0">
                <a:solidFill>
                  <a:srgbClr val="FF37B2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Skin Firming</a:t>
            </a:r>
            <a:endParaRPr lang="en-US" sz="2000" b="1" u="sng" dirty="0">
              <a:solidFill>
                <a:srgbClr val="FF37B2"/>
              </a:solidFill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r>
              <a:rPr lang="en-US" sz="2000" dirty="0" err="1">
                <a:latin typeface="Big Caslon Medium" panose="02000603090000020003" pitchFamily="2" charset="-79"/>
                <a:cs typeface="Big Caslon Medium" panose="02000603090000020003" pitchFamily="2" charset="-79"/>
              </a:rPr>
              <a:t>Striover</a:t>
            </a:r>
            <a:r>
              <a:rPr lang="en-US" sz="20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™ strengthen skins elasticity for a more tightened and toned appearance</a:t>
            </a:r>
          </a:p>
        </p:txBody>
      </p:sp>
      <p:pic>
        <p:nvPicPr>
          <p:cNvPr id="4" name="Picture 3" descr="A white fungus growing on a tree branch&#10;&#10;Description automatically generated">
            <a:extLst>
              <a:ext uri="{FF2B5EF4-FFF2-40B4-BE49-F238E27FC236}">
                <a16:creationId xmlns:a16="http://schemas.microsoft.com/office/drawing/2014/main" id="{CF384F9F-47E8-EFFA-DE25-BB6EE11C5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7126" y="3808475"/>
            <a:ext cx="1491517" cy="149151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 descr="A coconut with water splashing&#10;&#10;Description automatically generated">
            <a:extLst>
              <a:ext uri="{FF2B5EF4-FFF2-40B4-BE49-F238E27FC236}">
                <a16:creationId xmlns:a16="http://schemas.microsoft.com/office/drawing/2014/main" id="{91335D73-A632-5498-2617-EEA23F440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7126" y="2070150"/>
            <a:ext cx="1491516" cy="149151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Picture 9" descr="A group of pomegranates with seeds&#10;&#10;Description automatically generated">
            <a:extLst>
              <a:ext uri="{FF2B5EF4-FFF2-40B4-BE49-F238E27FC236}">
                <a16:creationId xmlns:a16="http://schemas.microsoft.com/office/drawing/2014/main" id="{218F8AE5-0756-9730-AE4D-381BC4BEE1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7126" y="331825"/>
            <a:ext cx="1491516" cy="149151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034171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olorful bottles&#10;&#10;Description automatically generated">
            <a:extLst>
              <a:ext uri="{FF2B5EF4-FFF2-40B4-BE49-F238E27FC236}">
                <a16:creationId xmlns:a16="http://schemas.microsoft.com/office/drawing/2014/main" id="{03B567E8-7608-D781-FC27-E18CF56F86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94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CC841-83DA-6286-3BFC-9B6646854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spray bottle&#10;&#10;Description automatically generated">
            <a:extLst>
              <a:ext uri="{FF2B5EF4-FFF2-40B4-BE49-F238E27FC236}">
                <a16:creationId xmlns:a16="http://schemas.microsoft.com/office/drawing/2014/main" id="{F8B47051-CDE8-37FA-4E61-6F0BEAC356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ED6F34-D1D0-FCA8-C961-CFECC0C26DF4}"/>
              </a:ext>
            </a:extLst>
          </p:cNvPr>
          <p:cNvSpPr txBox="1"/>
          <p:nvPr/>
        </p:nvSpPr>
        <p:spPr>
          <a:xfrm>
            <a:off x="4407019" y="208837"/>
            <a:ext cx="535553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EE35E4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Multi-Use Bronze Boosting Facial Lotion</a:t>
            </a:r>
          </a:p>
          <a:p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A mixture of DHA, natural &amp; cosmetic coloring will deliver immediate and delayed results to the skin</a:t>
            </a:r>
          </a:p>
          <a:p>
            <a:endParaRPr lang="en-US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r>
              <a:rPr lang="en-US" b="1" u="sng" dirty="0">
                <a:solidFill>
                  <a:srgbClr val="EE35E4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Skin Perfecting</a:t>
            </a:r>
          </a:p>
          <a:p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Niacinamide, </a:t>
            </a:r>
            <a:r>
              <a:rPr lang="en-US" dirty="0" err="1">
                <a:latin typeface="Big Caslon Medium" panose="02000603090000020003" pitchFamily="2" charset="-79"/>
                <a:cs typeface="Big Caslon Medium" panose="02000603090000020003" pitchFamily="2" charset="-79"/>
              </a:rPr>
              <a:t>Eterwell</a:t>
            </a:r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™ Youth and Turmeric Root combat inflammation, large pores, uneven texture and acne formations</a:t>
            </a:r>
          </a:p>
          <a:p>
            <a:endParaRPr lang="en-US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r>
              <a:rPr lang="en-US" b="1" u="sng" dirty="0">
                <a:solidFill>
                  <a:srgbClr val="EE35E4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Anti-Aging</a:t>
            </a:r>
          </a:p>
          <a:p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Peptides, Exosomes &amp; natures Botox soften fine lines and wrinkles, rejuvenate and regenerate healthy skin cells while keeping the skin youthful and tan</a:t>
            </a:r>
          </a:p>
          <a:p>
            <a:endParaRPr lang="en-US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r>
              <a:rPr lang="en-US" b="1" u="sng" dirty="0">
                <a:solidFill>
                  <a:srgbClr val="EE35E4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Barrier Repairing</a:t>
            </a:r>
          </a:p>
          <a:p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Flax Seed Oil &amp; Pomegranate Extract repairs the skins barrier against environmental aggressions while maintaining ample moisture levels in the skin</a:t>
            </a:r>
          </a:p>
          <a:p>
            <a:endParaRPr lang="en-US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</p:txBody>
      </p:sp>
      <p:pic>
        <p:nvPicPr>
          <p:cNvPr id="10" name="Picture 9" descr="A hand holding a plant with yellow and red flowers&#10;&#10;Description automatically generated">
            <a:extLst>
              <a:ext uri="{FF2B5EF4-FFF2-40B4-BE49-F238E27FC236}">
                <a16:creationId xmlns:a16="http://schemas.microsoft.com/office/drawing/2014/main" id="{422B43E0-D47F-F5BE-2025-31C25F17E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2288" y="2905402"/>
            <a:ext cx="1442284" cy="144228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Picture 11" descr="A bowl of flax seeds and a wooden scoop&#10;&#10;Description automatically generated">
            <a:extLst>
              <a:ext uri="{FF2B5EF4-FFF2-40B4-BE49-F238E27FC236}">
                <a16:creationId xmlns:a16="http://schemas.microsoft.com/office/drawing/2014/main" id="{B8CC0D55-C574-BA9D-638F-9D00D9E96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2288" y="285037"/>
            <a:ext cx="1442284" cy="144228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Picture 13" descr="A close up of bubbles&#10;&#10;Description automatically generated">
            <a:extLst>
              <a:ext uri="{FF2B5EF4-FFF2-40B4-BE49-F238E27FC236}">
                <a16:creationId xmlns:a16="http://schemas.microsoft.com/office/drawing/2014/main" id="{9D63E986-7E3E-77B0-C765-5B17520ABC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1146" y="1565875"/>
            <a:ext cx="1442284" cy="144228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8" name="Picture 17" descr="A cell membrane in a cell&#10;&#10;Description automatically generated">
            <a:extLst>
              <a:ext uri="{FF2B5EF4-FFF2-40B4-BE49-F238E27FC236}">
                <a16:creationId xmlns:a16="http://schemas.microsoft.com/office/drawing/2014/main" id="{AAC25A77-D059-E4F2-BB66-C43354F69A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1146" y="4202091"/>
            <a:ext cx="1442284" cy="144228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2598945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bottles of liquid soap&#10;&#10;Description automatically generated">
            <a:extLst>
              <a:ext uri="{FF2B5EF4-FFF2-40B4-BE49-F238E27FC236}">
                <a16:creationId xmlns:a16="http://schemas.microsoft.com/office/drawing/2014/main" id="{FE9A81E2-7868-B5BA-1908-CF6B1258E4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73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ttle of tan liquid&#10;&#10;Description automatically generated">
            <a:extLst>
              <a:ext uri="{FF2B5EF4-FFF2-40B4-BE49-F238E27FC236}">
                <a16:creationId xmlns:a16="http://schemas.microsoft.com/office/drawing/2014/main" id="{2CFC9AFC-88EA-55B5-874A-45D04B0678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F2881A-F251-48AF-794F-42AB7F5F72B2}"/>
              </a:ext>
            </a:extLst>
          </p:cNvPr>
          <p:cNvSpPr txBox="1"/>
          <p:nvPr/>
        </p:nvSpPr>
        <p:spPr>
          <a:xfrm>
            <a:off x="4775136" y="2382346"/>
            <a:ext cx="69124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AB7942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Orange Oil</a:t>
            </a:r>
          </a:p>
          <a:p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High in Vitamin C, Orange Oil helps to deliver a glowing complexion, even skin texture and a clear complexion</a:t>
            </a:r>
          </a:p>
          <a:p>
            <a:endParaRPr lang="en-US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r>
              <a:rPr lang="en-US" b="1" u="sng" dirty="0">
                <a:solidFill>
                  <a:srgbClr val="AB7942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Copper Peptide</a:t>
            </a:r>
          </a:p>
          <a:p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An anti-aging peptide that works against scars and stretch marks in the skin</a:t>
            </a:r>
          </a:p>
          <a:p>
            <a:endParaRPr lang="en-US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r>
              <a:rPr lang="en-US" b="1" u="sng" dirty="0">
                <a:solidFill>
                  <a:srgbClr val="AB7942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Hibiscus Extract</a:t>
            </a:r>
          </a:p>
          <a:p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A prebiotic that provides skin barrier strengthening properties to fight against free radical damage</a:t>
            </a:r>
          </a:p>
        </p:txBody>
      </p:sp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2EAAA146-0651-5B46-025B-DAD6A5DE3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0646" y="289411"/>
            <a:ext cx="1842815" cy="184281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 descr="A group of oranges with water droplets on them&#10;&#10;Description automatically generated">
            <a:extLst>
              <a:ext uri="{FF2B5EF4-FFF2-40B4-BE49-F238E27FC236}">
                <a16:creationId xmlns:a16="http://schemas.microsoft.com/office/drawing/2014/main" id="{36FAC498-561B-3E7F-7E1C-C83F7CFB3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3172" y="289410"/>
            <a:ext cx="1842816" cy="184281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Picture 10" descr="A dropper dripping liquid into a dropper&#10;&#10;Description automatically generated">
            <a:extLst>
              <a:ext uri="{FF2B5EF4-FFF2-40B4-BE49-F238E27FC236}">
                <a16:creationId xmlns:a16="http://schemas.microsoft.com/office/drawing/2014/main" id="{72607AF4-ED38-752B-44EB-E7DCD3CE6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6910" y="265948"/>
            <a:ext cx="1842814" cy="184281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8335633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6D830-896D-B57A-EAE8-CADCFC231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ottle&#10;&#10;Description automatically generated">
            <a:extLst>
              <a:ext uri="{FF2B5EF4-FFF2-40B4-BE49-F238E27FC236}">
                <a16:creationId xmlns:a16="http://schemas.microsoft.com/office/drawing/2014/main" id="{79885AB8-18C8-B8A5-28C5-01EF3EBEA8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30B476-6E8F-1400-C15D-23F4801AB97E}"/>
              </a:ext>
            </a:extLst>
          </p:cNvPr>
          <p:cNvSpPr txBox="1"/>
          <p:nvPr/>
        </p:nvSpPr>
        <p:spPr>
          <a:xfrm>
            <a:off x="4227778" y="2384219"/>
            <a:ext cx="76403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AB7942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Cactus Water</a:t>
            </a:r>
          </a:p>
          <a:p>
            <a:r>
              <a:rPr lang="en-US" sz="20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High in nutrients, vitamins and electrolytes to keep the skin hydrated</a:t>
            </a:r>
          </a:p>
          <a:p>
            <a:endParaRPr lang="en-US" sz="2000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r>
              <a:rPr lang="en-US" sz="2000" b="1" u="sng" dirty="0">
                <a:solidFill>
                  <a:srgbClr val="AB7942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Coconut Water</a:t>
            </a:r>
          </a:p>
          <a:p>
            <a:r>
              <a:rPr lang="en-US" sz="20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An electrolyte that helps to rehydrate dehydrated skin</a:t>
            </a:r>
          </a:p>
          <a:p>
            <a:endParaRPr lang="en-US" sz="2000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r>
              <a:rPr lang="en-US" sz="2000" b="1" u="sng" dirty="0">
                <a:solidFill>
                  <a:srgbClr val="AB7942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Coffeeberry Extract</a:t>
            </a:r>
          </a:p>
          <a:p>
            <a:r>
              <a:rPr lang="en-US" sz="20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An antioxidant that works to protect against cellular damage in the skin</a:t>
            </a:r>
          </a:p>
        </p:txBody>
      </p:sp>
      <p:pic>
        <p:nvPicPr>
          <p:cNvPr id="4" name="Picture 3" descr="A water dripping from a cactus&#10;&#10;Description automatically generated">
            <a:extLst>
              <a:ext uri="{FF2B5EF4-FFF2-40B4-BE49-F238E27FC236}">
                <a16:creationId xmlns:a16="http://schemas.microsoft.com/office/drawing/2014/main" id="{3CE07030-5109-189C-40E1-AFF9D790B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908" y="285887"/>
            <a:ext cx="1842816" cy="184281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 descr="A close up of a plant&#10;&#10;Description automatically generated">
            <a:extLst>
              <a:ext uri="{FF2B5EF4-FFF2-40B4-BE49-F238E27FC236}">
                <a16:creationId xmlns:a16="http://schemas.microsoft.com/office/drawing/2014/main" id="{8A6C734B-B2C2-71B3-BFF4-8DE89BC82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3172" y="285887"/>
            <a:ext cx="1842816" cy="184281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6" descr="A coconut with water splashing&#10;&#10;Description automatically generated">
            <a:extLst>
              <a:ext uri="{FF2B5EF4-FFF2-40B4-BE49-F238E27FC236}">
                <a16:creationId xmlns:a16="http://schemas.microsoft.com/office/drawing/2014/main" id="{0ECCB489-E896-F268-86BF-D246A2BBB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7917" y="271343"/>
            <a:ext cx="1842815" cy="184281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671408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2F723-C299-985B-6C1F-D07847D25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bottle of liquid&#10;&#10;Description automatically generated">
            <a:extLst>
              <a:ext uri="{FF2B5EF4-FFF2-40B4-BE49-F238E27FC236}">
                <a16:creationId xmlns:a16="http://schemas.microsoft.com/office/drawing/2014/main" id="{001ACF79-70EE-D1DA-4C34-93025E3DDE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68E937-3814-2E06-D043-B7A5618F618B}"/>
              </a:ext>
            </a:extLst>
          </p:cNvPr>
          <p:cNvSpPr txBox="1"/>
          <p:nvPr/>
        </p:nvSpPr>
        <p:spPr>
          <a:xfrm>
            <a:off x="4450844" y="2420354"/>
            <a:ext cx="74363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accent5">
                    <a:lumMod val="60000"/>
                    <a:lumOff val="40000"/>
                  </a:schemeClr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Ceramide Complex</a:t>
            </a:r>
          </a:p>
          <a:p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Repairs the skin’s natural moisture barrier and helps lock in moisture</a:t>
            </a:r>
          </a:p>
          <a:p>
            <a:endParaRPr lang="en-US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r>
              <a:rPr lang="en-US" b="1" u="sng" dirty="0">
                <a:solidFill>
                  <a:schemeClr val="accent5">
                    <a:lumMod val="60000"/>
                    <a:lumOff val="40000"/>
                  </a:schemeClr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Marshmallow Extract</a:t>
            </a:r>
          </a:p>
          <a:p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Combats inflammation and keeps the skin at ample moisture levels for a glowing, hydrated complexion</a:t>
            </a:r>
          </a:p>
          <a:p>
            <a:endParaRPr lang="en-US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r>
              <a:rPr lang="en-US" b="1" u="sng" dirty="0">
                <a:solidFill>
                  <a:schemeClr val="accent5">
                    <a:lumMod val="60000"/>
                    <a:lumOff val="40000"/>
                  </a:schemeClr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Vanilla Extract</a:t>
            </a:r>
          </a:p>
          <a:p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An antioxidant that provides skin protecting and strengthening properties against free radicals</a:t>
            </a:r>
          </a:p>
        </p:txBody>
      </p:sp>
      <p:pic>
        <p:nvPicPr>
          <p:cNvPr id="7" name="Picture 6" descr="A close up of vanilla sticks and flower&#10;&#10;Description automatically generated">
            <a:extLst>
              <a:ext uri="{FF2B5EF4-FFF2-40B4-BE49-F238E27FC236}">
                <a16:creationId xmlns:a16="http://schemas.microsoft.com/office/drawing/2014/main" id="{6315DAF0-0573-8663-446E-D9709FD9E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623" y="289410"/>
            <a:ext cx="1842816" cy="184281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 descr="A close up of a cream&#10;&#10;Description automatically generated">
            <a:extLst>
              <a:ext uri="{FF2B5EF4-FFF2-40B4-BE49-F238E27FC236}">
                <a16:creationId xmlns:a16="http://schemas.microsoft.com/office/drawing/2014/main" id="{8F0E3FEF-15A0-7778-D5B4-A69C88B3B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361" y="289410"/>
            <a:ext cx="1842816" cy="184281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Picture 8" descr="A whisk with whipped cream on it&#10;&#10;Description automatically generated">
            <a:extLst>
              <a:ext uri="{FF2B5EF4-FFF2-40B4-BE49-F238E27FC236}">
                <a16:creationId xmlns:a16="http://schemas.microsoft.com/office/drawing/2014/main" id="{92944F9B-C016-7681-4F03-AA20E527C2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9097" y="289410"/>
            <a:ext cx="1840086" cy="184281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09429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58DAB-FFD9-641E-7F9B-CCA9EED82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ttle of liquid soap&#10;&#10;Description automatically generated">
            <a:extLst>
              <a:ext uri="{FF2B5EF4-FFF2-40B4-BE49-F238E27FC236}">
                <a16:creationId xmlns:a16="http://schemas.microsoft.com/office/drawing/2014/main" id="{030D2820-748F-0A91-FC1C-0E19432C4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E37362-C70B-9CE7-D86B-C566BF63A731}"/>
              </a:ext>
            </a:extLst>
          </p:cNvPr>
          <p:cNvSpPr txBox="1"/>
          <p:nvPr/>
        </p:nvSpPr>
        <p:spPr>
          <a:xfrm>
            <a:off x="4159125" y="871819"/>
            <a:ext cx="57228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961529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Skin Perfecting</a:t>
            </a:r>
          </a:p>
          <a:p>
            <a:r>
              <a:rPr lang="en-US" sz="20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Wound healing and cellulite fighting technologies repair skin’s barrier, increase collagen production, provide an even complexion and provide firmness to the skin</a:t>
            </a:r>
          </a:p>
          <a:p>
            <a:endParaRPr lang="en-US" sz="2000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r>
              <a:rPr lang="en-US" sz="2000" b="1" u="sng" dirty="0">
                <a:solidFill>
                  <a:srgbClr val="961529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Anti-Aging Berry Infusion</a:t>
            </a:r>
          </a:p>
          <a:p>
            <a:r>
              <a:rPr lang="en-US" sz="20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Resveratrol and Apple Stem Cell Extracts help to increase collagen production while Cranberry &amp; Raspberry Extracts provide hydration, skin strengthening and antioxidant protection</a:t>
            </a:r>
          </a:p>
          <a:p>
            <a:endParaRPr lang="en-US" sz="2000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181129-93B3-2EB8-8334-AFC8D321E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7126" y="3808476"/>
            <a:ext cx="1491516" cy="149151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 descr="A close up of a fruit&#10;&#10;Description automatically generated">
            <a:extLst>
              <a:ext uri="{FF2B5EF4-FFF2-40B4-BE49-F238E27FC236}">
                <a16:creationId xmlns:a16="http://schemas.microsoft.com/office/drawing/2014/main" id="{D323AB64-0DB5-5C16-FF39-8F0017739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7126" y="2123836"/>
            <a:ext cx="1491516" cy="149151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Picture 9" descr="A close up of a bunch of grapes&#10;&#10;Description automatically generated">
            <a:extLst>
              <a:ext uri="{FF2B5EF4-FFF2-40B4-BE49-F238E27FC236}">
                <a16:creationId xmlns:a16="http://schemas.microsoft.com/office/drawing/2014/main" id="{0946CDB8-A22C-D66D-43D8-7271FA297A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7126" y="439196"/>
            <a:ext cx="1491516" cy="149151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685853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5A590-AFAC-4298-D2E8-5BB918BC0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7070" cy="68607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E829EF-D46D-3E50-A3E1-36DD1B50B230}"/>
              </a:ext>
            </a:extLst>
          </p:cNvPr>
          <p:cNvSpPr txBox="1"/>
          <p:nvPr/>
        </p:nvSpPr>
        <p:spPr>
          <a:xfrm>
            <a:off x="4507995" y="2421636"/>
            <a:ext cx="69124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961529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Resveratrol Wine Infusion</a:t>
            </a:r>
          </a:p>
          <a:p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Potent antioxidant that helps to build collagen production and strengthen the skin</a:t>
            </a:r>
          </a:p>
          <a:p>
            <a:endParaRPr lang="en-US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r>
              <a:rPr lang="en-US" b="1" u="sng" dirty="0">
                <a:solidFill>
                  <a:srgbClr val="961529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Berry Blend</a:t>
            </a:r>
          </a:p>
          <a:p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Cranberry, Acai Berry &amp; Raspberry Extracts provide electrolytes, hydration and essential nutrients to strengthen the skin’s barrier</a:t>
            </a:r>
          </a:p>
          <a:p>
            <a:endParaRPr lang="en-US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r>
              <a:rPr lang="en-US" b="1" u="sng" dirty="0">
                <a:solidFill>
                  <a:srgbClr val="961529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Cellulite Fighting</a:t>
            </a:r>
          </a:p>
          <a:p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Cellulite fighting blend to help restore firmness and structure to the skin</a:t>
            </a:r>
          </a:p>
        </p:txBody>
      </p:sp>
      <p:pic>
        <p:nvPicPr>
          <p:cNvPr id="2" name="Picture 1" descr="A basket of raspberries&#10;&#10;Description automatically generated">
            <a:extLst>
              <a:ext uri="{FF2B5EF4-FFF2-40B4-BE49-F238E27FC236}">
                <a16:creationId xmlns:a16="http://schemas.microsoft.com/office/drawing/2014/main" id="{51DE5062-5C8C-1249-9AB2-67E7736DC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623" y="289410"/>
            <a:ext cx="1842816" cy="184281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Picture 3" descr="A bowl of blueberries&#10;&#10;Description automatically generated">
            <a:extLst>
              <a:ext uri="{FF2B5EF4-FFF2-40B4-BE49-F238E27FC236}">
                <a16:creationId xmlns:a16="http://schemas.microsoft.com/office/drawing/2014/main" id="{87CE25EB-7914-8957-3ADA-7637130A5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9311" y="289410"/>
            <a:ext cx="1842816" cy="184281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 descr="A group of red berries with water droplets&#10;&#10;Description automatically generated">
            <a:extLst>
              <a:ext uri="{FF2B5EF4-FFF2-40B4-BE49-F238E27FC236}">
                <a16:creationId xmlns:a16="http://schemas.microsoft.com/office/drawing/2014/main" id="{F52A5AE2-E71E-6246-FE7E-4C5863BAEA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6367" y="289410"/>
            <a:ext cx="1842816" cy="184281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4203857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1">
            <a:extLst>
              <a:ext uri="{FF2B5EF4-FFF2-40B4-BE49-F238E27FC236}">
                <a16:creationId xmlns:a16="http://schemas.microsoft.com/office/drawing/2014/main" id="{0C0C2B89-B949-1646-9569-EF6701346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9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4685444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1EF99-581D-6FC3-C05A-A78C2015E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776" y="1336390"/>
            <a:ext cx="6190412" cy="1182927"/>
          </a:xfrm>
        </p:spPr>
        <p:txBody>
          <a:bodyPr anchor="b">
            <a:normAutofit/>
          </a:bodyPr>
          <a:lstStyle/>
          <a:p>
            <a:r>
              <a:rPr lang="en-US" sz="5600">
                <a:latin typeface="Big Caslon Medium" panose="02000603090000020003" pitchFamily="2" charset="-79"/>
                <a:cs typeface="Big Caslon Medium" panose="02000603090000020003" pitchFamily="2" charset="-79"/>
              </a:rPr>
              <a:t>Ask Questions!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5AA0B-E784-67E7-749C-C3E1942ED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6" y="2829330"/>
            <a:ext cx="6190412" cy="3344459"/>
          </a:xfrm>
        </p:spPr>
        <p:txBody>
          <a:bodyPr anchor="t">
            <a:normAutofit/>
          </a:bodyPr>
          <a:lstStyle/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A tanning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salesfluencer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creates conversation</a:t>
            </a:r>
          </a:p>
          <a:p>
            <a:pPr lvl="1"/>
            <a:r>
              <a:rPr lang="en-US" sz="1600" dirty="0">
                <a:solidFill>
                  <a:schemeClr val="tx1">
                    <a:alpha val="80000"/>
                  </a:schemeClr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A building block to becoming the expert</a:t>
            </a: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Not asking questions = not influencing</a:t>
            </a: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“What product are you going to be using today?”</a:t>
            </a: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“How do you like that?”</a:t>
            </a: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“I have something similar to that that I think you’re going to love!”</a:t>
            </a: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Build a relationship with your clientele</a:t>
            </a:r>
          </a:p>
        </p:txBody>
      </p:sp>
      <p:pic>
        <p:nvPicPr>
          <p:cNvPr id="7" name="Picture 6" descr="Question marks in a line and one question mark is lit">
            <a:extLst>
              <a:ext uri="{FF2B5EF4-FFF2-40B4-BE49-F238E27FC236}">
                <a16:creationId xmlns:a16="http://schemas.microsoft.com/office/drawing/2014/main" id="{582C06E8-F056-CF57-C449-4728779AA3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3251" b="2"/>
          <a:stretch/>
        </p:blipFill>
        <p:spPr>
          <a:xfrm>
            <a:off x="7451965" y="1665519"/>
            <a:ext cx="4267645" cy="4267645"/>
          </a:xfrm>
          <a:custGeom>
            <a:avLst/>
            <a:gdLst/>
            <a:ahLst/>
            <a:cxnLst/>
            <a:rect l="l" t="t" r="r" b="b"/>
            <a:pathLst>
              <a:path w="2457864" h="2457864">
                <a:moveTo>
                  <a:pt x="1228932" y="0"/>
                </a:moveTo>
                <a:cubicBezTo>
                  <a:pt x="1907652" y="0"/>
                  <a:pt x="2457864" y="550212"/>
                  <a:pt x="2457864" y="1228932"/>
                </a:cubicBezTo>
                <a:cubicBezTo>
                  <a:pt x="2457864" y="1907652"/>
                  <a:pt x="1907652" y="2457864"/>
                  <a:pt x="1228932" y="2457864"/>
                </a:cubicBezTo>
                <a:cubicBezTo>
                  <a:pt x="550212" y="2457864"/>
                  <a:pt x="0" y="1907652"/>
                  <a:pt x="0" y="1228932"/>
                </a:cubicBezTo>
                <a:cubicBezTo>
                  <a:pt x="0" y="550212"/>
                  <a:pt x="550212" y="0"/>
                  <a:pt x="122893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099863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1BBA301D-6AC2-59DF-F6A5-B45293C4F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1" r="3170"/>
          <a:stretch/>
        </p:blipFill>
        <p:spPr bwMode="auto">
          <a:xfrm>
            <a:off x="2" y="10"/>
            <a:ext cx="406359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83AF746-3C61-0D16-A466-ACA91FDA3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2" r="4217"/>
          <a:stretch/>
        </p:blipFill>
        <p:spPr bwMode="auto">
          <a:xfrm>
            <a:off x="4064204" y="10"/>
            <a:ext cx="406359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tory pin image">
            <a:extLst>
              <a:ext uri="{FF2B5EF4-FFF2-40B4-BE49-F238E27FC236}">
                <a16:creationId xmlns:a16="http://schemas.microsoft.com/office/drawing/2014/main" id="{DA672066-7E8D-2B39-941C-F11B6329E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067"/>
          <a:stretch/>
        </p:blipFill>
        <p:spPr bwMode="auto">
          <a:xfrm>
            <a:off x="8128407" y="10"/>
            <a:ext cx="406359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4516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bottles of sun protection&#10;&#10;Description automatically generated">
            <a:extLst>
              <a:ext uri="{FF2B5EF4-FFF2-40B4-BE49-F238E27FC236}">
                <a16:creationId xmlns:a16="http://schemas.microsoft.com/office/drawing/2014/main" id="{DB66E8A3-51B1-5A9B-D6E6-C30DCD71AA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005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ttle of liquid on a yellow surface&#10;&#10;Description automatically generated">
            <a:extLst>
              <a:ext uri="{FF2B5EF4-FFF2-40B4-BE49-F238E27FC236}">
                <a16:creationId xmlns:a16="http://schemas.microsoft.com/office/drawing/2014/main" id="{ABB3D951-F202-B2D4-224D-28196A521E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7AD565-91EC-BCDB-2DEF-715A2798CCC8}"/>
              </a:ext>
            </a:extLst>
          </p:cNvPr>
          <p:cNvSpPr txBox="1"/>
          <p:nvPr/>
        </p:nvSpPr>
        <p:spPr>
          <a:xfrm>
            <a:off x="4526181" y="525733"/>
            <a:ext cx="581381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FF8D6E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Sunset Glow Transfer Resistant Bronzer</a:t>
            </a:r>
          </a:p>
          <a:p>
            <a:r>
              <a:rPr lang="en-US" sz="20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Quad tyrosine blend &amp; extra melanin stimulators provide natural color with delayed bronzers without transferring onto clothes</a:t>
            </a:r>
          </a:p>
          <a:p>
            <a:r>
              <a:rPr lang="en-US" sz="2000" dirty="0" err="1">
                <a:latin typeface="Big Caslon Medium" panose="02000603090000020003" pitchFamily="2" charset="-79"/>
                <a:cs typeface="Big Caslon Medium" panose="02000603090000020003" pitchFamily="2" charset="-79"/>
              </a:rPr>
              <a:t>Neuroglow</a:t>
            </a:r>
            <a:r>
              <a:rPr lang="en-US" sz="20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™ mimics positive effects from the sun</a:t>
            </a:r>
          </a:p>
          <a:p>
            <a:endParaRPr lang="en-US" sz="2000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r>
              <a:rPr lang="en-US" sz="2000" b="1" u="sng" dirty="0">
                <a:solidFill>
                  <a:srgbClr val="F09676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Hydration Blend</a:t>
            </a:r>
            <a:endParaRPr lang="en-US" sz="2000" b="1" u="sng" dirty="0">
              <a:solidFill>
                <a:srgbClr val="F09676"/>
              </a:solidFill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r>
              <a:rPr lang="en-US" sz="20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Coconut Milk, Mango Butter &amp; Maracuja Oil retain moisture in the skin for a better hydrated appearance</a:t>
            </a:r>
          </a:p>
          <a:p>
            <a:endParaRPr lang="en-US" sz="2000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r>
              <a:rPr lang="en-US" sz="2000" b="1" u="sng" dirty="0">
                <a:solidFill>
                  <a:srgbClr val="F09676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Skin Perfecting</a:t>
            </a:r>
            <a:endParaRPr lang="en-US" sz="2000" b="1" u="sng" dirty="0">
              <a:solidFill>
                <a:srgbClr val="F09676"/>
              </a:solidFill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r>
              <a:rPr lang="en-US" sz="20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Hibiscus Extract and Vitamin C perfect the skin’s appearance, combats dull looking skin, and strengthens &amp; protects against environmental aggressors</a:t>
            </a:r>
          </a:p>
          <a:p>
            <a:endParaRPr lang="en-US" sz="2000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728DC8-4C38-57CF-0B0D-819CD9B67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419" y="4464768"/>
            <a:ext cx="1247795" cy="124779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01B531-3046-2EBA-A412-F9831738B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991" y="1678594"/>
            <a:ext cx="1247796" cy="124779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7CB6B9-197F-4370-63F2-7BC7E4DDC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9991" y="285507"/>
            <a:ext cx="1247796" cy="124779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60BF44-2FBC-FDD6-094A-A5B654F96A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9991" y="3071681"/>
            <a:ext cx="1247796" cy="124779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4322096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lage of different colored bottles&#10;&#10;Description automatically generated">
            <a:extLst>
              <a:ext uri="{FF2B5EF4-FFF2-40B4-BE49-F238E27FC236}">
                <a16:creationId xmlns:a16="http://schemas.microsoft.com/office/drawing/2014/main" id="{97ECDA3B-532E-D22A-DFFE-4D4011E706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5675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ottle with floral design&#10;&#10;Description automatically generated">
            <a:extLst>
              <a:ext uri="{FF2B5EF4-FFF2-40B4-BE49-F238E27FC236}">
                <a16:creationId xmlns:a16="http://schemas.microsoft.com/office/drawing/2014/main" id="{DD5C1D1F-584A-1EB4-473B-F31AAB0A77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00B4AA-A80D-260B-88FC-A74EE9F112AE}"/>
              </a:ext>
            </a:extLst>
          </p:cNvPr>
          <p:cNvSpPr txBox="1"/>
          <p:nvPr/>
        </p:nvSpPr>
        <p:spPr>
          <a:xfrm>
            <a:off x="4202330" y="331825"/>
            <a:ext cx="5722719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1C7298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Plateau Breaking Triple Bronzer</a:t>
            </a:r>
          </a:p>
          <a:p>
            <a:r>
              <a:rPr lang="en-US" sz="20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Provides the skin with natural, immediate &amp; delayed bronzing effect</a:t>
            </a:r>
          </a:p>
          <a:p>
            <a:r>
              <a:rPr lang="en-US" sz="20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Tan enhancing Beta-Carotene &amp; Carrot Extract</a:t>
            </a:r>
          </a:p>
          <a:p>
            <a:endParaRPr lang="en-US" sz="2000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r>
              <a:rPr lang="en-US" sz="2000" b="1" u="sng" dirty="0">
                <a:solidFill>
                  <a:srgbClr val="1C7298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Skin Protecting</a:t>
            </a:r>
            <a:endParaRPr lang="en-US" sz="2000" b="1" u="sng" dirty="0">
              <a:solidFill>
                <a:srgbClr val="1C7298"/>
              </a:solidFill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r>
              <a:rPr lang="en-US" sz="20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Antioxidant blend of Pomegranate &amp; Hibiscus Extracts strengthen the skin’s outer barrier to protect against free radicals and signs of aging</a:t>
            </a:r>
          </a:p>
          <a:p>
            <a:endParaRPr lang="en-US" sz="2000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r>
              <a:rPr lang="en-US" sz="2000" b="1" u="sng" dirty="0">
                <a:solidFill>
                  <a:srgbClr val="1C7298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Skin Perfecting</a:t>
            </a:r>
            <a:endParaRPr lang="en-US" sz="2000" b="1" u="sng" dirty="0">
              <a:solidFill>
                <a:srgbClr val="1C7298"/>
              </a:solidFill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r>
              <a:rPr lang="en-US" sz="20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Green Tea &amp; Caffeine Extracts tighten and tone while sloughing off dead skin cell buildup for a smoother appearance</a:t>
            </a:r>
          </a:p>
          <a:p>
            <a:endParaRPr lang="en-US" sz="2000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4ACCD0-2510-6F8A-7C0F-7A6BB5F8B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7125" y="355570"/>
            <a:ext cx="1491517" cy="149151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774D4A-060A-36AC-B953-5F986F28B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7126" y="2082023"/>
            <a:ext cx="1491517" cy="149151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726C5B-32E0-C948-8A74-F26CB7766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7126" y="3808476"/>
            <a:ext cx="1491516" cy="149151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553894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ottle with brown label&#10;&#10;Description automatically generated">
            <a:extLst>
              <a:ext uri="{FF2B5EF4-FFF2-40B4-BE49-F238E27FC236}">
                <a16:creationId xmlns:a16="http://schemas.microsoft.com/office/drawing/2014/main" id="{ED9BF615-CE90-BB68-2494-779F5CF463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6610DB-F72B-10AB-4CF7-3809F0883620}"/>
              </a:ext>
            </a:extLst>
          </p:cNvPr>
          <p:cNvSpPr txBox="1"/>
          <p:nvPr/>
        </p:nvSpPr>
        <p:spPr>
          <a:xfrm>
            <a:off x="4159125" y="871819"/>
            <a:ext cx="57228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961529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Skin Repairing</a:t>
            </a:r>
          </a:p>
          <a:p>
            <a:r>
              <a:rPr lang="en-US" sz="20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Banana Extract and a Ceramide Complex repairs the skin’s natural barrier to protect against moisture loss and environmental aggressors</a:t>
            </a:r>
          </a:p>
          <a:p>
            <a:endParaRPr lang="en-US" sz="2000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r>
              <a:rPr lang="en-US" sz="2000" b="1" u="sng" dirty="0">
                <a:solidFill>
                  <a:srgbClr val="961529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Hydrating Infusion</a:t>
            </a:r>
          </a:p>
          <a:p>
            <a:r>
              <a:rPr lang="en-US" sz="20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Coconut blend to deeply hydrate dry layers of skin</a:t>
            </a:r>
          </a:p>
          <a:p>
            <a:endParaRPr lang="en-US" sz="2000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</p:txBody>
      </p:sp>
      <p:pic>
        <p:nvPicPr>
          <p:cNvPr id="6" name="Picture 5" descr="A close up of a white cream&#10;&#10;Description automatically generated">
            <a:extLst>
              <a:ext uri="{FF2B5EF4-FFF2-40B4-BE49-F238E27FC236}">
                <a16:creationId xmlns:a16="http://schemas.microsoft.com/office/drawing/2014/main" id="{27E21644-7571-FD6D-67D3-796DA12B3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7126" y="382325"/>
            <a:ext cx="1491516" cy="149151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 descr="A group of sliced bananas&#10;&#10;Description automatically generated">
            <a:extLst>
              <a:ext uri="{FF2B5EF4-FFF2-40B4-BE49-F238E27FC236}">
                <a16:creationId xmlns:a16="http://schemas.microsoft.com/office/drawing/2014/main" id="{455188C7-AC16-E9A9-2D12-CE4F43178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9934" y="2125348"/>
            <a:ext cx="1491516" cy="149151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0CCADC-BE73-4CED-5B36-C99D542F2A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7126" y="3868371"/>
            <a:ext cx="1491516" cy="149151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3257340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15DFB-ECE8-FF39-3A8F-421E2F455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7101E-4EBF-86C6-17DF-04A6125F9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57" y="311265"/>
            <a:ext cx="7195457" cy="1325563"/>
          </a:xfrm>
        </p:spPr>
        <p:txBody>
          <a:bodyPr/>
          <a:lstStyle/>
          <a:p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Selling a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95EAC-063A-6F2B-B958-7E0C17AB5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57" y="1720171"/>
            <a:ext cx="5644243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Start with the introduction (standard features)</a:t>
            </a:r>
          </a:p>
          <a:p>
            <a:pPr lvl="1"/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Each product is practically the same</a:t>
            </a:r>
          </a:p>
          <a:p>
            <a:pPr lvl="2"/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Constants = How, Why, What</a:t>
            </a:r>
          </a:p>
          <a:p>
            <a:pPr lvl="2"/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Variables = Who, Where, When</a:t>
            </a:r>
          </a:p>
          <a:p>
            <a:r>
              <a:rPr lang="en-US" sz="4000" kern="100" dirty="0">
                <a:solidFill>
                  <a:srgbClr val="FF40FF"/>
                </a:solidFill>
                <a:latin typeface="Edwardian Script ITC" panose="030303020407070D0804" pitchFamily="66" charset="77"/>
                <a:ea typeface="Aptos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en-US" sz="4000" kern="100" dirty="0">
                <a:solidFill>
                  <a:srgbClr val="FF40FF"/>
                </a:solidFill>
                <a:effectLst/>
                <a:latin typeface="Edwardian Script ITC" panose="030303020407070D0804" pitchFamily="66" charset="77"/>
                <a:ea typeface="Aptos" panose="020B0004020202020204" pitchFamily="34" charset="0"/>
                <a:cs typeface="Times New Roman" panose="02020603050405020304" pitchFamily="18" charset="0"/>
              </a:rPr>
              <a:t>anning </a:t>
            </a:r>
            <a:r>
              <a:rPr lang="en-US" sz="4000" kern="100" dirty="0" err="1">
                <a:solidFill>
                  <a:srgbClr val="FF40FF"/>
                </a:solidFill>
                <a:latin typeface="Edwardian Script ITC" panose="030303020407070D0804" pitchFamily="66" charset="77"/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en-US" sz="4000" kern="100" dirty="0" err="1">
                <a:solidFill>
                  <a:srgbClr val="FF40FF"/>
                </a:solidFill>
                <a:effectLst/>
                <a:latin typeface="Edwardian Script ITC" panose="030303020407070D0804" pitchFamily="66" charset="77"/>
                <a:ea typeface="Aptos" panose="020B0004020202020204" pitchFamily="34" charset="0"/>
                <a:cs typeface="Times New Roman" panose="02020603050405020304" pitchFamily="18" charset="0"/>
              </a:rPr>
              <a:t>alesfluencer</a:t>
            </a:r>
            <a:r>
              <a:rPr lang="en-US" sz="4000" kern="100" dirty="0">
                <a:solidFill>
                  <a:srgbClr val="FF40FF"/>
                </a:solidFill>
                <a:effectLst/>
                <a:latin typeface="Edwardian Script ITC" panose="030303020407070D0804" pitchFamily="66" charset="77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~</a:t>
            </a:r>
            <a:r>
              <a:rPr lang="en-US" i="1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Sales</a:t>
            </a:r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~ but you're selling what they are </a:t>
            </a:r>
            <a:r>
              <a:rPr lang="en-US" i="1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influenced</a:t>
            </a:r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 to buy</a:t>
            </a:r>
          </a:p>
          <a:p>
            <a:pPr lvl="1"/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Influencing them by providing knowledge</a:t>
            </a:r>
          </a:p>
          <a:p>
            <a:pPr lvl="1"/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Online influencers don’t normally go in depth into what they are talking about</a:t>
            </a: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0961B24-E8F2-C006-C8EA-B7E66C00F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157" y="170657"/>
            <a:ext cx="3175000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608C17F-BAE5-E632-5FDB-10EF96FF4F99}"/>
              </a:ext>
            </a:extLst>
          </p:cNvPr>
          <p:cNvSpPr txBox="1">
            <a:spLocks/>
          </p:cNvSpPr>
          <p:nvPr/>
        </p:nvSpPr>
        <p:spPr>
          <a:xfrm>
            <a:off x="6547757" y="3429000"/>
            <a:ext cx="564424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 fact for every $15 </a:t>
            </a:r>
          </a:p>
          <a:p>
            <a:pPr lvl="1"/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Fragrance doesn’t count</a:t>
            </a:r>
          </a:p>
          <a:p>
            <a:pPr lvl="1"/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1 fact for every $10 for all aftercare</a:t>
            </a:r>
          </a:p>
          <a:p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New car analogy – all cars with take you from point a to point b</a:t>
            </a:r>
          </a:p>
          <a:p>
            <a:pPr lvl="1"/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What features does the new car have that would entice you to buy it over something else?</a:t>
            </a:r>
          </a:p>
          <a:p>
            <a:endParaRPr lang="en-US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182227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pink dress&#10;&#10;Description automatically generated">
            <a:extLst>
              <a:ext uri="{FF2B5EF4-FFF2-40B4-BE49-F238E27FC236}">
                <a16:creationId xmlns:a16="http://schemas.microsoft.com/office/drawing/2014/main" id="{6245766B-6A76-A6EE-2DE7-F3973E84C9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F43722-6BC1-FC81-C6BF-FAA97D0D8C10}"/>
              </a:ext>
            </a:extLst>
          </p:cNvPr>
          <p:cNvSpPr txBox="1"/>
          <p:nvPr/>
        </p:nvSpPr>
        <p:spPr>
          <a:xfrm>
            <a:off x="5418817" y="2692641"/>
            <a:ext cx="64987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40FF"/>
                </a:solidFill>
                <a:latin typeface="Bodoni 72 Oldstyle Book" pitchFamily="2" charset="0"/>
              </a:rPr>
              <a:t>Megan Edwards | Key Accounts Manager</a:t>
            </a:r>
          </a:p>
          <a:p>
            <a:pPr algn="ctr"/>
            <a:r>
              <a:rPr lang="en-US" sz="2800" dirty="0" err="1">
                <a:solidFill>
                  <a:srgbClr val="FF40FF"/>
                </a:solidFill>
                <a:latin typeface="Bodoni 72 Oldstyle Book" pitchFamily="2" charset="0"/>
              </a:rPr>
              <a:t>megan@devotedcreations.com</a:t>
            </a:r>
            <a:endParaRPr lang="en-US" sz="2800" dirty="0">
              <a:solidFill>
                <a:srgbClr val="FF40FF"/>
              </a:solidFill>
              <a:latin typeface="Bodoni 72 Oldstyle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501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83B1B-BB8D-5678-5969-7DA5BE103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57" y="311265"/>
            <a:ext cx="7195457" cy="1325563"/>
          </a:xfrm>
        </p:spPr>
        <p:txBody>
          <a:bodyPr/>
          <a:lstStyle/>
          <a:p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Selling a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5F37C-FA47-7837-AD4D-0D9208BB8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57" y="1720171"/>
            <a:ext cx="5644243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Start with the introduction (standard features)</a:t>
            </a:r>
          </a:p>
          <a:p>
            <a:pPr lvl="1"/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Each product is practically the same</a:t>
            </a:r>
          </a:p>
          <a:p>
            <a:pPr lvl="2"/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Constants = How, Why, What</a:t>
            </a:r>
          </a:p>
          <a:p>
            <a:pPr lvl="2"/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Variables = Who, Where, When</a:t>
            </a:r>
          </a:p>
          <a:p>
            <a:r>
              <a:rPr lang="en-US" sz="4000" kern="100" dirty="0">
                <a:solidFill>
                  <a:srgbClr val="FF40FF"/>
                </a:solidFill>
                <a:latin typeface="Edwardian Script ITC" panose="030303020407070D0804" pitchFamily="66" charset="77"/>
                <a:ea typeface="Aptos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en-US" sz="4000" kern="100" dirty="0">
                <a:solidFill>
                  <a:srgbClr val="FF40FF"/>
                </a:solidFill>
                <a:effectLst/>
                <a:latin typeface="Edwardian Script ITC" panose="030303020407070D0804" pitchFamily="66" charset="77"/>
                <a:ea typeface="Aptos" panose="020B0004020202020204" pitchFamily="34" charset="0"/>
                <a:cs typeface="Times New Roman" panose="02020603050405020304" pitchFamily="18" charset="0"/>
              </a:rPr>
              <a:t>anning </a:t>
            </a:r>
            <a:r>
              <a:rPr lang="en-US" sz="4000" kern="100" dirty="0" err="1">
                <a:solidFill>
                  <a:srgbClr val="FF40FF"/>
                </a:solidFill>
                <a:latin typeface="Edwardian Script ITC" panose="030303020407070D0804" pitchFamily="66" charset="77"/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en-US" sz="4000" kern="100" dirty="0" err="1">
                <a:solidFill>
                  <a:srgbClr val="FF40FF"/>
                </a:solidFill>
                <a:effectLst/>
                <a:latin typeface="Edwardian Script ITC" panose="030303020407070D0804" pitchFamily="66" charset="77"/>
                <a:ea typeface="Aptos" panose="020B0004020202020204" pitchFamily="34" charset="0"/>
                <a:cs typeface="Times New Roman" panose="02020603050405020304" pitchFamily="18" charset="0"/>
              </a:rPr>
              <a:t>alesfluencer</a:t>
            </a:r>
            <a:r>
              <a:rPr lang="en-US" sz="4000" kern="100" dirty="0">
                <a:solidFill>
                  <a:srgbClr val="FF40FF"/>
                </a:solidFill>
                <a:effectLst/>
                <a:latin typeface="Edwardian Script ITC" panose="030303020407070D0804" pitchFamily="66" charset="77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~</a:t>
            </a:r>
            <a:r>
              <a:rPr lang="en-US" i="1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Sales</a:t>
            </a:r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~ but you're selling what they are </a:t>
            </a:r>
            <a:r>
              <a:rPr lang="en-US" i="1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influenced</a:t>
            </a:r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 to buy</a:t>
            </a:r>
          </a:p>
          <a:p>
            <a:pPr lvl="1"/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Influencing them by providing knowledge</a:t>
            </a:r>
          </a:p>
          <a:p>
            <a:pPr lvl="1"/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Online influencers don’t normally go in depth into what they are talking about</a:t>
            </a: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329BF62-31E9-782A-AFF1-866A69CC9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157" y="170657"/>
            <a:ext cx="3175000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1D1704-07B3-77AB-8B6F-418327BBD874}"/>
              </a:ext>
            </a:extLst>
          </p:cNvPr>
          <p:cNvSpPr txBox="1">
            <a:spLocks/>
          </p:cNvSpPr>
          <p:nvPr/>
        </p:nvSpPr>
        <p:spPr>
          <a:xfrm>
            <a:off x="6547757" y="3429000"/>
            <a:ext cx="564424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 fact for every $15 </a:t>
            </a:r>
          </a:p>
          <a:p>
            <a:pPr lvl="1"/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Fragrance doesn’t count</a:t>
            </a:r>
          </a:p>
          <a:p>
            <a:pPr lvl="1"/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1 fact for every $10 for all aftercare</a:t>
            </a:r>
          </a:p>
          <a:p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New car analogy – all cars with take you from point a to point b</a:t>
            </a:r>
          </a:p>
          <a:p>
            <a:pPr lvl="1"/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What features does the new car have that would entice you to buy it over something else?</a:t>
            </a:r>
          </a:p>
          <a:p>
            <a:endParaRPr lang="en-US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30682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470F297-C83F-2744-923B-4ACADDAA8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254000"/>
            <a:ext cx="101600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396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E6932E2F-301C-3F4E-8B52-0ACE92994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3BA0E3-AC34-CF46-B48F-9D2E4DDDC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latin typeface="Bodoni 72 Oldstyle Book" pitchFamily="2" charset="0"/>
              </a:rPr>
              <a:t>Every Tanner Needs Lotion</a:t>
            </a:r>
          </a:p>
        </p:txBody>
      </p:sp>
      <p:pic>
        <p:nvPicPr>
          <p:cNvPr id="2052" name="Picture 4" descr="L-Tyrosine: Benefits, Side Effects, Dosage, Where to Buy, Etc - Examined  Existence">
            <a:extLst>
              <a:ext uri="{FF2B5EF4-FFF2-40B4-BE49-F238E27FC236}">
                <a16:creationId xmlns:a16="http://schemas.microsoft.com/office/drawing/2014/main" id="{E92D0BDC-8C7E-8B4D-86DB-7CE548027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023" y="2843950"/>
            <a:ext cx="5338618" cy="280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E79D250-FF01-C147-8E85-5D335FA1A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61" y="1518387"/>
            <a:ext cx="3133637" cy="235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E933322-C249-6C44-98FB-D8EA8FD83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725" y="1518386"/>
            <a:ext cx="3892214" cy="259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6E8207-4439-6B4B-9701-FC574BDEB4C9}"/>
              </a:ext>
            </a:extLst>
          </p:cNvPr>
          <p:cNvSpPr txBox="1"/>
          <p:nvPr/>
        </p:nvSpPr>
        <p:spPr>
          <a:xfrm>
            <a:off x="3800495" y="1561503"/>
            <a:ext cx="27314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Felix Titling" pitchFamily="82" charset="77"/>
              </a:rPr>
              <a:t>Hydration</a:t>
            </a:r>
          </a:p>
          <a:p>
            <a:pPr algn="ctr"/>
            <a:r>
              <a:rPr lang="en-US" sz="2800" dirty="0">
                <a:latin typeface="Felix Titling" pitchFamily="82" charset="77"/>
              </a:rPr>
              <a:t>Tyrosine</a:t>
            </a:r>
          </a:p>
          <a:p>
            <a:pPr algn="ctr"/>
            <a:r>
              <a:rPr lang="en-US" sz="2800" dirty="0">
                <a:latin typeface="Felix Titling" pitchFamily="82" charset="77"/>
              </a:rPr>
              <a:t>Skin health</a:t>
            </a:r>
          </a:p>
        </p:txBody>
      </p:sp>
    </p:spTree>
    <p:extLst>
      <p:ext uri="{BB962C8B-B14F-4D97-AF65-F5344CB8AC3E}">
        <p14:creationId xmlns:p14="http://schemas.microsoft.com/office/powerpoint/2010/main" val="3378879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EF6D91F9-B316-A14C-903D-0953E0C9A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4615C7-AF6B-5244-9FC7-BF404D3D3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>
                <a:latin typeface="Bodoni 72 Oldstyle Book" pitchFamily="2" charset="0"/>
              </a:rPr>
              <a:t>Types of Lotion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D0BC1BDC-8262-3843-9B3B-DBD8EE37887F}"/>
              </a:ext>
            </a:extLst>
          </p:cNvPr>
          <p:cNvSpPr/>
          <p:nvPr/>
        </p:nvSpPr>
        <p:spPr>
          <a:xfrm rot="16200000">
            <a:off x="2991668" y="4376631"/>
            <a:ext cx="304800" cy="1276561"/>
          </a:xfrm>
          <a:prstGeom prst="leftBrac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Left Brace 31">
            <a:extLst>
              <a:ext uri="{FF2B5EF4-FFF2-40B4-BE49-F238E27FC236}">
                <a16:creationId xmlns:a16="http://schemas.microsoft.com/office/drawing/2014/main" id="{AFB01406-E993-954D-A2F3-6C36EB8A99EA}"/>
              </a:ext>
            </a:extLst>
          </p:cNvPr>
          <p:cNvSpPr/>
          <p:nvPr/>
        </p:nvSpPr>
        <p:spPr>
          <a:xfrm rot="16200000">
            <a:off x="8895534" y="4376631"/>
            <a:ext cx="304800" cy="1276561"/>
          </a:xfrm>
          <a:prstGeom prst="leftBrac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eft Brace 33">
            <a:extLst>
              <a:ext uri="{FF2B5EF4-FFF2-40B4-BE49-F238E27FC236}">
                <a16:creationId xmlns:a16="http://schemas.microsoft.com/office/drawing/2014/main" id="{117BBB47-1DBD-494F-888B-B584F4810F48}"/>
              </a:ext>
            </a:extLst>
          </p:cNvPr>
          <p:cNvSpPr/>
          <p:nvPr/>
        </p:nvSpPr>
        <p:spPr>
          <a:xfrm rot="16200000">
            <a:off x="5937276" y="2911788"/>
            <a:ext cx="304800" cy="4207709"/>
          </a:xfrm>
          <a:prstGeom prst="leftBrac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17032F-173D-174F-A870-D006056B17E2}"/>
              </a:ext>
            </a:extLst>
          </p:cNvPr>
          <p:cNvSpPr txBox="1"/>
          <p:nvPr/>
        </p:nvSpPr>
        <p:spPr>
          <a:xfrm>
            <a:off x="2460370" y="5206273"/>
            <a:ext cx="1367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odoni 72 Book" pitchFamily="2" charset="0"/>
              </a:rPr>
              <a:t>Accelerators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ADF2A3C-033C-F74F-87A4-DD7A581103F5}"/>
              </a:ext>
            </a:extLst>
          </p:cNvPr>
          <p:cNvSpPr txBox="1"/>
          <p:nvPr/>
        </p:nvSpPr>
        <p:spPr>
          <a:xfrm>
            <a:off x="8353389" y="5206273"/>
            <a:ext cx="1367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odoni 72 Book" pitchFamily="2" charset="0"/>
              </a:rPr>
              <a:t>Tingles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C0CBE37-A7D5-1743-9E4F-94AEF671C6D1}"/>
              </a:ext>
            </a:extLst>
          </p:cNvPr>
          <p:cNvSpPr txBox="1"/>
          <p:nvPr/>
        </p:nvSpPr>
        <p:spPr>
          <a:xfrm>
            <a:off x="5406879" y="5206273"/>
            <a:ext cx="1367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odoni 72 Book" pitchFamily="2" charset="0"/>
              </a:rPr>
              <a:t>Bronzers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798574-D8EB-5F0F-5D9B-2484E8420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562" y="2206389"/>
            <a:ext cx="1305107" cy="2507853"/>
          </a:xfrm>
          <a:prstGeom prst="rect">
            <a:avLst/>
          </a:prstGeom>
        </p:spPr>
      </p:pic>
      <p:pic>
        <p:nvPicPr>
          <p:cNvPr id="7" name="Picture 6" descr="A pink and green can with white text and a white circle with green letters&#10;&#10;Description automatically generated">
            <a:extLst>
              <a:ext uri="{FF2B5EF4-FFF2-40B4-BE49-F238E27FC236}">
                <a16:creationId xmlns:a16="http://schemas.microsoft.com/office/drawing/2014/main" id="{2A95ADE5-2317-CB3B-CAF0-5710D954F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875" y="2128209"/>
            <a:ext cx="832617" cy="2602522"/>
          </a:xfrm>
          <a:prstGeom prst="rect">
            <a:avLst/>
          </a:prstGeom>
        </p:spPr>
      </p:pic>
      <p:pic>
        <p:nvPicPr>
          <p:cNvPr id="11" name="Picture 10" descr="A label with a green and blue design&#10;&#10;Description automatically generated with medium confidence">
            <a:extLst>
              <a:ext uri="{FF2B5EF4-FFF2-40B4-BE49-F238E27FC236}">
                <a16:creationId xmlns:a16="http://schemas.microsoft.com/office/drawing/2014/main" id="{E924413E-5327-F193-B6BC-57AE33B75C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7810" y="2127179"/>
            <a:ext cx="1263909" cy="2587063"/>
          </a:xfrm>
          <a:prstGeom prst="rect">
            <a:avLst/>
          </a:prstGeom>
        </p:spPr>
      </p:pic>
      <p:pic>
        <p:nvPicPr>
          <p:cNvPr id="13" name="Picture 12" descr="A bottle of liquid with a red and black label&#10;&#10;Description automatically generated">
            <a:extLst>
              <a:ext uri="{FF2B5EF4-FFF2-40B4-BE49-F238E27FC236}">
                <a16:creationId xmlns:a16="http://schemas.microsoft.com/office/drawing/2014/main" id="{4D2C706E-C0EA-0A20-6CF5-97742D0F45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8789" y="2223406"/>
            <a:ext cx="1305107" cy="2507853"/>
          </a:xfrm>
          <a:prstGeom prst="rect">
            <a:avLst/>
          </a:prstGeom>
        </p:spPr>
      </p:pic>
      <p:pic>
        <p:nvPicPr>
          <p:cNvPr id="15" name="Picture 14" descr="A bottle of suntan lotion&#10;&#10;Description automatically generated">
            <a:extLst>
              <a:ext uri="{FF2B5EF4-FFF2-40B4-BE49-F238E27FC236}">
                <a16:creationId xmlns:a16="http://schemas.microsoft.com/office/drawing/2014/main" id="{7DCB47AD-81AC-A656-B3B0-49B74F51A0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3568" y="2404323"/>
            <a:ext cx="1571744" cy="232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63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bottles of hair care products&#10;&#10;Description automatically generated">
            <a:extLst>
              <a:ext uri="{FF2B5EF4-FFF2-40B4-BE49-F238E27FC236}">
                <a16:creationId xmlns:a16="http://schemas.microsoft.com/office/drawing/2014/main" id="{7938C9D9-778A-1015-8E44-302E2F74BD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71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nk and white spray bottle with text&#10;&#10;Description automatically generated">
            <a:extLst>
              <a:ext uri="{FF2B5EF4-FFF2-40B4-BE49-F238E27FC236}">
                <a16:creationId xmlns:a16="http://schemas.microsoft.com/office/drawing/2014/main" id="{D7BF0C85-54C3-322A-89C4-23F24EEE5C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321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1618</TotalTime>
  <Words>1422</Words>
  <Application>Microsoft Macintosh PowerPoint</Application>
  <PresentationFormat>Widescreen</PresentationFormat>
  <Paragraphs>210</Paragraphs>
  <Slides>37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Aptos</vt:lpstr>
      <vt:lpstr>Aptos Display</vt:lpstr>
      <vt:lpstr>Arial</vt:lpstr>
      <vt:lpstr>BIG CASLON MEDIUM</vt:lpstr>
      <vt:lpstr>BIG CASLON MEDIUM</vt:lpstr>
      <vt:lpstr>Bodoni 72 Book</vt:lpstr>
      <vt:lpstr>Bodoni 72 Oldstyle Book</vt:lpstr>
      <vt:lpstr>Edwardian Script ITC</vt:lpstr>
      <vt:lpstr>Felix Titling</vt:lpstr>
      <vt:lpstr>Times New Roman</vt:lpstr>
      <vt:lpstr>Office Theme</vt:lpstr>
      <vt:lpstr>PowerPoint Presentation</vt:lpstr>
      <vt:lpstr>Become the Expert</vt:lpstr>
      <vt:lpstr>Ask Questions!</vt:lpstr>
      <vt:lpstr>Selling a Story</vt:lpstr>
      <vt:lpstr>PowerPoint Presentation</vt:lpstr>
      <vt:lpstr>Every Tanner Needs Lotion</vt:lpstr>
      <vt:lpstr>Types of Lotion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Selling a Story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Megan Racine</dc:creator>
  <cp:lastModifiedBy>Megan Racine</cp:lastModifiedBy>
  <cp:revision>9</cp:revision>
  <dcterms:created xsi:type="dcterms:W3CDTF">2024-12-10T14:28:18Z</dcterms:created>
  <dcterms:modified xsi:type="dcterms:W3CDTF">2025-02-14T19:24:25Z</dcterms:modified>
</cp:coreProperties>
</file>