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6" r:id="rId2"/>
    <p:sldId id="386" r:id="rId3"/>
    <p:sldId id="448" r:id="rId4"/>
    <p:sldId id="447" r:id="rId5"/>
    <p:sldId id="370" r:id="rId6"/>
    <p:sldId id="371" r:id="rId7"/>
    <p:sldId id="373" r:id="rId8"/>
    <p:sldId id="374" r:id="rId9"/>
    <p:sldId id="372" r:id="rId10"/>
    <p:sldId id="437" r:id="rId11"/>
    <p:sldId id="444" r:id="rId12"/>
    <p:sldId id="436" r:id="rId13"/>
    <p:sldId id="423" r:id="rId14"/>
    <p:sldId id="440" r:id="rId15"/>
    <p:sldId id="439" r:id="rId16"/>
    <p:sldId id="376" r:id="rId17"/>
    <p:sldId id="378" r:id="rId18"/>
    <p:sldId id="446" r:id="rId19"/>
    <p:sldId id="260" r:id="rId20"/>
    <p:sldId id="259" r:id="rId21"/>
    <p:sldId id="261" r:id="rId22"/>
    <p:sldId id="262" r:id="rId23"/>
    <p:sldId id="257" r:id="rId24"/>
    <p:sldId id="258" r:id="rId25"/>
    <p:sldId id="449" r:id="rId26"/>
    <p:sldId id="450" r:id="rId27"/>
    <p:sldId id="451" r:id="rId28"/>
    <p:sldId id="263" r:id="rId29"/>
    <p:sldId id="264" r:id="rId30"/>
    <p:sldId id="265" r:id="rId31"/>
    <p:sldId id="4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64"/>
    <p:restoredTop sz="94671"/>
  </p:normalViewPr>
  <p:slideViewPr>
    <p:cSldViewPr snapToGrid="0" snapToObjects="1">
      <p:cViewPr>
        <p:scale>
          <a:sx n="100" d="100"/>
          <a:sy n="100"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73554-2341-BE45-9319-A094FFE0501B}" type="datetimeFigureOut">
              <a:rPr lang="en-US" smtClean="0"/>
              <a:t>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07A69-D144-A940-9A3D-35DBF17441F2}" type="slidenum">
              <a:rPr lang="en-US" smtClean="0"/>
              <a:t>‹#›</a:t>
            </a:fld>
            <a:endParaRPr lang="en-US"/>
          </a:p>
        </p:txBody>
      </p:sp>
    </p:spTree>
    <p:extLst>
      <p:ext uri="{BB962C8B-B14F-4D97-AF65-F5344CB8AC3E}">
        <p14:creationId xmlns:p14="http://schemas.microsoft.com/office/powerpoint/2010/main" val="1973653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3AD4806-1A62-0E4B-A43A-133B3A8295A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A63F66-F710-2747-BC2E-E8F66EF375AB}" type="slidenum">
              <a:t>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1328D80A-C42A-544C-ADF9-15ABFDFCF4B6}"/>
              </a:ext>
            </a:extLst>
          </p:cNvPr>
          <p:cNvSpPr>
            <a:spLocks noGrp="1" noRot="1" noChangeAspect="1"/>
          </p:cNvSpPr>
          <p:nvPr>
            <p:ph type="sldImg"/>
          </p:nvPr>
        </p:nvSpPr>
        <p:spPr>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B3D1153-F791-D340-A4F4-6A7B726064B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587803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6">
            <a:extLst>
              <a:ext uri="{FF2B5EF4-FFF2-40B4-BE49-F238E27FC236}">
                <a16:creationId xmlns:a16="http://schemas.microsoft.com/office/drawing/2014/main" id="{E986FCDE-AAB2-9246-B2C3-925EA74C624A}"/>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CF6E9FA3-D38F-AE44-9189-1DD9A6C708D7}"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13</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37890" name="Slide Image Placeholder 1">
            <a:extLst>
              <a:ext uri="{FF2B5EF4-FFF2-40B4-BE49-F238E27FC236}">
                <a16:creationId xmlns:a16="http://schemas.microsoft.com/office/drawing/2014/main" id="{21824C58-047E-F84F-BA3B-91000FA2DED1}"/>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37891" name="Notes Placeholder 2">
            <a:extLst>
              <a:ext uri="{FF2B5EF4-FFF2-40B4-BE49-F238E27FC236}">
                <a16:creationId xmlns:a16="http://schemas.microsoft.com/office/drawing/2014/main" id="{6D468F92-DEE8-AF42-89A6-EAB6FE0C4B5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0995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5CDCB95-AF58-284D-B818-2EE665A47EDB}"/>
              </a:ext>
            </a:extLst>
          </p:cNvPr>
          <p:cNvSpPr txBox="1"/>
          <p:nvPr/>
        </p:nvSpPr>
        <p:spPr>
          <a:xfrm>
            <a:off x="4398963" y="9555163"/>
            <a:ext cx="3373437" cy="503237"/>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B1E928D2-0204-DF40-B137-78171AC88163}" type="slidenum">
              <a:rPr lang="en-US"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14</a:t>
            </a:fld>
            <a:endParaRPr lang="en-US" sz="1400" kern="0">
              <a:solidFill>
                <a:srgbClr val="000000"/>
              </a:solidFill>
              <a:latin typeface="Times New Roman" pitchFamily="18"/>
              <a:ea typeface="Arial Unicode MS" pitchFamily="2"/>
              <a:cs typeface="Tahoma" pitchFamily="2"/>
            </a:endParaRPr>
          </a:p>
        </p:txBody>
      </p:sp>
      <p:sp>
        <p:nvSpPr>
          <p:cNvPr id="39938" name="Slide Image Placeholder 1">
            <a:extLst>
              <a:ext uri="{FF2B5EF4-FFF2-40B4-BE49-F238E27FC236}">
                <a16:creationId xmlns:a16="http://schemas.microsoft.com/office/drawing/2014/main" id="{BFFE1C27-B27D-EA4F-A647-DF0DC1FD3C57}"/>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39939" name="Notes Placeholder 2">
            <a:extLst>
              <a:ext uri="{FF2B5EF4-FFF2-40B4-BE49-F238E27FC236}">
                <a16:creationId xmlns:a16="http://schemas.microsoft.com/office/drawing/2014/main" id="{76AA157A-E325-8F48-9175-5CF99230808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08412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8EE0C8D-8EFF-6943-9C64-4093015ADF24}"/>
              </a:ext>
            </a:extLst>
          </p:cNvPr>
          <p:cNvSpPr txBox="1"/>
          <p:nvPr/>
        </p:nvSpPr>
        <p:spPr>
          <a:xfrm>
            <a:off x="4398963" y="9555163"/>
            <a:ext cx="3373437" cy="503237"/>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723D7DD5-29B2-4F46-9290-5A67EBC6CA9E}" type="slidenum">
              <a:rPr lang="en-US"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15</a:t>
            </a:fld>
            <a:endParaRPr lang="en-US" sz="1400" kern="0">
              <a:solidFill>
                <a:srgbClr val="000000"/>
              </a:solidFill>
              <a:latin typeface="Times New Roman" pitchFamily="18"/>
              <a:ea typeface="Arial Unicode MS" pitchFamily="2"/>
              <a:cs typeface="Tahoma" pitchFamily="2"/>
            </a:endParaRPr>
          </a:p>
        </p:txBody>
      </p:sp>
      <p:sp>
        <p:nvSpPr>
          <p:cNvPr id="41986" name="Slide Image Placeholder 1">
            <a:extLst>
              <a:ext uri="{FF2B5EF4-FFF2-40B4-BE49-F238E27FC236}">
                <a16:creationId xmlns:a16="http://schemas.microsoft.com/office/drawing/2014/main" id="{B5476D12-C8D1-7641-A95E-7BDE972EE6C6}"/>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41987" name="Notes Placeholder 2">
            <a:extLst>
              <a:ext uri="{FF2B5EF4-FFF2-40B4-BE49-F238E27FC236}">
                <a16:creationId xmlns:a16="http://schemas.microsoft.com/office/drawing/2014/main" id="{5684B623-D5E7-7F40-9A02-5535ADDB704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4006822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6">
            <a:extLst>
              <a:ext uri="{FF2B5EF4-FFF2-40B4-BE49-F238E27FC236}">
                <a16:creationId xmlns:a16="http://schemas.microsoft.com/office/drawing/2014/main" id="{100B5073-71FB-9F4F-9161-F73FBD8A1F4D}"/>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4654906B-BE73-184E-A8B9-6878C20E484E}"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16</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46082" name="Slide Image Placeholder 1">
            <a:extLst>
              <a:ext uri="{FF2B5EF4-FFF2-40B4-BE49-F238E27FC236}">
                <a16:creationId xmlns:a16="http://schemas.microsoft.com/office/drawing/2014/main" id="{F7A71197-6C12-374D-B594-71C3300A798F}"/>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46083" name="Notes Placeholder 2">
            <a:extLst>
              <a:ext uri="{FF2B5EF4-FFF2-40B4-BE49-F238E27FC236}">
                <a16:creationId xmlns:a16="http://schemas.microsoft.com/office/drawing/2014/main" id="{82C77D6E-6C70-9B44-AFE3-07D86D813EF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418767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6">
            <a:extLst>
              <a:ext uri="{FF2B5EF4-FFF2-40B4-BE49-F238E27FC236}">
                <a16:creationId xmlns:a16="http://schemas.microsoft.com/office/drawing/2014/main" id="{56D0567C-6F42-254C-B0DE-1D4DA9AFD47E}"/>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E5B30309-566A-9B4C-AE25-37149666B4EB}"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17</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44034" name="Slide Image Placeholder 1">
            <a:extLst>
              <a:ext uri="{FF2B5EF4-FFF2-40B4-BE49-F238E27FC236}">
                <a16:creationId xmlns:a16="http://schemas.microsoft.com/office/drawing/2014/main" id="{C0BC31B3-F149-DD46-98F3-C4C215FAC8A5}"/>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44035" name="Notes Placeholder 2">
            <a:extLst>
              <a:ext uri="{FF2B5EF4-FFF2-40B4-BE49-F238E27FC236}">
                <a16:creationId xmlns:a16="http://schemas.microsoft.com/office/drawing/2014/main" id="{5C43D1FD-1C34-9544-9889-6359AEB968D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78361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3AD4806-1A62-0E4B-A43A-133B3A8295A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A63F66-F710-2747-BC2E-E8F66EF375AB}" type="slidenum">
              <a:t>31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1328D80A-C42A-544C-ADF9-15ABFDFCF4B6}"/>
              </a:ext>
            </a:extLst>
          </p:cNvPr>
          <p:cNvSpPr>
            <a:spLocks noGrp="1" noRot="1" noChangeAspect="1"/>
          </p:cNvSpPr>
          <p:nvPr>
            <p:ph type="sldImg"/>
          </p:nvPr>
        </p:nvSpPr>
        <p:spPr>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B3D1153-F791-D340-A4F4-6A7B726064B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31821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6">
            <a:extLst>
              <a:ext uri="{FF2B5EF4-FFF2-40B4-BE49-F238E27FC236}">
                <a16:creationId xmlns:a16="http://schemas.microsoft.com/office/drawing/2014/main" id="{993EB77F-C89E-BD42-AFEE-48B7B656ECE8}"/>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BCDF001A-82CF-5043-90F3-8B154C51F355}"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5</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21506" name="Slide Image Placeholder 1">
            <a:extLst>
              <a:ext uri="{FF2B5EF4-FFF2-40B4-BE49-F238E27FC236}">
                <a16:creationId xmlns:a16="http://schemas.microsoft.com/office/drawing/2014/main" id="{3EFD35C1-3D78-864D-9CFF-19C7B6A78A9B}"/>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21507" name="Notes Placeholder 2">
            <a:extLst>
              <a:ext uri="{FF2B5EF4-FFF2-40B4-BE49-F238E27FC236}">
                <a16:creationId xmlns:a16="http://schemas.microsoft.com/office/drawing/2014/main" id="{CB8F6462-C7A2-2140-8D30-1C67139161F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65020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6">
            <a:extLst>
              <a:ext uri="{FF2B5EF4-FFF2-40B4-BE49-F238E27FC236}">
                <a16:creationId xmlns:a16="http://schemas.microsoft.com/office/drawing/2014/main" id="{39522017-E030-DC4C-BEA3-FDEAADE8A005}"/>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3A018CED-518D-1A44-A67C-CC2858EB489E}"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6</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23554" name="Slide Image Placeholder 1">
            <a:extLst>
              <a:ext uri="{FF2B5EF4-FFF2-40B4-BE49-F238E27FC236}">
                <a16:creationId xmlns:a16="http://schemas.microsoft.com/office/drawing/2014/main" id="{7CF83363-D5E3-644F-9B71-1BDF39A02F6A}"/>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23555" name="Notes Placeholder 2">
            <a:extLst>
              <a:ext uri="{FF2B5EF4-FFF2-40B4-BE49-F238E27FC236}">
                <a16:creationId xmlns:a16="http://schemas.microsoft.com/office/drawing/2014/main" id="{1D233951-94C6-104F-951D-2CBC26AEFE2E}"/>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Arial" panose="020B0604020202020204" pitchFamily="34" charset="0"/>
                <a:ea typeface="SimSun" panose="02010600030101010101" pitchFamily="2" charset="-122"/>
              </a:rPr>
              <a:t>Cooling lotions</a:t>
            </a:r>
          </a:p>
        </p:txBody>
      </p:sp>
    </p:spTree>
    <p:extLst>
      <p:ext uri="{BB962C8B-B14F-4D97-AF65-F5344CB8AC3E}">
        <p14:creationId xmlns:p14="http://schemas.microsoft.com/office/powerpoint/2010/main" val="83669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6">
            <a:extLst>
              <a:ext uri="{FF2B5EF4-FFF2-40B4-BE49-F238E27FC236}">
                <a16:creationId xmlns:a16="http://schemas.microsoft.com/office/drawing/2014/main" id="{B9AEF961-4D06-0543-9A28-45EA29D3698D}"/>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65B23CD3-FAB0-B146-86CE-DC3918CDCA46}"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7</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25602" name="Slide Image Placeholder 1">
            <a:extLst>
              <a:ext uri="{FF2B5EF4-FFF2-40B4-BE49-F238E27FC236}">
                <a16:creationId xmlns:a16="http://schemas.microsoft.com/office/drawing/2014/main" id="{72D2AA32-D977-E54D-81F2-80CE8F43DA38}"/>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25603" name="Notes Placeholder 2">
            <a:extLst>
              <a:ext uri="{FF2B5EF4-FFF2-40B4-BE49-F238E27FC236}">
                <a16:creationId xmlns:a16="http://schemas.microsoft.com/office/drawing/2014/main" id="{B87A711D-017C-0144-A060-1CD5BEC42DE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34202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6">
            <a:extLst>
              <a:ext uri="{FF2B5EF4-FFF2-40B4-BE49-F238E27FC236}">
                <a16:creationId xmlns:a16="http://schemas.microsoft.com/office/drawing/2014/main" id="{942282A3-A482-1347-B358-2BD3D9CD6BD5}"/>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4666761D-D5B4-2648-8860-CEFFF8C5F26A}"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8</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27650" name="Slide Image Placeholder 1">
            <a:extLst>
              <a:ext uri="{FF2B5EF4-FFF2-40B4-BE49-F238E27FC236}">
                <a16:creationId xmlns:a16="http://schemas.microsoft.com/office/drawing/2014/main" id="{834DDE2D-DA34-EF4D-836E-B8AA341F51FE}"/>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27651" name="Notes Placeholder 2">
            <a:extLst>
              <a:ext uri="{FF2B5EF4-FFF2-40B4-BE49-F238E27FC236}">
                <a16:creationId xmlns:a16="http://schemas.microsoft.com/office/drawing/2014/main" id="{DF2C0ADC-55D5-7540-BFD6-8179B1ED572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11144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6">
            <a:extLst>
              <a:ext uri="{FF2B5EF4-FFF2-40B4-BE49-F238E27FC236}">
                <a16:creationId xmlns:a16="http://schemas.microsoft.com/office/drawing/2014/main" id="{FB6D3B20-9C3C-A243-B41F-AD5444F4E3C4}"/>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C3AC45A8-F4A6-B04C-8E0F-F883A2D9E68A}"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9</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29698" name="Slide Image Placeholder 1">
            <a:extLst>
              <a:ext uri="{FF2B5EF4-FFF2-40B4-BE49-F238E27FC236}">
                <a16:creationId xmlns:a16="http://schemas.microsoft.com/office/drawing/2014/main" id="{C082C2C3-BE1C-2646-994F-7C490239BF83}"/>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29699" name="Notes Placeholder 2">
            <a:extLst>
              <a:ext uri="{FF2B5EF4-FFF2-40B4-BE49-F238E27FC236}">
                <a16:creationId xmlns:a16="http://schemas.microsoft.com/office/drawing/2014/main" id="{7C55CBB0-0A8D-9640-868B-E82307F96D9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7358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0667B2F-251A-F84E-B2EA-75C2A8F6FA79}"/>
              </a:ext>
            </a:extLst>
          </p:cNvPr>
          <p:cNvSpPr txBox="1"/>
          <p:nvPr/>
        </p:nvSpPr>
        <p:spPr>
          <a:xfrm>
            <a:off x="4398963" y="9555163"/>
            <a:ext cx="3373437" cy="503237"/>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267DAD32-7D37-8845-B117-5DD1BF2A9E20}" type="slidenum">
              <a:rPr lang="en-US"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10</a:t>
            </a:fld>
            <a:endParaRPr lang="en-US" sz="1400" kern="0">
              <a:solidFill>
                <a:srgbClr val="000000"/>
              </a:solidFill>
              <a:latin typeface="Times New Roman" pitchFamily="18"/>
              <a:ea typeface="Arial Unicode MS" pitchFamily="2"/>
              <a:cs typeface="Tahoma" pitchFamily="2"/>
            </a:endParaRPr>
          </a:p>
        </p:txBody>
      </p:sp>
      <p:sp>
        <p:nvSpPr>
          <p:cNvPr id="31746" name="Slide Image Placeholder 1">
            <a:extLst>
              <a:ext uri="{FF2B5EF4-FFF2-40B4-BE49-F238E27FC236}">
                <a16:creationId xmlns:a16="http://schemas.microsoft.com/office/drawing/2014/main" id="{E8BD02C2-C1DC-7244-B63B-1E811102768B}"/>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31747" name="Notes Placeholder 2">
            <a:extLst>
              <a:ext uri="{FF2B5EF4-FFF2-40B4-BE49-F238E27FC236}">
                <a16:creationId xmlns:a16="http://schemas.microsoft.com/office/drawing/2014/main" id="{3C82A145-F67C-2B4C-93F6-5E29DB67F51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68227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3BD328E-B39D-C049-B255-384AC093236E}"/>
              </a:ext>
            </a:extLst>
          </p:cNvPr>
          <p:cNvSpPr txBox="1"/>
          <p:nvPr/>
        </p:nvSpPr>
        <p:spPr>
          <a:xfrm>
            <a:off x="4398963" y="9555163"/>
            <a:ext cx="3373437" cy="503237"/>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CF785057-350E-AF48-B1CB-3DA1AFB5B852}" type="slidenum">
              <a:rPr lang="en-US"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11</a:t>
            </a:fld>
            <a:endParaRPr lang="en-US" sz="1400" kern="0">
              <a:solidFill>
                <a:srgbClr val="000000"/>
              </a:solidFill>
              <a:latin typeface="Times New Roman" pitchFamily="18"/>
              <a:ea typeface="Arial Unicode MS" pitchFamily="2"/>
              <a:cs typeface="Tahoma" pitchFamily="2"/>
            </a:endParaRPr>
          </a:p>
        </p:txBody>
      </p:sp>
      <p:sp>
        <p:nvSpPr>
          <p:cNvPr id="33794" name="Slide Image Placeholder 1">
            <a:extLst>
              <a:ext uri="{FF2B5EF4-FFF2-40B4-BE49-F238E27FC236}">
                <a16:creationId xmlns:a16="http://schemas.microsoft.com/office/drawing/2014/main" id="{EC011E55-AF2D-6540-93D3-548728896C7C}"/>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33795" name="Notes Placeholder 2">
            <a:extLst>
              <a:ext uri="{FF2B5EF4-FFF2-40B4-BE49-F238E27FC236}">
                <a16:creationId xmlns:a16="http://schemas.microsoft.com/office/drawing/2014/main" id="{2ADBA5A1-4E87-1948-B689-D9FD52C68AE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5982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B00D0AA-CE25-2645-9AB9-A7047A02660D}"/>
              </a:ext>
            </a:extLst>
          </p:cNvPr>
          <p:cNvSpPr txBox="1"/>
          <p:nvPr/>
        </p:nvSpPr>
        <p:spPr>
          <a:xfrm>
            <a:off x="4398963" y="9555163"/>
            <a:ext cx="3373437" cy="503237"/>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68F33B07-5EB8-574E-ACCF-2BD724E92803}" type="slidenum">
              <a:rPr lang="en-US"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12</a:t>
            </a:fld>
            <a:endParaRPr lang="en-US" sz="1400" kern="0">
              <a:solidFill>
                <a:srgbClr val="000000"/>
              </a:solidFill>
              <a:latin typeface="Times New Roman" pitchFamily="18"/>
              <a:ea typeface="Arial Unicode MS" pitchFamily="2"/>
              <a:cs typeface="Tahoma" pitchFamily="2"/>
            </a:endParaRPr>
          </a:p>
        </p:txBody>
      </p:sp>
      <p:sp>
        <p:nvSpPr>
          <p:cNvPr id="35842" name="Slide Image Placeholder 1">
            <a:extLst>
              <a:ext uri="{FF2B5EF4-FFF2-40B4-BE49-F238E27FC236}">
                <a16:creationId xmlns:a16="http://schemas.microsoft.com/office/drawing/2014/main" id="{94EBB796-C2D1-C949-9CE8-5009CE7AA814}"/>
              </a:ext>
            </a:extLst>
          </p:cNvPr>
          <p:cNvSpPr>
            <a:spLocks noGrp="1" noRot="1" noChangeAspect="1" noTextEdit="1"/>
          </p:cNvSpPr>
          <p:nvPr>
            <p:ph type="sldImg"/>
          </p:nvPr>
        </p:nvSpPr>
        <p:spPr>
          <a:xfrm>
            <a:off x="533400" y="763588"/>
            <a:ext cx="6705600" cy="3771900"/>
          </a:xfrm>
          <a:solidFill>
            <a:srgbClr val="4472C4"/>
          </a:solidFill>
          <a:ln w="25402">
            <a:solidFill>
              <a:srgbClr val="2F528F"/>
            </a:solidFill>
            <a:miter lim="800000"/>
            <a:headEnd/>
            <a:tailEnd/>
          </a:ln>
        </p:spPr>
      </p:sp>
      <p:sp>
        <p:nvSpPr>
          <p:cNvPr id="35843" name="Notes Placeholder 2">
            <a:extLst>
              <a:ext uri="{FF2B5EF4-FFF2-40B4-BE49-F238E27FC236}">
                <a16:creationId xmlns:a16="http://schemas.microsoft.com/office/drawing/2014/main" id="{0B5723CA-3023-6045-9AB0-91097EA2471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78108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B9C0-6625-9440-A593-0A4F1DD21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AFB55-76E4-304C-B964-241220A5D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15D3A-9682-9641-8258-A6FDCADA3741}"/>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E7272067-7E53-0542-B6B1-F9A632A16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AAD23-1088-C34E-B271-3BFA86629555}"/>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282471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C680-F800-D144-B9D3-B843881C8A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39988-92E9-134E-A70E-E1243A89C0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FC4DB-7B6D-8F41-B051-03BEC6E04F96}"/>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C1FB1483-DEBD-0546-87FC-2E77F4C49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97322-4F10-5D4C-83EA-F5CBCAE3A053}"/>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136229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3529B-480A-664F-9A34-202561AAF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A281A-16A6-5041-9628-3F8F2E9BC7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0E796-C58E-8F43-ACE5-3B3CA64804A3}"/>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1CF0A7B1-E858-3B4C-81E1-B7A262867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784CB-128F-0C4D-9A3E-05E19CA26EA0}"/>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248525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8DD3-D6AE-7347-BAF3-F15EB85B1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B7F50-6261-344B-BE1D-8253A7BFAF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89850-5DA0-184B-9F69-448AC5599413}"/>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5F46F0C0-C5C8-B744-9194-2C61E8B84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4B845-0DBF-3E40-A350-A42E114DBBAB}"/>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323830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18A1-9620-E944-AFA8-B75A1915A0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B398C-8DA7-DA45-815C-982AFF7D4D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DF21D9-81A9-0945-A075-D066803C002A}"/>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B9F4385A-777E-6242-9525-401639A7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7D764-AA86-4349-BD49-E5AFBAC884F8}"/>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4281693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D3C0-33AF-CC4A-ABE4-133E0DF95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6481A-F2E3-7643-8149-92154627C8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A8C34-7E00-6D4F-AFAB-D6274D2074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F47716-C438-AF41-BBD1-B513D48FB0B8}"/>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6" name="Footer Placeholder 5">
            <a:extLst>
              <a:ext uri="{FF2B5EF4-FFF2-40B4-BE49-F238E27FC236}">
                <a16:creationId xmlns:a16="http://schemas.microsoft.com/office/drawing/2014/main" id="{8440B86E-CCA3-3645-B486-E6FF26A58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F08B3-351B-8A4A-8827-8B900AF0DB74}"/>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176710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2FE6-92E8-984D-8A91-880BD6B29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74900-CF74-0641-AACE-164AABC5B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93A658-464D-164F-8522-693CC555AF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0CFB1-F07D-9D4E-AAD9-D72C38EA5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23ABF2-EAB8-2A4B-AF21-BBE80A435B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3B550-E55E-FF4E-A610-0032D958D57A}"/>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8" name="Footer Placeholder 7">
            <a:extLst>
              <a:ext uri="{FF2B5EF4-FFF2-40B4-BE49-F238E27FC236}">
                <a16:creationId xmlns:a16="http://schemas.microsoft.com/office/drawing/2014/main" id="{AC5B3FEE-4B5C-FA4C-AA41-665853E576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E35FC4-BCF5-AE41-B891-25E2EDD15AAF}"/>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247851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821E-5FDA-044B-A8F9-F0C31682A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45F3D-5928-CC4C-8550-E41630DB43CB}"/>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4" name="Footer Placeholder 3">
            <a:extLst>
              <a:ext uri="{FF2B5EF4-FFF2-40B4-BE49-F238E27FC236}">
                <a16:creationId xmlns:a16="http://schemas.microsoft.com/office/drawing/2014/main" id="{35D39856-C8E2-A848-A8F8-9ED309EE13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AC424-AC86-9F4B-B772-168A53F1896C}"/>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278927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2025A-1C2E-9A40-BAFE-5196978F3F92}"/>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3" name="Footer Placeholder 2">
            <a:extLst>
              <a:ext uri="{FF2B5EF4-FFF2-40B4-BE49-F238E27FC236}">
                <a16:creationId xmlns:a16="http://schemas.microsoft.com/office/drawing/2014/main" id="{71E8B0A0-CBBB-0545-B3DA-17F84B7656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26177C-672D-6046-BF3F-A349E70F3E4E}"/>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44292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BEED-006B-734A-86F9-3BAAA6374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AAA1A-03F1-DD40-9255-20DF9D4D2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8178D-D5F0-2A45-88EB-8B7B7DE64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5A47E3-A0D3-A34C-8719-CB5DD39BEB9D}"/>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6" name="Footer Placeholder 5">
            <a:extLst>
              <a:ext uri="{FF2B5EF4-FFF2-40B4-BE49-F238E27FC236}">
                <a16:creationId xmlns:a16="http://schemas.microsoft.com/office/drawing/2014/main" id="{F87168A8-7062-FD43-9718-DDF9E415D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C35F4-E311-C34A-BCD4-161E01F83DF6}"/>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141501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D5EC-C196-8743-AAB9-CA6AD538E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91B68E-6AB7-3B45-90AC-0E9A684BE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FBFF0-AFEE-7C44-ABEB-27482E259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AAC4E4-4259-2D46-9252-DF58E55AD240}"/>
              </a:ext>
            </a:extLst>
          </p:cNvPr>
          <p:cNvSpPr>
            <a:spLocks noGrp="1"/>
          </p:cNvSpPr>
          <p:nvPr>
            <p:ph type="dt" sz="half" idx="10"/>
          </p:nvPr>
        </p:nvSpPr>
        <p:spPr/>
        <p:txBody>
          <a:bodyPr/>
          <a:lstStyle/>
          <a:p>
            <a:fld id="{46511DF4-7CA9-D54D-BF5F-1B94F8DC7936}" type="datetimeFigureOut">
              <a:rPr lang="en-US" smtClean="0"/>
              <a:t>2/23/21</a:t>
            </a:fld>
            <a:endParaRPr lang="en-US"/>
          </a:p>
        </p:txBody>
      </p:sp>
      <p:sp>
        <p:nvSpPr>
          <p:cNvPr id="6" name="Footer Placeholder 5">
            <a:extLst>
              <a:ext uri="{FF2B5EF4-FFF2-40B4-BE49-F238E27FC236}">
                <a16:creationId xmlns:a16="http://schemas.microsoft.com/office/drawing/2014/main" id="{6B8D99AE-5E87-DA4F-AEFB-A1D533C6C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30C3F-6B59-564D-A321-DC9A77C423AB}"/>
              </a:ext>
            </a:extLst>
          </p:cNvPr>
          <p:cNvSpPr>
            <a:spLocks noGrp="1"/>
          </p:cNvSpPr>
          <p:nvPr>
            <p:ph type="sldNum" sz="quarter" idx="12"/>
          </p:nvPr>
        </p:nvSpPr>
        <p:spPr/>
        <p:txBody>
          <a:bodyPr/>
          <a:lstStyle/>
          <a:p>
            <a:fld id="{50765407-646B-CE47-BEDC-5F0D7D7372D8}" type="slidenum">
              <a:rPr lang="en-US" smtClean="0"/>
              <a:t>‹#›</a:t>
            </a:fld>
            <a:endParaRPr lang="en-US"/>
          </a:p>
        </p:txBody>
      </p:sp>
    </p:spTree>
    <p:extLst>
      <p:ext uri="{BB962C8B-B14F-4D97-AF65-F5344CB8AC3E}">
        <p14:creationId xmlns:p14="http://schemas.microsoft.com/office/powerpoint/2010/main" val="347386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BFA74-239E-A243-A124-9E8879EE2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E7AD0-2BF8-024F-9C8F-30EEAFE411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B173A-1E99-5844-B09E-46C820971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11DF4-7CA9-D54D-BF5F-1B94F8DC7936}" type="datetimeFigureOut">
              <a:rPr lang="en-US" smtClean="0"/>
              <a:t>2/23/21</a:t>
            </a:fld>
            <a:endParaRPr lang="en-US"/>
          </a:p>
        </p:txBody>
      </p:sp>
      <p:sp>
        <p:nvSpPr>
          <p:cNvPr id="5" name="Footer Placeholder 4">
            <a:extLst>
              <a:ext uri="{FF2B5EF4-FFF2-40B4-BE49-F238E27FC236}">
                <a16:creationId xmlns:a16="http://schemas.microsoft.com/office/drawing/2014/main" id="{02F16C4A-87BE-7B40-B52C-B04D813E7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6733C0-6A04-D74F-BE04-5E112EB88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65407-646B-CE47-BEDC-5F0D7D7372D8}" type="slidenum">
              <a:rPr lang="en-US" smtClean="0"/>
              <a:t>‹#›</a:t>
            </a:fld>
            <a:endParaRPr lang="en-US"/>
          </a:p>
        </p:txBody>
      </p:sp>
    </p:spTree>
    <p:extLst>
      <p:ext uri="{BB962C8B-B14F-4D97-AF65-F5344CB8AC3E}">
        <p14:creationId xmlns:p14="http://schemas.microsoft.com/office/powerpoint/2010/main" val="3029523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2.jpeg"/><Relationship Id="rId7"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tiff"/><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tiff"/><Relationship Id="rId9" Type="http://schemas.openxmlformats.org/officeDocument/2006/relationships/image" Target="../media/image37.tif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eg"/><Relationship Id="rId16"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mailto:Megan@devotedcreation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705E2-6D42-A24B-87F7-87B99FD99397}"/>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Tree>
    <p:extLst>
      <p:ext uri="{BB962C8B-B14F-4D97-AF65-F5344CB8AC3E}">
        <p14:creationId xmlns:p14="http://schemas.microsoft.com/office/powerpoint/2010/main" val="378126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43A960AC-4FEB-FE44-A1BE-D260AE820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6DB4640-D8DE-D34F-A10F-1FB5BFF1074D}"/>
              </a:ext>
            </a:extLst>
          </p:cNvPr>
          <p:cNvSpPr txBox="1"/>
          <p:nvPr/>
        </p:nvSpPr>
        <p:spPr>
          <a:xfrm>
            <a:off x="831850" y="2449513"/>
            <a:ext cx="10515600" cy="1552575"/>
          </a:xfrm>
          <a:prstGeom prst="rect">
            <a:avLst/>
          </a:prstGeom>
          <a:noFill/>
          <a:ln cap="flat">
            <a:noFill/>
          </a:ln>
        </p:spPr>
        <p:txBody>
          <a:bodyPr anchorCtr="1"/>
          <a:lstStyle/>
          <a:p>
            <a:pPr algn="ctr" eaLnBrk="1" fontAlgn="auto" hangingPunct="1">
              <a:lnSpc>
                <a:spcPct val="90000"/>
              </a:lnSpc>
              <a:spcBef>
                <a:spcPts val="0"/>
              </a:spcBef>
              <a:spcAft>
                <a:spcPts val="0"/>
              </a:spcAft>
              <a:defRPr sz="1800" b="0" i="0" u="none" strike="noStrike" kern="0" cap="none" spc="0" baseline="0">
                <a:solidFill>
                  <a:srgbClr val="000000"/>
                </a:solidFill>
                <a:uFillTx/>
              </a:defRPr>
            </a:pPr>
            <a:r>
              <a:rPr lang="en-US" sz="9600" b="1" u="sng" kern="0" dirty="0">
                <a:solidFill>
                  <a:srgbClr val="FF40FF"/>
                </a:solidFill>
                <a:latin typeface="BODONI 72 OLDSTYLE BOOK" pitchFamily="2"/>
                <a:ea typeface="SimSun" pitchFamily="2"/>
                <a:cs typeface="Lucida Sans" pitchFamily="2"/>
              </a:rPr>
              <a:t>Bases of Lotion</a:t>
            </a:r>
          </a:p>
        </p:txBody>
      </p:sp>
    </p:spTree>
    <p:extLst>
      <p:ext uri="{BB962C8B-B14F-4D97-AF65-F5344CB8AC3E}">
        <p14:creationId xmlns:p14="http://schemas.microsoft.com/office/powerpoint/2010/main" val="195192975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0B87FF71-A1F9-CB40-82E4-D6467B732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C7C9CA9-1245-F244-BEF6-8A6A22D9540E}"/>
              </a:ext>
            </a:extLst>
          </p:cNvPr>
          <p:cNvSpPr txBox="1"/>
          <p:nvPr/>
        </p:nvSpPr>
        <p:spPr>
          <a:xfrm>
            <a:off x="830263" y="981075"/>
            <a:ext cx="3384550" cy="4446588"/>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700" b="0" i="0" u="none" strike="noStrike" kern="0" cap="none" spc="0" baseline="0">
                <a:solidFill>
                  <a:srgbClr val="000000"/>
                </a:solidFill>
                <a:uFillTx/>
              </a:defRPr>
            </a:pPr>
            <a:r>
              <a:rPr lang="en-US" sz="3200" kern="0" dirty="0">
                <a:solidFill>
                  <a:srgbClr val="FF40FF"/>
                </a:solidFill>
                <a:latin typeface="Bodoni 72 Oldstyle Book" pitchFamily="2" charset="0"/>
                <a:ea typeface="SimSun" pitchFamily="2"/>
              </a:rPr>
              <a:t>Cashmere Blend</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Smart Base, controlled moisture system</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Knows what areas of the skin are dry and oily – Sends moisture where needed for dryer skin, and less for oily areas</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Draws moisture from the air and traps it in your skin</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Skin stays hydrated for up to 24 hours</a:t>
            </a:r>
          </a:p>
        </p:txBody>
      </p:sp>
      <p:pic>
        <p:nvPicPr>
          <p:cNvPr id="2" name="Picture 1">
            <a:extLst>
              <a:ext uri="{FF2B5EF4-FFF2-40B4-BE49-F238E27FC236}">
                <a16:creationId xmlns:a16="http://schemas.microsoft.com/office/drawing/2014/main" id="{E7FFB7FC-A3BA-1640-A8AB-1C2D1B68A6E4}"/>
              </a:ext>
            </a:extLst>
          </p:cNvPr>
          <p:cNvPicPr>
            <a:picLocks noChangeAspect="1"/>
          </p:cNvPicPr>
          <p:nvPr/>
        </p:nvPicPr>
        <p:blipFill>
          <a:blip r:embed="rId4"/>
          <a:stretch>
            <a:fillRect/>
          </a:stretch>
        </p:blipFill>
        <p:spPr>
          <a:xfrm>
            <a:off x="4627569" y="2335076"/>
            <a:ext cx="7138974" cy="1738586"/>
          </a:xfrm>
          <a:prstGeom prst="rect">
            <a:avLst/>
          </a:prstGeom>
        </p:spPr>
      </p:pic>
    </p:spTree>
    <p:extLst>
      <p:ext uri="{BB962C8B-B14F-4D97-AF65-F5344CB8AC3E}">
        <p14:creationId xmlns:p14="http://schemas.microsoft.com/office/powerpoint/2010/main" val="382387018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E1CC708A-5F54-F143-ADB4-8E02F229F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7E3217B-9134-D346-AD2B-C1BA64994763}"/>
              </a:ext>
            </a:extLst>
          </p:cNvPr>
          <p:cNvSpPr txBox="1"/>
          <p:nvPr/>
        </p:nvSpPr>
        <p:spPr>
          <a:xfrm>
            <a:off x="706438" y="1683543"/>
            <a:ext cx="3382962" cy="3490913"/>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200" kern="0" dirty="0">
                <a:solidFill>
                  <a:srgbClr val="FF40FF"/>
                </a:solidFill>
                <a:latin typeface="Bodoni 72 Oldstyle Book" pitchFamily="2" charset="0"/>
                <a:ea typeface="SimSun" pitchFamily="2"/>
              </a:rPr>
              <a:t>Silicone</a:t>
            </a:r>
            <a:endParaRPr lang="en-US" sz="2600" kern="0" dirty="0">
              <a:solidFill>
                <a:srgbClr val="FF40FF"/>
              </a:solidFill>
              <a:latin typeface="Bodoni 72 Oldstyle Book" pitchFamily="2" charset="0"/>
              <a:ea typeface="SimSun" pitchFamily="2"/>
            </a:endParaRPr>
          </a:p>
          <a:p>
            <a:pPr marL="457200" indent="-457200" eaLnBrk="1" fontAlgn="auto" hangingPunct="1">
              <a:lnSpc>
                <a:spcPct val="8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Hairspray for your tan!</a:t>
            </a:r>
          </a:p>
          <a:p>
            <a:pPr marL="457200" indent="-457200" eaLnBrk="1" fontAlgn="auto" hangingPunct="1">
              <a:lnSpc>
                <a:spcPct val="8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Lock in vitamins and nutrients</a:t>
            </a:r>
          </a:p>
          <a:p>
            <a:pPr marL="457200" indent="-457200" eaLnBrk="1" fontAlgn="auto" hangingPunct="1">
              <a:lnSpc>
                <a:spcPct val="8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Not recommended for double dip clients</a:t>
            </a:r>
          </a:p>
        </p:txBody>
      </p:sp>
      <p:sp>
        <p:nvSpPr>
          <p:cNvPr id="4" name="Content Placeholder 2">
            <a:extLst>
              <a:ext uri="{FF2B5EF4-FFF2-40B4-BE49-F238E27FC236}">
                <a16:creationId xmlns:a16="http://schemas.microsoft.com/office/drawing/2014/main" id="{D225BAE1-2FF8-1B4C-BB84-96B5D50E2CD7}"/>
              </a:ext>
            </a:extLst>
          </p:cNvPr>
          <p:cNvSpPr txBox="1"/>
          <p:nvPr/>
        </p:nvSpPr>
        <p:spPr>
          <a:xfrm>
            <a:off x="8432800" y="2069305"/>
            <a:ext cx="3038475" cy="2719387"/>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200" kern="0" dirty="0">
                <a:solidFill>
                  <a:srgbClr val="FF40FF"/>
                </a:solidFill>
                <a:latin typeface="Bodoni 72 Oldstyle Book" pitchFamily="2" charset="0"/>
                <a:ea typeface="SimSun" pitchFamily="2"/>
              </a:rPr>
              <a:t>C5 Technology</a:t>
            </a:r>
          </a:p>
          <a:p>
            <a:pPr marL="457200" indent="-457200" eaLnBrk="1" fontAlgn="auto" hangingPunct="1">
              <a:lnSpc>
                <a:spcPct val="7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Breathable form of silicone</a:t>
            </a:r>
          </a:p>
          <a:p>
            <a:pPr marL="457200" indent="-457200" eaLnBrk="1" fontAlgn="auto" hangingPunct="1">
              <a:lnSpc>
                <a:spcPct val="7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Spray tan friendly</a:t>
            </a:r>
          </a:p>
          <a:p>
            <a:pPr marL="457200" indent="-457200" eaLnBrk="1" fontAlgn="auto" hangingPunct="1">
              <a:lnSpc>
                <a:spcPct val="70000"/>
              </a:lnSpc>
              <a:spcBef>
                <a:spcPts val="0"/>
              </a:spcBef>
              <a:spcAft>
                <a:spcPts val="1415"/>
              </a:spcAft>
              <a:buSzPct val="100000"/>
              <a:buFont typeface="Arial" pitchFamily="34"/>
              <a:buChar char="•"/>
              <a:defRPr sz="18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Helps lock in DHA if you are double dipping</a:t>
            </a:r>
          </a:p>
        </p:txBody>
      </p:sp>
      <p:pic>
        <p:nvPicPr>
          <p:cNvPr id="2" name="Picture 1">
            <a:extLst>
              <a:ext uri="{FF2B5EF4-FFF2-40B4-BE49-F238E27FC236}">
                <a16:creationId xmlns:a16="http://schemas.microsoft.com/office/drawing/2014/main" id="{B0EE9815-DB28-684B-B6A6-45104C8BD60F}"/>
              </a:ext>
            </a:extLst>
          </p:cNvPr>
          <p:cNvPicPr>
            <a:picLocks noChangeAspect="1"/>
          </p:cNvPicPr>
          <p:nvPr/>
        </p:nvPicPr>
        <p:blipFill>
          <a:blip r:embed="rId4"/>
          <a:stretch>
            <a:fillRect/>
          </a:stretch>
        </p:blipFill>
        <p:spPr>
          <a:xfrm>
            <a:off x="4699000" y="2481290"/>
            <a:ext cx="3279775" cy="1906551"/>
          </a:xfrm>
          <a:prstGeom prst="rect">
            <a:avLst/>
          </a:prstGeom>
        </p:spPr>
      </p:pic>
    </p:spTree>
    <p:extLst>
      <p:ext uri="{BB962C8B-B14F-4D97-AF65-F5344CB8AC3E}">
        <p14:creationId xmlns:p14="http://schemas.microsoft.com/office/powerpoint/2010/main" val="386679857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ECFC6166-FAB9-2C46-B96C-787D4BAD4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6140D5F-479E-7F40-9BD6-A46B76F8AD32}"/>
              </a:ext>
            </a:extLst>
          </p:cNvPr>
          <p:cNvSpPr txBox="1"/>
          <p:nvPr/>
        </p:nvSpPr>
        <p:spPr>
          <a:xfrm>
            <a:off x="642143" y="1154113"/>
            <a:ext cx="3382963" cy="3821112"/>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700" b="0" i="0" u="none" strike="noStrike" kern="0" cap="none" spc="0" baseline="0">
                <a:solidFill>
                  <a:srgbClr val="000000"/>
                </a:solidFill>
                <a:uFillTx/>
              </a:defRPr>
            </a:pPr>
            <a:r>
              <a:rPr lang="en-US" sz="3200" kern="0">
                <a:solidFill>
                  <a:srgbClr val="FF40FF"/>
                </a:solidFill>
                <a:latin typeface="Bodoni 72 Oldstyle Book" pitchFamily="2" charset="0"/>
                <a:ea typeface="SimSun" pitchFamily="2"/>
              </a:rPr>
              <a:t>BB Cream</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Mixes foundation and moisturizer</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Created for tanners on the go</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Good for all skin types</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Helps shrink pore size and uneven skin tone</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Matte and airbrush looking finish</a:t>
            </a:r>
          </a:p>
        </p:txBody>
      </p:sp>
      <p:sp>
        <p:nvSpPr>
          <p:cNvPr id="4" name="Content Placeholder 2">
            <a:extLst>
              <a:ext uri="{FF2B5EF4-FFF2-40B4-BE49-F238E27FC236}">
                <a16:creationId xmlns:a16="http://schemas.microsoft.com/office/drawing/2014/main" id="{ADFFE851-DF72-AF4B-A313-DA20F9BFD135}"/>
              </a:ext>
            </a:extLst>
          </p:cNvPr>
          <p:cNvSpPr txBox="1"/>
          <p:nvPr/>
        </p:nvSpPr>
        <p:spPr>
          <a:xfrm>
            <a:off x="8393906" y="1154113"/>
            <a:ext cx="3382962" cy="3821113"/>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700" b="0" i="0" u="none" strike="noStrike" kern="0" cap="none" spc="0" baseline="0">
                <a:solidFill>
                  <a:srgbClr val="000000"/>
                </a:solidFill>
                <a:uFillTx/>
              </a:defRPr>
            </a:pPr>
            <a:r>
              <a:rPr lang="en-US" sz="3200" kern="0">
                <a:solidFill>
                  <a:srgbClr val="FF40FF"/>
                </a:solidFill>
                <a:latin typeface="Bodoni 72 Oldstyle Book" pitchFamily="2" charset="0"/>
                <a:ea typeface="SimSun" pitchFamily="2"/>
              </a:rPr>
              <a:t>CC Cream</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Mixes foundation and moisturizer</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Created for tanners on the go</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Good for all skin types</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Helps shrink pore size and uneven skin tone</a:t>
            </a:r>
          </a:p>
          <a:p>
            <a:pPr marL="457200" indent="-457200" eaLnBrk="1" fontAlgn="auto" hangingPunct="1">
              <a:lnSpc>
                <a:spcPct val="6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Matte and airbrush looking finish</a:t>
            </a:r>
          </a:p>
        </p:txBody>
      </p:sp>
      <p:pic>
        <p:nvPicPr>
          <p:cNvPr id="13" name="Picture 12">
            <a:extLst>
              <a:ext uri="{FF2B5EF4-FFF2-40B4-BE49-F238E27FC236}">
                <a16:creationId xmlns:a16="http://schemas.microsoft.com/office/drawing/2014/main" id="{FC035586-9077-1646-A1B4-B8FA7FACCB9C}"/>
              </a:ext>
            </a:extLst>
          </p:cNvPr>
          <p:cNvPicPr>
            <a:picLocks noChangeAspect="1"/>
          </p:cNvPicPr>
          <p:nvPr/>
        </p:nvPicPr>
        <p:blipFill>
          <a:blip r:embed="rId4"/>
          <a:stretch>
            <a:fillRect/>
          </a:stretch>
        </p:blipFill>
        <p:spPr>
          <a:xfrm>
            <a:off x="4699000" y="2481290"/>
            <a:ext cx="3279775" cy="1906551"/>
          </a:xfrm>
          <a:prstGeom prst="rect">
            <a:avLst/>
          </a:prstGeom>
        </p:spPr>
      </p:pic>
    </p:spTree>
    <p:extLst>
      <p:ext uri="{BB962C8B-B14F-4D97-AF65-F5344CB8AC3E}">
        <p14:creationId xmlns:p14="http://schemas.microsoft.com/office/powerpoint/2010/main" val="394070152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984D4C54-302E-434A-B70D-408B75FF5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C0FC2C7-C18B-324C-9A9A-E38EB8F284AF}"/>
              </a:ext>
            </a:extLst>
          </p:cNvPr>
          <p:cNvSpPr txBox="1"/>
          <p:nvPr/>
        </p:nvSpPr>
        <p:spPr>
          <a:xfrm>
            <a:off x="7908925" y="1204912"/>
            <a:ext cx="3384550" cy="4448175"/>
          </a:xfrm>
          <a:prstGeom prst="rect">
            <a:avLst/>
          </a:prstGeom>
          <a:noFill/>
          <a:ln w="9528" cap="flat">
            <a:solidFill>
              <a:srgbClr val="000000"/>
            </a:solidFill>
            <a:prstDash val="solid"/>
            <a:miter/>
          </a:ln>
        </p:spPr>
        <p:txBody>
          <a:bodyPr>
            <a:normAutofit/>
          </a:bodyPr>
          <a:lstStyle/>
          <a:p>
            <a:pPr algn="ctr" eaLnBrk="1" fontAlgn="auto" hangingPunct="1">
              <a:spcBef>
                <a:spcPts val="0"/>
              </a:spcBef>
              <a:spcAft>
                <a:spcPts val="1415"/>
              </a:spcAft>
              <a:defRPr sz="1500" b="0" i="0" u="none" strike="noStrike" kern="0" cap="none" spc="0" baseline="0">
                <a:solidFill>
                  <a:srgbClr val="000000"/>
                </a:solidFill>
                <a:uFillTx/>
              </a:defRPr>
            </a:pPr>
            <a:r>
              <a:rPr lang="en-US" sz="3600" kern="0" dirty="0">
                <a:solidFill>
                  <a:srgbClr val="FF40FF"/>
                </a:solidFill>
                <a:latin typeface="Bodoni 72 Oldstyle Book" pitchFamily="2" charset="0"/>
                <a:ea typeface="SimSun" pitchFamily="2"/>
              </a:rPr>
              <a:t>Tapioca Starch</a:t>
            </a:r>
          </a:p>
          <a:p>
            <a:pPr marL="457200" indent="-457200" eaLnBrk="1" fontAlgn="auto" hangingPunct="1">
              <a:lnSpc>
                <a:spcPct val="60000"/>
              </a:lnSpc>
              <a:spcBef>
                <a:spcPts val="0"/>
              </a:spcBef>
              <a:spcAft>
                <a:spcPts val="1415"/>
              </a:spcAft>
              <a:buSzPct val="100000"/>
              <a:buFont typeface="Arial" pitchFamily="34"/>
              <a:buChar char="•"/>
              <a:defRPr sz="1500" b="0" i="0" u="none" strike="noStrike" kern="0" cap="none" spc="0" baseline="0">
                <a:solidFill>
                  <a:srgbClr val="000000"/>
                </a:solidFill>
                <a:uFillTx/>
              </a:defRPr>
            </a:pPr>
            <a:r>
              <a:rPr lang="en-US" sz="3200" kern="0" dirty="0">
                <a:solidFill>
                  <a:srgbClr val="000000"/>
                </a:solidFill>
                <a:latin typeface="Bodoni 72 Oldstyle Book" pitchFamily="2" charset="0"/>
                <a:ea typeface="SimSun" pitchFamily="2"/>
              </a:rPr>
              <a:t>Thicker, body butter feeling and more hydrating for dry skin clients</a:t>
            </a:r>
          </a:p>
          <a:p>
            <a:pPr marL="457200" indent="-457200" eaLnBrk="1" fontAlgn="auto" hangingPunct="1">
              <a:lnSpc>
                <a:spcPct val="60000"/>
              </a:lnSpc>
              <a:spcBef>
                <a:spcPts val="0"/>
              </a:spcBef>
              <a:spcAft>
                <a:spcPts val="1415"/>
              </a:spcAft>
              <a:buSzPct val="100000"/>
              <a:buFont typeface="Arial" pitchFamily="34"/>
              <a:buChar char="•"/>
              <a:defRPr sz="1500" b="0" i="0" u="none" strike="noStrike" kern="0" cap="none" spc="0" baseline="0">
                <a:solidFill>
                  <a:srgbClr val="000000"/>
                </a:solidFill>
                <a:uFillTx/>
              </a:defRPr>
            </a:pPr>
            <a:r>
              <a:rPr lang="en-US" sz="3200" kern="0" dirty="0">
                <a:solidFill>
                  <a:srgbClr val="000000"/>
                </a:solidFill>
                <a:latin typeface="Bodoni 72 Oldstyle Book" pitchFamily="2" charset="0"/>
                <a:ea typeface="SimSun" pitchFamily="2"/>
              </a:rPr>
              <a:t>For normal to extreme dry skin</a:t>
            </a:r>
          </a:p>
          <a:p>
            <a:pPr marL="457200" indent="-457200" eaLnBrk="1" fontAlgn="auto" hangingPunct="1">
              <a:lnSpc>
                <a:spcPct val="60000"/>
              </a:lnSpc>
              <a:spcBef>
                <a:spcPts val="0"/>
              </a:spcBef>
              <a:spcAft>
                <a:spcPts val="1415"/>
              </a:spcAft>
              <a:buSzPct val="100000"/>
              <a:buFont typeface="Arial" pitchFamily="34"/>
              <a:buChar char="•"/>
              <a:defRPr sz="1500" b="0" i="0" u="none" strike="noStrike" kern="0" cap="none" spc="0" baseline="0">
                <a:solidFill>
                  <a:srgbClr val="000000"/>
                </a:solidFill>
                <a:uFillTx/>
              </a:defRPr>
            </a:pPr>
            <a:r>
              <a:rPr lang="en-US" sz="3200" kern="0" dirty="0">
                <a:solidFill>
                  <a:srgbClr val="000000"/>
                </a:solidFill>
                <a:latin typeface="Bodoni 72 Oldstyle Book" pitchFamily="2" charset="0"/>
                <a:ea typeface="SimSun" pitchFamily="2"/>
              </a:rPr>
              <a:t>Not labeled a certain base = Tapioca Starch</a:t>
            </a:r>
          </a:p>
        </p:txBody>
      </p:sp>
      <p:pic>
        <p:nvPicPr>
          <p:cNvPr id="2" name="Picture 1">
            <a:extLst>
              <a:ext uri="{FF2B5EF4-FFF2-40B4-BE49-F238E27FC236}">
                <a16:creationId xmlns:a16="http://schemas.microsoft.com/office/drawing/2014/main" id="{528BC7F4-D6FC-094F-94CE-2F27541BC59B}"/>
              </a:ext>
            </a:extLst>
          </p:cNvPr>
          <p:cNvPicPr>
            <a:picLocks noChangeAspect="1"/>
          </p:cNvPicPr>
          <p:nvPr/>
        </p:nvPicPr>
        <p:blipFill>
          <a:blip r:embed="rId4"/>
          <a:stretch>
            <a:fillRect/>
          </a:stretch>
        </p:blipFill>
        <p:spPr>
          <a:xfrm>
            <a:off x="767557" y="1858114"/>
            <a:ext cx="2971800" cy="1112350"/>
          </a:xfrm>
          <a:prstGeom prst="rect">
            <a:avLst/>
          </a:prstGeom>
        </p:spPr>
      </p:pic>
      <p:pic>
        <p:nvPicPr>
          <p:cNvPr id="4" name="Picture 3">
            <a:extLst>
              <a:ext uri="{FF2B5EF4-FFF2-40B4-BE49-F238E27FC236}">
                <a16:creationId xmlns:a16="http://schemas.microsoft.com/office/drawing/2014/main" id="{4819C03F-E3E4-ED4E-AAA1-311E1CAA3ACF}"/>
              </a:ext>
            </a:extLst>
          </p:cNvPr>
          <p:cNvPicPr>
            <a:picLocks noChangeAspect="1"/>
          </p:cNvPicPr>
          <p:nvPr/>
        </p:nvPicPr>
        <p:blipFill>
          <a:blip r:embed="rId5"/>
          <a:stretch>
            <a:fillRect/>
          </a:stretch>
        </p:blipFill>
        <p:spPr>
          <a:xfrm>
            <a:off x="4330700" y="1470486"/>
            <a:ext cx="3048000" cy="775256"/>
          </a:xfrm>
          <a:prstGeom prst="rect">
            <a:avLst/>
          </a:prstGeom>
        </p:spPr>
      </p:pic>
      <p:pic>
        <p:nvPicPr>
          <p:cNvPr id="5" name="Picture 4">
            <a:extLst>
              <a:ext uri="{FF2B5EF4-FFF2-40B4-BE49-F238E27FC236}">
                <a16:creationId xmlns:a16="http://schemas.microsoft.com/office/drawing/2014/main" id="{3ECC4C9F-3595-EB4B-9FC5-EC73A4EE3D88}"/>
              </a:ext>
            </a:extLst>
          </p:cNvPr>
          <p:cNvPicPr>
            <a:picLocks noChangeAspect="1"/>
          </p:cNvPicPr>
          <p:nvPr/>
        </p:nvPicPr>
        <p:blipFill>
          <a:blip r:embed="rId6"/>
          <a:stretch>
            <a:fillRect/>
          </a:stretch>
        </p:blipFill>
        <p:spPr>
          <a:xfrm>
            <a:off x="615951" y="3374159"/>
            <a:ext cx="3505200" cy="785165"/>
          </a:xfrm>
          <a:prstGeom prst="rect">
            <a:avLst/>
          </a:prstGeom>
        </p:spPr>
      </p:pic>
      <p:pic>
        <p:nvPicPr>
          <p:cNvPr id="6" name="Picture 5">
            <a:extLst>
              <a:ext uri="{FF2B5EF4-FFF2-40B4-BE49-F238E27FC236}">
                <a16:creationId xmlns:a16="http://schemas.microsoft.com/office/drawing/2014/main" id="{52F1A79C-478F-E245-B1E2-D7CEF5419281}"/>
              </a:ext>
            </a:extLst>
          </p:cNvPr>
          <p:cNvPicPr>
            <a:picLocks noChangeAspect="1"/>
          </p:cNvPicPr>
          <p:nvPr/>
        </p:nvPicPr>
        <p:blipFill>
          <a:blip r:embed="rId7"/>
          <a:stretch>
            <a:fillRect/>
          </a:stretch>
        </p:blipFill>
        <p:spPr>
          <a:xfrm>
            <a:off x="4494213" y="2677747"/>
            <a:ext cx="3149600" cy="1392823"/>
          </a:xfrm>
          <a:prstGeom prst="rect">
            <a:avLst/>
          </a:prstGeom>
        </p:spPr>
      </p:pic>
      <p:pic>
        <p:nvPicPr>
          <p:cNvPr id="7" name="Picture 6">
            <a:extLst>
              <a:ext uri="{FF2B5EF4-FFF2-40B4-BE49-F238E27FC236}">
                <a16:creationId xmlns:a16="http://schemas.microsoft.com/office/drawing/2014/main" id="{4E6381A5-26C3-554B-9AE1-E517F369E51C}"/>
              </a:ext>
            </a:extLst>
          </p:cNvPr>
          <p:cNvPicPr>
            <a:picLocks noChangeAspect="1"/>
          </p:cNvPicPr>
          <p:nvPr/>
        </p:nvPicPr>
        <p:blipFill>
          <a:blip r:embed="rId8"/>
          <a:stretch>
            <a:fillRect/>
          </a:stretch>
        </p:blipFill>
        <p:spPr>
          <a:xfrm>
            <a:off x="878359" y="4814664"/>
            <a:ext cx="3152304" cy="870400"/>
          </a:xfrm>
          <a:prstGeom prst="rect">
            <a:avLst/>
          </a:prstGeom>
        </p:spPr>
      </p:pic>
      <p:pic>
        <p:nvPicPr>
          <p:cNvPr id="8" name="Picture 7">
            <a:extLst>
              <a:ext uri="{FF2B5EF4-FFF2-40B4-BE49-F238E27FC236}">
                <a16:creationId xmlns:a16="http://schemas.microsoft.com/office/drawing/2014/main" id="{81D62771-B3D2-8041-AACD-A22B311B93B0}"/>
              </a:ext>
            </a:extLst>
          </p:cNvPr>
          <p:cNvPicPr>
            <a:picLocks noChangeAspect="1"/>
          </p:cNvPicPr>
          <p:nvPr/>
        </p:nvPicPr>
        <p:blipFill>
          <a:blip r:embed="rId9"/>
          <a:stretch>
            <a:fillRect/>
          </a:stretch>
        </p:blipFill>
        <p:spPr>
          <a:xfrm>
            <a:off x="4613275" y="4159324"/>
            <a:ext cx="2978150" cy="1493763"/>
          </a:xfrm>
          <a:prstGeom prst="rect">
            <a:avLst/>
          </a:prstGeom>
        </p:spPr>
      </p:pic>
      <p:pic>
        <p:nvPicPr>
          <p:cNvPr id="9" name="Picture 8">
            <a:extLst>
              <a:ext uri="{FF2B5EF4-FFF2-40B4-BE49-F238E27FC236}">
                <a16:creationId xmlns:a16="http://schemas.microsoft.com/office/drawing/2014/main" id="{650625BB-C0E0-D84D-85B2-3F77A6E1E976}"/>
              </a:ext>
            </a:extLst>
          </p:cNvPr>
          <p:cNvPicPr>
            <a:picLocks noChangeAspect="1"/>
          </p:cNvPicPr>
          <p:nvPr/>
        </p:nvPicPr>
        <p:blipFill>
          <a:blip r:embed="rId10"/>
          <a:stretch>
            <a:fillRect/>
          </a:stretch>
        </p:blipFill>
        <p:spPr>
          <a:xfrm>
            <a:off x="1454150" y="534498"/>
            <a:ext cx="2717800" cy="985203"/>
          </a:xfrm>
          <a:prstGeom prst="rect">
            <a:avLst/>
          </a:prstGeom>
        </p:spPr>
      </p:pic>
    </p:spTree>
    <p:extLst>
      <p:ext uri="{BB962C8B-B14F-4D97-AF65-F5344CB8AC3E}">
        <p14:creationId xmlns:p14="http://schemas.microsoft.com/office/powerpoint/2010/main" val="12764404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A248CE-F3F9-304C-A7ED-05DA97998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CDEB4C5-EA37-A049-BECD-C268F1CAD883}"/>
              </a:ext>
            </a:extLst>
          </p:cNvPr>
          <p:cNvSpPr txBox="1"/>
          <p:nvPr/>
        </p:nvSpPr>
        <p:spPr>
          <a:xfrm>
            <a:off x="4403725" y="1057275"/>
            <a:ext cx="3384550" cy="4160838"/>
          </a:xfrm>
          <a:prstGeom prst="rect">
            <a:avLst/>
          </a:prstGeom>
          <a:noFill/>
          <a:ln w="9528" cap="flat">
            <a:solidFill>
              <a:srgbClr val="000000"/>
            </a:solidFill>
            <a:prstDash val="solid"/>
            <a:miter/>
          </a:ln>
        </p:spPr>
        <p:txBody>
          <a:bodyPr>
            <a:normAutofit fontScale="92500"/>
          </a:bodyPr>
          <a:lstStyle/>
          <a:p>
            <a:pPr algn="ctr" eaLnBrk="1" fontAlgn="auto" hangingPunct="1">
              <a:spcBef>
                <a:spcPts val="0"/>
              </a:spcBef>
              <a:spcAft>
                <a:spcPts val="1415"/>
              </a:spcAft>
              <a:defRPr sz="1700" b="0" i="0" u="none" strike="noStrike" kern="0" cap="none" spc="0" baseline="0">
                <a:solidFill>
                  <a:srgbClr val="000000"/>
                </a:solidFill>
                <a:uFillTx/>
              </a:defRPr>
            </a:pPr>
            <a:r>
              <a:rPr lang="en-US" sz="4000" kern="0">
                <a:solidFill>
                  <a:srgbClr val="FF40FF"/>
                </a:solidFill>
                <a:latin typeface="Bodoni 72 Oldstyle Book" pitchFamily="2" charset="0"/>
                <a:ea typeface="SimSun" pitchFamily="2"/>
              </a:rPr>
              <a:t>*4K Blend*</a:t>
            </a:r>
          </a:p>
          <a:p>
            <a:pPr marL="342900" indent="-342900" eaLnBrk="1" fontAlgn="auto" hangingPunct="1">
              <a:lnSpc>
                <a:spcPct val="7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3200" kern="0">
                <a:solidFill>
                  <a:srgbClr val="000000"/>
                </a:solidFill>
                <a:latin typeface="Bodoni 72 Oldstyle Book" pitchFamily="2" charset="0"/>
                <a:ea typeface="SimSun" pitchFamily="2"/>
              </a:rPr>
              <a:t>Provides a clear complexion</a:t>
            </a:r>
          </a:p>
          <a:p>
            <a:pPr marL="342900" indent="-342900" eaLnBrk="1" fontAlgn="auto" hangingPunct="1">
              <a:lnSpc>
                <a:spcPct val="7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3200" kern="0">
                <a:solidFill>
                  <a:srgbClr val="000000"/>
                </a:solidFill>
                <a:latin typeface="Bodoni 72 Oldstyle Book" pitchFamily="2" charset="0"/>
                <a:ea typeface="SimSun" pitchFamily="2"/>
              </a:rPr>
              <a:t>Primer for your skin</a:t>
            </a:r>
          </a:p>
          <a:p>
            <a:pPr marL="342900" indent="-342900" eaLnBrk="1" fontAlgn="auto" hangingPunct="1">
              <a:lnSpc>
                <a:spcPct val="70000"/>
              </a:lnSpc>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3200" kern="0">
                <a:solidFill>
                  <a:srgbClr val="000000"/>
                </a:solidFill>
                <a:latin typeface="Bodoni 72 Oldstyle Book" pitchFamily="2" charset="0"/>
                <a:ea typeface="SimSun" pitchFamily="2"/>
              </a:rPr>
              <a:t>Allows for deeper hydration, longer lasting tanning results, better penetration of skin care ingredients </a:t>
            </a:r>
          </a:p>
        </p:txBody>
      </p:sp>
      <p:pic>
        <p:nvPicPr>
          <p:cNvPr id="40963" name="Picture 4" descr="A picture containing person, holding, table, standing&#10;&#10;Description automatically generated">
            <a:extLst>
              <a:ext uri="{FF2B5EF4-FFF2-40B4-BE49-F238E27FC236}">
                <a16:creationId xmlns:a16="http://schemas.microsoft.com/office/drawing/2014/main" id="{493D1293-40DC-564A-8DCB-C6C3EA319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1057275"/>
            <a:ext cx="2036763"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A picture containing sitting, table, small, food&#10;&#10;Description automatically generated">
            <a:extLst>
              <a:ext uri="{FF2B5EF4-FFF2-40B4-BE49-F238E27FC236}">
                <a16:creationId xmlns:a16="http://schemas.microsoft.com/office/drawing/2014/main" id="{D6991F36-3671-D241-B9C8-AC61A0240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888" y="1057275"/>
            <a:ext cx="202565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53517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BD7D57AF-A0F2-8E43-9E89-8CA7374BF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2243AFDE-F424-6341-8DA5-E853D4ACCBD5}"/>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Core Ingredients</a:t>
            </a:r>
          </a:p>
        </p:txBody>
      </p:sp>
      <p:sp>
        <p:nvSpPr>
          <p:cNvPr id="4" name="Content Placeholder 2">
            <a:extLst>
              <a:ext uri="{FF2B5EF4-FFF2-40B4-BE49-F238E27FC236}">
                <a16:creationId xmlns:a16="http://schemas.microsoft.com/office/drawing/2014/main" id="{F08F022D-4E61-B344-8DC2-E08478F1CD63}"/>
              </a:ext>
            </a:extLst>
          </p:cNvPr>
          <p:cNvSpPr txBox="1"/>
          <p:nvPr/>
        </p:nvSpPr>
        <p:spPr>
          <a:xfrm>
            <a:off x="509588" y="1819275"/>
            <a:ext cx="2789237" cy="3473450"/>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200" kern="0" dirty="0">
                <a:solidFill>
                  <a:srgbClr val="FFFFFF"/>
                </a:solidFill>
                <a:latin typeface="Bodoni 72 Oldstyle Book" pitchFamily="2" charset="0"/>
                <a:ea typeface="SimSun" pitchFamily="2"/>
              </a:rPr>
              <a:t>Blue Tansy</a:t>
            </a:r>
            <a:r>
              <a:rPr lang="en-US" sz="3600" kern="0" dirty="0">
                <a:solidFill>
                  <a:srgbClr val="FFFFFF"/>
                </a:solidFill>
                <a:effectLst>
                  <a:outerShdw dist="19048" dir="2700000">
                    <a:srgbClr val="000000"/>
                  </a:outerShdw>
                </a:effectLst>
                <a:latin typeface="Bodoni 72 Oldstyle Book" pitchFamily="2" charset="0"/>
                <a:cs typeface="Avant garde medium bt"/>
              </a:rPr>
              <a:t>™</a:t>
            </a:r>
            <a:endParaRPr lang="en-US" sz="3200" kern="0" dirty="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Flower extract that contains calming and healing properties and uses a blue hue to counteract natural orange tones in the skin</a:t>
            </a:r>
          </a:p>
        </p:txBody>
      </p:sp>
      <p:sp>
        <p:nvSpPr>
          <p:cNvPr id="5" name="Content Placeholder 2">
            <a:extLst>
              <a:ext uri="{FF2B5EF4-FFF2-40B4-BE49-F238E27FC236}">
                <a16:creationId xmlns:a16="http://schemas.microsoft.com/office/drawing/2014/main" id="{2C2F718E-E1E7-1D4C-8C90-7E2D7E8F0DE8}"/>
              </a:ext>
            </a:extLst>
          </p:cNvPr>
          <p:cNvSpPr txBox="1"/>
          <p:nvPr/>
        </p:nvSpPr>
        <p:spPr>
          <a:xfrm>
            <a:off x="3540125" y="1951038"/>
            <a:ext cx="2409825" cy="3209925"/>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200" kern="0">
                <a:solidFill>
                  <a:srgbClr val="FFFFFF"/>
                </a:solidFill>
                <a:latin typeface="Bodoni 72 Oldstyle Book" pitchFamily="2" charset="0"/>
                <a:ea typeface="SimSun" pitchFamily="2"/>
              </a:rPr>
              <a:t>SunXtend</a:t>
            </a:r>
            <a:r>
              <a:rPr lang="en-US" sz="3200" kern="0">
                <a:solidFill>
                  <a:srgbClr val="FFFFFF"/>
                </a:solidFill>
                <a:effectLst>
                  <a:outerShdw dist="19048" dir="2700000">
                    <a:srgbClr val="000000"/>
                  </a:outerShdw>
                </a:effectLst>
                <a:latin typeface="Bodoni 72 Oldstyle Book" pitchFamily="2" charset="0"/>
                <a:cs typeface="Avant garde medium bt"/>
              </a:rPr>
              <a:t>™</a:t>
            </a:r>
            <a:endParaRPr lang="en-US" sz="3200" kern="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3000" kern="0">
                <a:solidFill>
                  <a:srgbClr val="000000"/>
                </a:solidFill>
                <a:latin typeface="Bodoni 72 Oldstyle Book" pitchFamily="2" charset="0"/>
                <a:ea typeface="SimSun" pitchFamily="2"/>
              </a:rPr>
              <a:t>Works to prevent color fading and extends the life of your tan</a:t>
            </a:r>
          </a:p>
        </p:txBody>
      </p:sp>
      <p:sp>
        <p:nvSpPr>
          <p:cNvPr id="6" name="Content Placeholder 2">
            <a:extLst>
              <a:ext uri="{FF2B5EF4-FFF2-40B4-BE49-F238E27FC236}">
                <a16:creationId xmlns:a16="http://schemas.microsoft.com/office/drawing/2014/main" id="{B2599D50-D7B7-754B-BFAD-C060E966538F}"/>
              </a:ext>
            </a:extLst>
          </p:cNvPr>
          <p:cNvSpPr txBox="1"/>
          <p:nvPr/>
        </p:nvSpPr>
        <p:spPr>
          <a:xfrm>
            <a:off x="9269413" y="1951038"/>
            <a:ext cx="2487612" cy="3209925"/>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lnSpc>
                <a:spcPct val="110000"/>
              </a:lnSpc>
              <a:spcBef>
                <a:spcPts val="0"/>
              </a:spcBef>
              <a:spcAft>
                <a:spcPts val="1415"/>
              </a:spcAft>
              <a:defRPr sz="1800" b="0" i="0" u="none" strike="noStrike" kern="0" cap="none" spc="0" baseline="0">
                <a:solidFill>
                  <a:srgbClr val="000000"/>
                </a:solidFill>
                <a:uFillTx/>
              </a:defRPr>
            </a:pPr>
            <a:r>
              <a:rPr lang="en-US" sz="3500" kern="0">
                <a:solidFill>
                  <a:srgbClr val="FFFFFF"/>
                </a:solidFill>
                <a:latin typeface="Bodoni 72 Oldstyle Book" pitchFamily="2" charset="0"/>
                <a:ea typeface="SimSun" pitchFamily="2"/>
              </a:rPr>
              <a:t>Fresktek</a:t>
            </a:r>
            <a:r>
              <a:rPr lang="en-US" sz="3500" kern="0">
                <a:solidFill>
                  <a:srgbClr val="FFFFFF"/>
                </a:solidFill>
                <a:effectLst>
                  <a:outerShdw dist="19048" dir="2700000">
                    <a:srgbClr val="000000"/>
                  </a:outerShdw>
                </a:effectLst>
                <a:latin typeface="Bodoni 72 Oldstyle Book" pitchFamily="2" charset="0"/>
                <a:cs typeface="Avant garde medium bt"/>
              </a:rPr>
              <a:t>™</a:t>
            </a:r>
            <a:endParaRPr lang="en-US" sz="3500" kern="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3000" kern="0">
                <a:solidFill>
                  <a:srgbClr val="000000"/>
                </a:solidFill>
                <a:latin typeface="Bodoni 72 Oldstyle Book" pitchFamily="2" charset="0"/>
                <a:ea typeface="SimSun" pitchFamily="2"/>
              </a:rPr>
              <a:t>A proprietary blend of deodorizing and skin freshening ingredients</a:t>
            </a:r>
          </a:p>
        </p:txBody>
      </p:sp>
      <p:sp>
        <p:nvSpPr>
          <p:cNvPr id="8" name="Content Placeholder 2">
            <a:extLst>
              <a:ext uri="{FF2B5EF4-FFF2-40B4-BE49-F238E27FC236}">
                <a16:creationId xmlns:a16="http://schemas.microsoft.com/office/drawing/2014/main" id="{39791F02-3CA9-A645-86DF-8C5C7D88BB8E}"/>
              </a:ext>
            </a:extLst>
          </p:cNvPr>
          <p:cNvSpPr txBox="1"/>
          <p:nvPr/>
        </p:nvSpPr>
        <p:spPr>
          <a:xfrm>
            <a:off x="6231731" y="2317750"/>
            <a:ext cx="2755900" cy="2476500"/>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4000" kern="0" dirty="0" err="1">
                <a:solidFill>
                  <a:srgbClr val="FFFFFF"/>
                </a:solidFill>
                <a:latin typeface="Bodoni 72 Oldstyle Book" pitchFamily="2" charset="0"/>
                <a:ea typeface="SimSun" pitchFamily="2"/>
              </a:rPr>
              <a:t>Melatime</a:t>
            </a:r>
            <a:r>
              <a:rPr lang="en-US" sz="4000" kern="0" dirty="0">
                <a:solidFill>
                  <a:srgbClr val="FFFFFF"/>
                </a:solidFill>
                <a:effectLst>
                  <a:outerShdw dist="19048" dir="2700000">
                    <a:srgbClr val="000000"/>
                  </a:outerShdw>
                </a:effectLst>
                <a:latin typeface="Bodoni 72 Oldstyle Book" pitchFamily="2" charset="0"/>
                <a:cs typeface="Avant garde medium bt"/>
              </a:rPr>
              <a:t>™</a:t>
            </a:r>
            <a:endParaRPr lang="en-US" sz="4000" kern="0" dirty="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3200" kern="0" dirty="0">
                <a:solidFill>
                  <a:srgbClr val="000000"/>
                </a:solidFill>
                <a:latin typeface="Bodoni 72 Oldstyle Book" pitchFamily="2" charset="0"/>
                <a:ea typeface="SimSun" pitchFamily="2"/>
              </a:rPr>
              <a:t>Melanin booster for faster, darker results</a:t>
            </a:r>
          </a:p>
        </p:txBody>
      </p:sp>
    </p:spTree>
    <p:extLst>
      <p:ext uri="{BB962C8B-B14F-4D97-AF65-F5344CB8AC3E}">
        <p14:creationId xmlns:p14="http://schemas.microsoft.com/office/powerpoint/2010/main" val="207015496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8D2EB176-9D1A-0F45-BCBC-F7729DA0A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a:extLst>
              <a:ext uri="{FF2B5EF4-FFF2-40B4-BE49-F238E27FC236}">
                <a16:creationId xmlns:a16="http://schemas.microsoft.com/office/drawing/2014/main" id="{FA749A23-FACD-1541-BC50-ABBE8E83BCAB}"/>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Core Ingredients</a:t>
            </a:r>
          </a:p>
        </p:txBody>
      </p:sp>
      <p:sp>
        <p:nvSpPr>
          <p:cNvPr id="4" name="Content Placeholder 2">
            <a:extLst>
              <a:ext uri="{FF2B5EF4-FFF2-40B4-BE49-F238E27FC236}">
                <a16:creationId xmlns:a16="http://schemas.microsoft.com/office/drawing/2014/main" id="{A57CC192-0CA9-BA49-BAB9-857C748289C3}"/>
              </a:ext>
            </a:extLst>
          </p:cNvPr>
          <p:cNvSpPr txBox="1"/>
          <p:nvPr/>
        </p:nvSpPr>
        <p:spPr>
          <a:xfrm>
            <a:off x="8680449" y="2091338"/>
            <a:ext cx="2562225" cy="2883224"/>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600" kern="0" dirty="0" err="1">
                <a:solidFill>
                  <a:srgbClr val="FFFFFF"/>
                </a:solidFill>
                <a:latin typeface="Bodoni 72 Oldstyle Book" pitchFamily="2" charset="0"/>
                <a:ea typeface="SimSun" pitchFamily="2"/>
              </a:rPr>
              <a:t>Bodyfit</a:t>
            </a:r>
            <a:r>
              <a:rPr lang="en-US" sz="3600" kern="0" dirty="0">
                <a:solidFill>
                  <a:srgbClr val="FFFFFF"/>
                </a:solidFill>
                <a:effectLst>
                  <a:outerShdw dist="19048" dir="2700000">
                    <a:srgbClr val="000000"/>
                  </a:outerShdw>
                </a:effectLst>
                <a:latin typeface="Bodoni 72 Oldstyle Book" pitchFamily="2" charset="0"/>
                <a:cs typeface="Avant garde medium bt"/>
              </a:rPr>
              <a:t>™</a:t>
            </a:r>
            <a:endParaRPr lang="en-US" sz="3600" kern="0" dirty="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800" kern="0" dirty="0">
                <a:solidFill>
                  <a:srgbClr val="000000"/>
                </a:solidFill>
                <a:latin typeface="Bodoni 72 Oldstyle Book" pitchFamily="2" charset="0"/>
                <a:ea typeface="SimSun" pitchFamily="2"/>
              </a:rPr>
              <a:t>Reduces the appearance of cellulite and restore firmness</a:t>
            </a:r>
          </a:p>
        </p:txBody>
      </p:sp>
      <p:sp>
        <p:nvSpPr>
          <p:cNvPr id="5" name="Content Placeholder 2">
            <a:extLst>
              <a:ext uri="{FF2B5EF4-FFF2-40B4-BE49-F238E27FC236}">
                <a16:creationId xmlns:a16="http://schemas.microsoft.com/office/drawing/2014/main" id="{045C0607-673C-ED44-9773-97B0BBA3CAC6}"/>
              </a:ext>
            </a:extLst>
          </p:cNvPr>
          <p:cNvSpPr txBox="1"/>
          <p:nvPr/>
        </p:nvSpPr>
        <p:spPr>
          <a:xfrm>
            <a:off x="4401343" y="1531938"/>
            <a:ext cx="3783013" cy="4002024"/>
          </a:xfrm>
          <a:prstGeom prst="rect">
            <a:avLst/>
          </a:prstGeom>
          <a:solidFill>
            <a:srgbClr val="A5A5A5"/>
          </a:solidFill>
          <a:ln w="12701" cap="flat">
            <a:solidFill>
              <a:srgbClr val="FF40FF"/>
            </a:solidFill>
            <a:prstDash val="solid"/>
            <a:miter/>
          </a:ln>
        </p:spPr>
        <p:txBody>
          <a:bodyPr anchorCtr="1">
            <a:normAutofit/>
          </a:bodyPr>
          <a:lstStyle/>
          <a:p>
            <a:pPr algn="ctr" eaLnBrk="1" fontAlgn="auto" hangingPunct="1">
              <a:lnSpc>
                <a:spcPct val="120000"/>
              </a:lnSpc>
              <a:spcBef>
                <a:spcPts val="0"/>
              </a:spcBef>
              <a:spcAft>
                <a:spcPts val="1415"/>
              </a:spcAft>
              <a:defRPr sz="1700" b="0" i="0" u="none" strike="noStrike" kern="0" cap="none" spc="0" baseline="0">
                <a:solidFill>
                  <a:srgbClr val="000000"/>
                </a:solidFill>
                <a:uFillTx/>
              </a:defRPr>
            </a:pPr>
            <a:r>
              <a:rPr lang="en-US" sz="3600" kern="0" dirty="0">
                <a:solidFill>
                  <a:srgbClr val="FFFFFF"/>
                </a:solidFill>
                <a:latin typeface="Bodoni 72 Oldstyle Book" pitchFamily="2" charset="0"/>
                <a:ea typeface="SimSun" pitchFamily="2"/>
              </a:rPr>
              <a:t>Advanced </a:t>
            </a:r>
            <a:r>
              <a:rPr lang="en-US" sz="3600" kern="0" dirty="0" err="1">
                <a:solidFill>
                  <a:srgbClr val="FFFFFF"/>
                </a:solidFill>
                <a:latin typeface="Bodoni 72 Oldstyle Book" pitchFamily="2" charset="0"/>
                <a:ea typeface="SimSun" pitchFamily="2"/>
              </a:rPr>
              <a:t>Matrixyl</a:t>
            </a:r>
            <a:r>
              <a:rPr lang="en-US" sz="3600" kern="0" dirty="0">
                <a:solidFill>
                  <a:srgbClr val="FFFFFF"/>
                </a:solidFill>
                <a:latin typeface="Bodoni 72 Oldstyle Book" pitchFamily="2" charset="0"/>
                <a:ea typeface="SimSun" pitchFamily="2"/>
              </a:rPr>
              <a:t> </a:t>
            </a:r>
            <a:r>
              <a:rPr lang="en-US" sz="3600" kern="0" dirty="0" err="1">
                <a:solidFill>
                  <a:srgbClr val="FFFFFF"/>
                </a:solidFill>
                <a:latin typeface="Bodoni 72 Oldstyle Book" pitchFamily="2" charset="0"/>
                <a:ea typeface="SimSun" pitchFamily="2"/>
              </a:rPr>
              <a:t>Synthe</a:t>
            </a:r>
            <a:r>
              <a:rPr lang="en-US" sz="3600" kern="0" dirty="0">
                <a:solidFill>
                  <a:srgbClr val="FFFFFF"/>
                </a:solidFill>
                <a:latin typeface="Bodoni 72 Oldstyle Book" pitchFamily="2" charset="0"/>
                <a:ea typeface="SimSun" pitchFamily="2"/>
              </a:rPr>
              <a:t> 6</a:t>
            </a:r>
            <a:r>
              <a:rPr lang="en-US" sz="3600" kern="0" dirty="0">
                <a:solidFill>
                  <a:srgbClr val="FFFFFF"/>
                </a:solidFill>
                <a:effectLst>
                  <a:outerShdw dist="19048" dir="2700000">
                    <a:srgbClr val="000000"/>
                  </a:outerShdw>
                </a:effectLst>
                <a:latin typeface="Bodoni 72 Oldstyle Book" pitchFamily="2" charset="0"/>
                <a:cs typeface="Avant garde medium bt"/>
              </a:rPr>
              <a:t>™</a:t>
            </a:r>
            <a:endParaRPr lang="en-US" sz="3600" kern="0" dirty="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700" b="0" i="0" u="none" strike="noStrike" kern="0" cap="none" spc="0" baseline="0">
                <a:solidFill>
                  <a:srgbClr val="000000"/>
                </a:solidFill>
                <a:uFillTx/>
              </a:defRPr>
            </a:pPr>
            <a:r>
              <a:rPr lang="en-US" sz="2800" kern="0" dirty="0">
                <a:solidFill>
                  <a:srgbClr val="000000"/>
                </a:solidFill>
                <a:latin typeface="Bodoni 72 Oldstyle Book" pitchFamily="2" charset="0"/>
                <a:ea typeface="SimSun" pitchFamily="2"/>
              </a:rPr>
              <a:t>Powerful anti-aging peptide that reduces the appearance of fine lines and wrinkles for long lasting results</a:t>
            </a:r>
          </a:p>
        </p:txBody>
      </p:sp>
      <p:sp>
        <p:nvSpPr>
          <p:cNvPr id="6" name="Content Placeholder 2">
            <a:extLst>
              <a:ext uri="{FF2B5EF4-FFF2-40B4-BE49-F238E27FC236}">
                <a16:creationId xmlns:a16="http://schemas.microsoft.com/office/drawing/2014/main" id="{C9B15A01-E1C8-C945-9957-09126953C2C5}"/>
              </a:ext>
            </a:extLst>
          </p:cNvPr>
          <p:cNvSpPr txBox="1"/>
          <p:nvPr/>
        </p:nvSpPr>
        <p:spPr>
          <a:xfrm>
            <a:off x="1035050" y="1781144"/>
            <a:ext cx="2976562" cy="3503612"/>
          </a:xfrm>
          <a:prstGeom prst="rect">
            <a:avLst/>
          </a:prstGeom>
          <a:solidFill>
            <a:srgbClr val="A5A5A5"/>
          </a:solidFill>
          <a:ln w="12701" cap="flat">
            <a:solidFill>
              <a:srgbClr val="FF40FF"/>
            </a:solidFill>
            <a:prstDash val="solid"/>
            <a:miter/>
          </a:ln>
        </p:spPr>
        <p:txBody>
          <a:bodyPr>
            <a:normAutofit/>
          </a:bodyPr>
          <a:lstStyle/>
          <a:p>
            <a:pPr algn="ctr" eaLnBrk="1" fontAlgn="auto" hangingPunct="1">
              <a:spcBef>
                <a:spcPts val="0"/>
              </a:spcBef>
              <a:spcAft>
                <a:spcPts val="1415"/>
              </a:spcAft>
              <a:defRPr sz="1800" b="0" i="0" u="none" strike="noStrike" kern="0" cap="none" spc="0" baseline="0">
                <a:solidFill>
                  <a:srgbClr val="000000"/>
                </a:solidFill>
                <a:uFillTx/>
              </a:defRPr>
            </a:pPr>
            <a:r>
              <a:rPr lang="en-US" sz="3600" kern="0" dirty="0" err="1">
                <a:solidFill>
                  <a:srgbClr val="FFFFFF"/>
                </a:solidFill>
                <a:latin typeface="Bodoni 72 Oldstyle Book" pitchFamily="2" charset="0"/>
                <a:ea typeface="SimSun" pitchFamily="2"/>
              </a:rPr>
              <a:t>Renovage</a:t>
            </a:r>
            <a:r>
              <a:rPr lang="en-US" sz="3600" kern="0" dirty="0">
                <a:solidFill>
                  <a:srgbClr val="FFFFFF"/>
                </a:solidFill>
                <a:effectLst>
                  <a:outerShdw dist="19048" dir="2700000">
                    <a:srgbClr val="000000"/>
                  </a:outerShdw>
                </a:effectLst>
                <a:latin typeface="Bodoni 72 Oldstyle Book" pitchFamily="2" charset="0"/>
                <a:cs typeface="Avant garde medium bt"/>
              </a:rPr>
              <a:t>™</a:t>
            </a:r>
            <a:endParaRPr lang="en-US" sz="3600" kern="0" dirty="0">
              <a:solidFill>
                <a:srgbClr val="FFFFFF"/>
              </a:solidFill>
              <a:latin typeface="Bodoni 72 Oldstyle Book" pitchFamily="2" charset="0"/>
              <a:ea typeface="SimSun" pitchFamily="2"/>
            </a:endParaRP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800" kern="0" dirty="0">
                <a:solidFill>
                  <a:srgbClr val="000000"/>
                </a:solidFill>
                <a:latin typeface="Bodoni 72 Oldstyle Book" pitchFamily="2" charset="0"/>
                <a:ea typeface="SimSun" pitchFamily="2"/>
              </a:rPr>
              <a:t>Targets the appearance of wrinkles and aging; firm, hydrates and plumps the skin</a:t>
            </a:r>
          </a:p>
          <a:p>
            <a:pPr eaLnBrk="1" fontAlgn="auto" hangingPunct="1">
              <a:lnSpc>
                <a:spcPct val="80000"/>
              </a:lnSpc>
              <a:spcBef>
                <a:spcPts val="0"/>
              </a:spcBef>
              <a:spcAft>
                <a:spcPts val="1415"/>
              </a:spcAft>
              <a:defRPr sz="1800" b="0" i="0" u="none" strike="noStrike" kern="0" cap="none" spc="0" baseline="0">
                <a:solidFill>
                  <a:srgbClr val="000000"/>
                </a:solidFill>
                <a:uFillTx/>
              </a:defRPr>
            </a:pPr>
            <a:endParaRPr lang="en-US" sz="2800" kern="0" dirty="0">
              <a:solidFill>
                <a:srgbClr val="000000"/>
              </a:solidFill>
              <a:latin typeface="Bodoni 72 Oldstyle Book" pitchFamily="2" charset="0"/>
              <a:ea typeface="SimSun" pitchFamily="2"/>
            </a:endParaRPr>
          </a:p>
        </p:txBody>
      </p:sp>
    </p:spTree>
    <p:extLst>
      <p:ext uri="{BB962C8B-B14F-4D97-AF65-F5344CB8AC3E}">
        <p14:creationId xmlns:p14="http://schemas.microsoft.com/office/powerpoint/2010/main" val="116804993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1E64-333A-FF46-92D7-42DEF2EC3F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968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219485B9-7982-5B4D-8859-35502EDBEFB9}"/>
              </a:ext>
            </a:extLst>
          </p:cNvPr>
          <p:cNvPicPr>
            <a:picLocks noChangeAspect="1"/>
          </p:cNvPicPr>
          <p:nvPr/>
        </p:nvPicPr>
        <p:blipFill>
          <a:blip r:embed="rId2"/>
          <a:stretch>
            <a:fillRect/>
          </a:stretch>
        </p:blipFill>
        <p:spPr>
          <a:xfrm>
            <a:off x="6350" y="0"/>
            <a:ext cx="12179300" cy="6858000"/>
          </a:xfrm>
          <a:prstGeom prst="rect">
            <a:avLst/>
          </a:prstGeom>
        </p:spPr>
      </p:pic>
      <p:sp>
        <p:nvSpPr>
          <p:cNvPr id="3" name="Content Placeholder 2">
            <a:extLst>
              <a:ext uri="{FF2B5EF4-FFF2-40B4-BE49-F238E27FC236}">
                <a16:creationId xmlns:a16="http://schemas.microsoft.com/office/drawing/2014/main" id="{6DB20CA6-6364-7C4C-B8E8-B4D06B07CDF3}"/>
              </a:ext>
            </a:extLst>
          </p:cNvPr>
          <p:cNvSpPr txBox="1"/>
          <p:nvPr/>
        </p:nvSpPr>
        <p:spPr>
          <a:xfrm>
            <a:off x="4772829" y="1945614"/>
            <a:ext cx="7075901" cy="4621432"/>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Formulated with multiple accelerators that work to target melanin production to deliver fast, dark tanning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Super High levels of Natural and Cosmetic bronzers deliver a streak-free/stain-free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Rich Caramel Extracts – Impart dark long-lasting color with self tanners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Added Argon Oil delivers a velvety smooth feeling to the skin while locking in moisture for the entire day</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Plum Oil - A rich oil that offers a non-greasy and silky skin feel that moisturizes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err="1">
                <a:solidFill>
                  <a:srgbClr val="000000"/>
                </a:solidFill>
                <a:uFillTx/>
                <a:latin typeface="Bodoni 72 Oldstyle Book" pitchFamily="2" charset="0"/>
                <a:ea typeface="SimSun" pitchFamily="2"/>
                <a:cs typeface="Lucida Sans" pitchFamily="2"/>
              </a:rPr>
              <a:t>PhytoCellTec</a:t>
            </a:r>
            <a:r>
              <a:rPr lang="en-US" sz="1300" dirty="0">
                <a:solidFill>
                  <a:srgbClr val="000000"/>
                </a:solidFill>
                <a:latin typeface="Bodoni 72 Oldstyle Book" pitchFamily="2" charset="0"/>
                <a:ea typeface="SimSun" pitchFamily="2"/>
                <a:cs typeface="Lucida Sans" pitchFamily="2"/>
              </a:rPr>
              <a:t> - B</a:t>
            </a:r>
            <a:r>
              <a:rPr lang="en-US" sz="1300" b="0" i="0" u="none" strike="noStrike" kern="1200" cap="none" spc="0" baseline="0" dirty="0">
                <a:solidFill>
                  <a:srgbClr val="000000"/>
                </a:solidFill>
                <a:uFillTx/>
                <a:latin typeface="Bodoni 72 Oldstyle Book" pitchFamily="2" charset="0"/>
                <a:ea typeface="SimSun" pitchFamily="2"/>
                <a:cs typeface="Lucida Sans" pitchFamily="2"/>
              </a:rPr>
              <a:t>inds to healthy skin cells, allowing healthy skin cells to live longer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Liquid Glass works as a primer to mask tiny imperfections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Tan extending and tattoo protecting blend</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Kakadu Plum and Almond Oils are rich in antioxidants to help block free radical damage</a:t>
            </a:r>
          </a:p>
          <a:p>
            <a:pPr lvl="0">
              <a:lnSpc>
                <a:spcPct val="70000"/>
              </a:lnSpc>
              <a:spcAft>
                <a:spcPts val="1415"/>
              </a:spcAft>
              <a:buSzPct val="45000"/>
              <a:buFont typeface="StarSymbol"/>
              <a:buChar char="●"/>
              <a:defRPr sz="1800" b="0" i="0" u="none" strike="noStrike" kern="0" cap="none" spc="0" baseline="0">
                <a:solidFill>
                  <a:srgbClr val="000000"/>
                </a:solidFill>
                <a:uFillTx/>
              </a:defRPr>
            </a:pPr>
            <a:r>
              <a:rPr lang="en-US" sz="1300" b="0" i="0" u="none" strike="noStrike" kern="1200" cap="none" spc="0" baseline="0" dirty="0" err="1">
                <a:solidFill>
                  <a:srgbClr val="000000"/>
                </a:solidFill>
                <a:uFillTx/>
                <a:latin typeface="Bodoni 72 Oldstyle Book" pitchFamily="2" charset="0"/>
                <a:ea typeface="SimSun" pitchFamily="2"/>
                <a:cs typeface="Lucida Sans" pitchFamily="2"/>
              </a:rPr>
              <a:t>Renovage</a:t>
            </a:r>
            <a:r>
              <a:rPr lang="en-US" sz="1400" dirty="0">
                <a:solidFill>
                  <a:srgbClr val="000000"/>
                </a:solidFill>
                <a:latin typeface="Bodoni 72 Oldstyle Book" pitchFamily="2" charset="0"/>
                <a:ea typeface="SimSun" pitchFamily="2"/>
                <a:cs typeface="Lucida Sans" pitchFamily="2"/>
              </a:rPr>
              <a:t> ™</a:t>
            </a:r>
            <a:r>
              <a:rPr lang="en-US" sz="1300" b="0" i="0" u="none" strike="noStrike" kern="1200" cap="none" spc="0" baseline="0" dirty="0">
                <a:solidFill>
                  <a:srgbClr val="000000"/>
                </a:solidFill>
                <a:uFillTx/>
                <a:latin typeface="Bodoni 72 Oldstyle Book" pitchFamily="2" charset="0"/>
                <a:ea typeface="SimSun" pitchFamily="2"/>
                <a:cs typeface="Lucida Sans" pitchFamily="2"/>
              </a:rPr>
              <a:t> - Anti-aging complex that reduces the appearance of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Oldstyle Book" pitchFamily="2" charset="0"/>
                <a:ea typeface="SimSun" pitchFamily="2"/>
                <a:cs typeface="Lucida Sans" pitchFamily="2"/>
              </a:rPr>
              <a:t>	Fragrance: Midnight Moroccan Orchid</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Title 1">
            <a:extLst>
              <a:ext uri="{FF2B5EF4-FFF2-40B4-BE49-F238E27FC236}">
                <a16:creationId xmlns:a16="http://schemas.microsoft.com/office/drawing/2014/main" id="{F7E7FF8E-7E3A-0A4D-ADA1-D851169DC79F}"/>
              </a:ext>
            </a:extLst>
          </p:cNvPr>
          <p:cNvSpPr txBox="1"/>
          <p:nvPr/>
        </p:nvSpPr>
        <p:spPr>
          <a:xfrm>
            <a:off x="4772829" y="468575"/>
            <a:ext cx="7229026" cy="171323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BODONI 72 OLDSTYLE BOOK" pitchFamily="2" charset="0"/>
                <a:ea typeface="SimSun" pitchFamily="2"/>
                <a:cs typeface="Lucida Sans" pitchFamily="2"/>
              </a:rPr>
              <a:t>Moroccan Midnight</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a:rPr>
              <a:t>Brilliantly Ultra Dark DHA-Free Bronzing Lotion</a:t>
            </a:r>
            <a:br>
              <a:rPr lang="en-US" sz="1800" b="0" i="0" u="none" strike="noStrike" kern="1200" cap="none" spc="0" baseline="0" dirty="0">
                <a:solidFill>
                  <a:srgbClr val="000000"/>
                </a:solidFill>
                <a:uFillTx/>
                <a:latin typeface="Bodoni 72 Oldstyle Book" pitchFamily="2" charset="0"/>
                <a:ea typeface="SimSun" pitchFamily="2"/>
                <a:cs typeface="Arial"/>
              </a:rPr>
            </a:br>
            <a:r>
              <a:rPr lang="en-US" sz="1800" b="0" i="0" u="none" strike="noStrike" kern="1200" cap="none" spc="0" baseline="0" dirty="0">
                <a:solidFill>
                  <a:srgbClr val="000000"/>
                </a:solidFill>
                <a:uFillTx/>
                <a:latin typeface="Bodoni 72 Oldstyle Book" pitchFamily="2" charset="0"/>
                <a:ea typeface="SimSun" pitchFamily="2"/>
                <a:cs typeface="Arial"/>
              </a:rPr>
              <a:t>With Extra Luminous hydration from Argon Oil &amp; Plum Extracts</a:t>
            </a:r>
            <a:br>
              <a:rPr lang="en-US" sz="1800" b="0" i="0" u="none" strike="noStrike" kern="1200" cap="none" spc="0" baseline="0" dirty="0">
                <a:solidFill>
                  <a:srgbClr val="000000"/>
                </a:solidFill>
                <a:uFillTx/>
                <a:latin typeface="Bodoni 72 Oldstyle Book" pitchFamily="2" charset="0"/>
                <a:ea typeface="SimSun" pitchFamily="2"/>
                <a:cs typeface="Arial"/>
              </a:rPr>
            </a:br>
            <a:r>
              <a:rPr lang="en-US" sz="1800" b="0" i="0" u="none" strike="noStrike" kern="1200" cap="none" spc="0" baseline="0" dirty="0">
                <a:solidFill>
                  <a:srgbClr val="000000"/>
                </a:solidFill>
                <a:uFillTx/>
                <a:latin typeface="Bodoni 72 Oldstyle Book" pitchFamily="2" charset="0"/>
                <a:ea typeface="SimSun" pitchFamily="2"/>
                <a:cs typeface="Arial"/>
              </a:rPr>
              <a:t>Enriched with vivid color enhancers</a:t>
            </a: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89975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1A95A600-C901-D840-BE15-00592ED0FBB1}"/>
              </a:ext>
            </a:extLst>
          </p:cNvPr>
          <p:cNvPicPr>
            <a:picLocks noChangeAspect="1"/>
          </p:cNvPicPr>
          <p:nvPr/>
        </p:nvPicPr>
        <p:blipFill>
          <a:blip r:embed="rId2"/>
          <a:stretch>
            <a:fillRect/>
          </a:stretch>
        </p:blipFill>
        <p:spPr>
          <a:xfrm>
            <a:off x="13158" y="0"/>
            <a:ext cx="12182139" cy="6858000"/>
          </a:xfrm>
          <a:prstGeom prst="rect">
            <a:avLst/>
          </a:prstGeom>
          <a:noFill/>
          <a:ln cap="flat">
            <a:noFill/>
          </a:ln>
        </p:spPr>
      </p:pic>
      <p:pic>
        <p:nvPicPr>
          <p:cNvPr id="3" name="Picture 3" descr="A stop sign at night&#10;&#10;Description automatically generated">
            <a:extLst>
              <a:ext uri="{FF2B5EF4-FFF2-40B4-BE49-F238E27FC236}">
                <a16:creationId xmlns:a16="http://schemas.microsoft.com/office/drawing/2014/main" id="{0D149405-5E3D-264B-88BE-6F49768E610B}"/>
              </a:ext>
            </a:extLst>
          </p:cNvPr>
          <p:cNvPicPr>
            <a:picLocks noChangeAspect="1"/>
          </p:cNvPicPr>
          <p:nvPr/>
        </p:nvPicPr>
        <p:blipFill>
          <a:blip r:embed="rId3"/>
          <a:stretch>
            <a:fillRect/>
          </a:stretch>
        </p:blipFill>
        <p:spPr>
          <a:xfrm>
            <a:off x="6006135" y="4658657"/>
            <a:ext cx="2917292" cy="1057275"/>
          </a:xfrm>
          <a:prstGeom prst="rect">
            <a:avLst/>
          </a:prstGeom>
          <a:noFill/>
          <a:ln cap="flat">
            <a:noFill/>
          </a:ln>
        </p:spPr>
      </p:pic>
      <p:pic>
        <p:nvPicPr>
          <p:cNvPr id="4" name="Picture 10" descr="A person sitting on a bench&#10;&#10;Description automatically generated">
            <a:extLst>
              <a:ext uri="{FF2B5EF4-FFF2-40B4-BE49-F238E27FC236}">
                <a16:creationId xmlns:a16="http://schemas.microsoft.com/office/drawing/2014/main" id="{8ECF2610-BAC9-6648-A4FF-CE37E5E60962}"/>
              </a:ext>
            </a:extLst>
          </p:cNvPr>
          <p:cNvPicPr>
            <a:picLocks noChangeAspect="1"/>
          </p:cNvPicPr>
          <p:nvPr/>
        </p:nvPicPr>
        <p:blipFill>
          <a:blip r:embed="rId4"/>
          <a:stretch>
            <a:fillRect/>
          </a:stretch>
        </p:blipFill>
        <p:spPr>
          <a:xfrm>
            <a:off x="9168524" y="3825959"/>
            <a:ext cx="1885950" cy="2357432"/>
          </a:xfrm>
          <a:prstGeom prst="rect">
            <a:avLst/>
          </a:prstGeom>
          <a:noFill/>
          <a:ln cap="flat">
            <a:noFill/>
          </a:ln>
        </p:spPr>
      </p:pic>
      <p:pic>
        <p:nvPicPr>
          <p:cNvPr id="5" name="Picture 18" descr="A picture containing outdoor, person, person, standing&#10;&#10;Description automatically generated">
            <a:extLst>
              <a:ext uri="{FF2B5EF4-FFF2-40B4-BE49-F238E27FC236}">
                <a16:creationId xmlns:a16="http://schemas.microsoft.com/office/drawing/2014/main" id="{ECC618B8-9942-8845-991F-50B61989BBD0}"/>
              </a:ext>
            </a:extLst>
          </p:cNvPr>
          <p:cNvPicPr>
            <a:picLocks noChangeAspect="1"/>
          </p:cNvPicPr>
          <p:nvPr/>
        </p:nvPicPr>
        <p:blipFill>
          <a:blip r:embed="rId5"/>
          <a:stretch>
            <a:fillRect/>
          </a:stretch>
        </p:blipFill>
        <p:spPr>
          <a:xfrm>
            <a:off x="5931182" y="399729"/>
            <a:ext cx="1993602" cy="2658142"/>
          </a:xfrm>
          <a:prstGeom prst="rect">
            <a:avLst/>
          </a:prstGeom>
          <a:noFill/>
          <a:ln cap="flat">
            <a:noFill/>
          </a:ln>
        </p:spPr>
      </p:pic>
      <p:pic>
        <p:nvPicPr>
          <p:cNvPr id="6" name="Picture 17" descr="A person in a garden&#10;&#10;Description automatically generated">
            <a:extLst>
              <a:ext uri="{FF2B5EF4-FFF2-40B4-BE49-F238E27FC236}">
                <a16:creationId xmlns:a16="http://schemas.microsoft.com/office/drawing/2014/main" id="{94AF60F4-2A27-D545-8EAA-9ACDEA4CEF00}"/>
              </a:ext>
            </a:extLst>
          </p:cNvPr>
          <p:cNvPicPr>
            <a:picLocks noChangeAspect="1"/>
          </p:cNvPicPr>
          <p:nvPr/>
        </p:nvPicPr>
        <p:blipFill>
          <a:blip r:embed="rId6"/>
          <a:stretch>
            <a:fillRect/>
          </a:stretch>
        </p:blipFill>
        <p:spPr>
          <a:xfrm>
            <a:off x="8369768" y="428515"/>
            <a:ext cx="1920285" cy="2560384"/>
          </a:xfrm>
          <a:prstGeom prst="rect">
            <a:avLst/>
          </a:prstGeom>
          <a:noFill/>
          <a:ln cap="flat">
            <a:noFill/>
          </a:ln>
        </p:spPr>
      </p:pic>
      <p:pic>
        <p:nvPicPr>
          <p:cNvPr id="7" name="Picture 21" descr="A dog sitting on the floor&#10;&#10;Description automatically generated">
            <a:extLst>
              <a:ext uri="{FF2B5EF4-FFF2-40B4-BE49-F238E27FC236}">
                <a16:creationId xmlns:a16="http://schemas.microsoft.com/office/drawing/2014/main" id="{8EC5D387-488C-3D43-8494-6787BDED4418}"/>
              </a:ext>
            </a:extLst>
          </p:cNvPr>
          <p:cNvPicPr>
            <a:picLocks noChangeAspect="1"/>
          </p:cNvPicPr>
          <p:nvPr/>
        </p:nvPicPr>
        <p:blipFill>
          <a:blip r:embed="rId7"/>
          <a:stretch>
            <a:fillRect/>
          </a:stretch>
        </p:blipFill>
        <p:spPr>
          <a:xfrm>
            <a:off x="5386227" y="2404195"/>
            <a:ext cx="1177033" cy="2093546"/>
          </a:xfrm>
          <a:prstGeom prst="rect">
            <a:avLst/>
          </a:prstGeom>
          <a:noFill/>
          <a:ln cap="flat">
            <a:noFill/>
          </a:ln>
        </p:spPr>
      </p:pic>
      <p:pic>
        <p:nvPicPr>
          <p:cNvPr id="8" name="Picture 15" descr="A group of people wearing costumes&#10;&#10;Description automatically generated">
            <a:extLst>
              <a:ext uri="{FF2B5EF4-FFF2-40B4-BE49-F238E27FC236}">
                <a16:creationId xmlns:a16="http://schemas.microsoft.com/office/drawing/2014/main" id="{50E09D08-8372-A541-9EAB-B4E1A763ADBA}"/>
              </a:ext>
            </a:extLst>
          </p:cNvPr>
          <p:cNvPicPr>
            <a:picLocks noChangeAspect="1"/>
          </p:cNvPicPr>
          <p:nvPr/>
        </p:nvPicPr>
        <p:blipFill>
          <a:blip r:embed="rId8"/>
          <a:stretch>
            <a:fillRect/>
          </a:stretch>
        </p:blipFill>
        <p:spPr>
          <a:xfrm>
            <a:off x="7469806" y="2364940"/>
            <a:ext cx="1638997" cy="2185324"/>
          </a:xfrm>
          <a:prstGeom prst="rect">
            <a:avLst/>
          </a:prstGeom>
          <a:noFill/>
          <a:ln cap="flat">
            <a:noFill/>
          </a:ln>
        </p:spPr>
      </p:pic>
      <p:pic>
        <p:nvPicPr>
          <p:cNvPr id="9" name="Picture 12" descr="A picture containing floor, indoor, standing, holding&#10;&#10;Description automatically generated">
            <a:extLst>
              <a:ext uri="{FF2B5EF4-FFF2-40B4-BE49-F238E27FC236}">
                <a16:creationId xmlns:a16="http://schemas.microsoft.com/office/drawing/2014/main" id="{8C7B7188-EC12-4D44-ADB3-730C088E277D}"/>
              </a:ext>
            </a:extLst>
          </p:cNvPr>
          <p:cNvPicPr>
            <a:picLocks noChangeAspect="1"/>
          </p:cNvPicPr>
          <p:nvPr/>
        </p:nvPicPr>
        <p:blipFill>
          <a:blip r:embed="rId9"/>
          <a:stretch>
            <a:fillRect/>
          </a:stretch>
        </p:blipFill>
        <p:spPr>
          <a:xfrm>
            <a:off x="9912123" y="1233772"/>
            <a:ext cx="1887458" cy="2834429"/>
          </a:xfrm>
          <a:prstGeom prst="rect">
            <a:avLst/>
          </a:prstGeom>
          <a:noFill/>
          <a:ln cap="flat">
            <a:noFill/>
          </a:ln>
        </p:spPr>
      </p:pic>
      <p:pic>
        <p:nvPicPr>
          <p:cNvPr id="10" name="Picture 28" descr="A group of people playing football on a field&#10;&#10;Description automatically generated">
            <a:extLst>
              <a:ext uri="{FF2B5EF4-FFF2-40B4-BE49-F238E27FC236}">
                <a16:creationId xmlns:a16="http://schemas.microsoft.com/office/drawing/2014/main" id="{3CFA124F-C4F3-CD48-944E-615735DAA481}"/>
              </a:ext>
            </a:extLst>
          </p:cNvPr>
          <p:cNvPicPr>
            <a:picLocks noChangeAspect="1"/>
          </p:cNvPicPr>
          <p:nvPr/>
        </p:nvPicPr>
        <p:blipFill>
          <a:blip r:embed="rId10"/>
          <a:stretch>
            <a:fillRect/>
          </a:stretch>
        </p:blipFill>
        <p:spPr>
          <a:xfrm>
            <a:off x="2425345" y="509997"/>
            <a:ext cx="2104793" cy="1388580"/>
          </a:xfrm>
          <a:prstGeom prst="rect">
            <a:avLst/>
          </a:prstGeom>
          <a:noFill/>
          <a:ln cap="flat">
            <a:noFill/>
          </a:ln>
        </p:spPr>
      </p:pic>
      <p:pic>
        <p:nvPicPr>
          <p:cNvPr id="11" name="Picture 20" descr="A dog that is standing in the dirt&#10;&#10;Description automatically generated">
            <a:extLst>
              <a:ext uri="{FF2B5EF4-FFF2-40B4-BE49-F238E27FC236}">
                <a16:creationId xmlns:a16="http://schemas.microsoft.com/office/drawing/2014/main" id="{6A96D550-E992-5344-B15C-7CC361272731}"/>
              </a:ext>
            </a:extLst>
          </p:cNvPr>
          <p:cNvPicPr>
            <a:picLocks noChangeAspect="1"/>
          </p:cNvPicPr>
          <p:nvPr/>
        </p:nvPicPr>
        <p:blipFill>
          <a:blip r:embed="rId11"/>
          <a:stretch>
            <a:fillRect/>
          </a:stretch>
        </p:blipFill>
        <p:spPr>
          <a:xfrm>
            <a:off x="4472074" y="506056"/>
            <a:ext cx="1410580" cy="1880783"/>
          </a:xfrm>
          <a:prstGeom prst="rect">
            <a:avLst/>
          </a:prstGeom>
          <a:noFill/>
          <a:ln cap="flat">
            <a:noFill/>
          </a:ln>
        </p:spPr>
      </p:pic>
      <p:pic>
        <p:nvPicPr>
          <p:cNvPr id="12" name="Picture 24" descr="A group of people posing for the camera&#10;&#10;Description automatically generated">
            <a:extLst>
              <a:ext uri="{FF2B5EF4-FFF2-40B4-BE49-F238E27FC236}">
                <a16:creationId xmlns:a16="http://schemas.microsoft.com/office/drawing/2014/main" id="{E12776E1-56A9-2748-9100-9458BB258069}"/>
              </a:ext>
            </a:extLst>
          </p:cNvPr>
          <p:cNvPicPr>
            <a:picLocks noChangeAspect="1"/>
          </p:cNvPicPr>
          <p:nvPr/>
        </p:nvPicPr>
        <p:blipFill>
          <a:blip r:embed="rId12"/>
          <a:stretch>
            <a:fillRect/>
          </a:stretch>
        </p:blipFill>
        <p:spPr>
          <a:xfrm>
            <a:off x="392414" y="458352"/>
            <a:ext cx="2671748" cy="1781168"/>
          </a:xfrm>
          <a:prstGeom prst="rect">
            <a:avLst/>
          </a:prstGeom>
          <a:noFill/>
          <a:ln cap="flat">
            <a:noFill/>
          </a:ln>
        </p:spPr>
      </p:pic>
      <p:pic>
        <p:nvPicPr>
          <p:cNvPr id="13" name="Picture 25" descr="A child playing football on a field&#10;&#10;Description automatically generated">
            <a:extLst>
              <a:ext uri="{FF2B5EF4-FFF2-40B4-BE49-F238E27FC236}">
                <a16:creationId xmlns:a16="http://schemas.microsoft.com/office/drawing/2014/main" id="{ED5DB2A4-7026-8246-BB05-0C95C388F898}"/>
              </a:ext>
            </a:extLst>
          </p:cNvPr>
          <p:cNvPicPr>
            <a:picLocks noChangeAspect="1"/>
          </p:cNvPicPr>
          <p:nvPr/>
        </p:nvPicPr>
        <p:blipFill>
          <a:blip r:embed="rId13"/>
          <a:stretch>
            <a:fillRect/>
          </a:stretch>
        </p:blipFill>
        <p:spPr>
          <a:xfrm>
            <a:off x="2178365" y="1867982"/>
            <a:ext cx="2812145" cy="1874766"/>
          </a:xfrm>
          <a:prstGeom prst="rect">
            <a:avLst/>
          </a:prstGeom>
          <a:noFill/>
          <a:ln cap="flat">
            <a:noFill/>
          </a:ln>
        </p:spPr>
      </p:pic>
      <p:pic>
        <p:nvPicPr>
          <p:cNvPr id="14" name="Picture 19" descr="A person wearing a hat and smiling at the camera&#10;&#10;Description automatically generated">
            <a:extLst>
              <a:ext uri="{FF2B5EF4-FFF2-40B4-BE49-F238E27FC236}">
                <a16:creationId xmlns:a16="http://schemas.microsoft.com/office/drawing/2014/main" id="{190076F6-860F-DF45-B8B0-8B116326E1C2}"/>
              </a:ext>
            </a:extLst>
          </p:cNvPr>
          <p:cNvPicPr>
            <a:picLocks noChangeAspect="1"/>
          </p:cNvPicPr>
          <p:nvPr/>
        </p:nvPicPr>
        <p:blipFill>
          <a:blip r:embed="rId14"/>
          <a:stretch>
            <a:fillRect/>
          </a:stretch>
        </p:blipFill>
        <p:spPr>
          <a:xfrm>
            <a:off x="475542" y="2349761"/>
            <a:ext cx="2499686" cy="1874766"/>
          </a:xfrm>
          <a:prstGeom prst="rect">
            <a:avLst/>
          </a:prstGeom>
          <a:noFill/>
          <a:ln cap="flat">
            <a:noFill/>
          </a:ln>
        </p:spPr>
      </p:pic>
      <p:pic>
        <p:nvPicPr>
          <p:cNvPr id="15" name="Picture 26" descr="A group of people posing for the camera&#10;&#10;Description automatically generated">
            <a:extLst>
              <a:ext uri="{FF2B5EF4-FFF2-40B4-BE49-F238E27FC236}">
                <a16:creationId xmlns:a16="http://schemas.microsoft.com/office/drawing/2014/main" id="{BA2509A6-EF16-CD46-B176-16D264D04508}"/>
              </a:ext>
            </a:extLst>
          </p:cNvPr>
          <p:cNvPicPr>
            <a:picLocks noChangeAspect="1"/>
          </p:cNvPicPr>
          <p:nvPr/>
        </p:nvPicPr>
        <p:blipFill>
          <a:blip r:embed="rId15"/>
          <a:stretch>
            <a:fillRect/>
          </a:stretch>
        </p:blipFill>
        <p:spPr>
          <a:xfrm>
            <a:off x="326331" y="4032586"/>
            <a:ext cx="2820247" cy="2115180"/>
          </a:xfrm>
          <a:prstGeom prst="rect">
            <a:avLst/>
          </a:prstGeom>
          <a:noFill/>
          <a:ln cap="flat">
            <a:noFill/>
          </a:ln>
        </p:spPr>
      </p:pic>
      <p:pic>
        <p:nvPicPr>
          <p:cNvPr id="16" name="Picture 23" descr="A group of people posing for the camera&#10;&#10;Description automatically generated">
            <a:extLst>
              <a:ext uri="{FF2B5EF4-FFF2-40B4-BE49-F238E27FC236}">
                <a16:creationId xmlns:a16="http://schemas.microsoft.com/office/drawing/2014/main" id="{C80A337B-DF65-094A-AD59-FCAEC90EC02A}"/>
              </a:ext>
            </a:extLst>
          </p:cNvPr>
          <p:cNvPicPr>
            <a:picLocks noChangeAspect="1"/>
          </p:cNvPicPr>
          <p:nvPr/>
        </p:nvPicPr>
        <p:blipFill>
          <a:blip r:embed="rId16"/>
          <a:stretch>
            <a:fillRect/>
          </a:stretch>
        </p:blipFill>
        <p:spPr>
          <a:xfrm>
            <a:off x="3239088" y="3573200"/>
            <a:ext cx="1933571" cy="2578095"/>
          </a:xfrm>
          <a:prstGeom prst="rect">
            <a:avLst/>
          </a:prstGeom>
          <a:noFill/>
          <a:ln cap="flat">
            <a:noFill/>
          </a:ln>
        </p:spPr>
      </p:pic>
    </p:spTree>
    <p:extLst>
      <p:ext uri="{BB962C8B-B14F-4D97-AF65-F5344CB8AC3E}">
        <p14:creationId xmlns:p14="http://schemas.microsoft.com/office/powerpoint/2010/main" val="826275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4F476D31-2706-9C40-9642-A19EBED4D102}"/>
              </a:ext>
            </a:extLst>
          </p:cNvPr>
          <p:cNvPicPr>
            <a:picLocks noChangeAspect="1"/>
          </p:cNvPicPr>
          <p:nvPr/>
        </p:nvPicPr>
        <p:blipFill>
          <a:blip r:embed="rId2"/>
          <a:stretch>
            <a:fill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9448FC65-0BB6-C948-B2AC-73F15AAD5FE2}"/>
              </a:ext>
            </a:extLst>
          </p:cNvPr>
          <p:cNvSpPr txBox="1"/>
          <p:nvPr/>
        </p:nvSpPr>
        <p:spPr>
          <a:xfrm>
            <a:off x="4683044" y="369393"/>
            <a:ext cx="6981681" cy="19572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300" b="1" i="0" u="none" strike="noStrike" kern="1200" cap="none" spc="0" baseline="0" dirty="0">
                <a:solidFill>
                  <a:srgbClr val="000000"/>
                </a:solidFill>
                <a:uFillTx/>
                <a:latin typeface="BODONI 72 OLDSTYLE BOOK" pitchFamily="2" charset="0"/>
                <a:ea typeface="SimSun" pitchFamily="2"/>
                <a:cs typeface="Lucida Sans" pitchFamily="2"/>
              </a:rPr>
              <a:t>Filthy Rich</a:t>
            </a:r>
            <a:r>
              <a:rPr lang="en-US" sz="4300" b="0" i="0" u="none" strike="noStrike" kern="1200" cap="none" spc="0" baseline="0" dirty="0">
                <a:solidFill>
                  <a:srgbClr val="000000"/>
                </a:solidFill>
                <a:uFillTx/>
                <a:latin typeface="Bodoni 72 Oldstyle Book" pitchFamily="2" charset="0"/>
                <a:ea typeface="SimSun" pitchFamily="2"/>
                <a:cs typeface="Lucida Sans" pitchFamily="2"/>
              </a:rPr>
              <a:t>™</a:t>
            </a:r>
            <a:br>
              <a:rPr lang="en-US" sz="4300" b="0" i="0" u="none" strike="noStrike" kern="1200" cap="none" spc="0" baseline="0" dirty="0">
                <a:solidFill>
                  <a:srgbClr val="000000"/>
                </a:solidFill>
                <a:uFillTx/>
                <a:latin typeface="Bodoni 72 Oldstyle Book" pitchFamily="2" charset="0"/>
                <a:ea typeface="SimSun" pitchFamily="2"/>
                <a:cs typeface="Lucida Sans" pitchFamily="2"/>
              </a:rPr>
            </a:br>
            <a:r>
              <a:rPr lang="en-US" sz="1500" b="0" i="0" u="none" strike="noStrike" kern="1200" cap="none" spc="0" baseline="0" dirty="0">
                <a:solidFill>
                  <a:srgbClr val="000000"/>
                </a:solidFill>
                <a:uFillTx/>
                <a:latin typeface="Bodoni 72 Oldstyle Book" pitchFamily="2" charset="0"/>
                <a:ea typeface="SimSun" pitchFamily="2"/>
                <a:cs typeface="Arial" pitchFamily="34"/>
              </a:rPr>
              <a:t>Exclusive Ultra Rich Bronzing Lotion Formulated for the tanning Elite</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dirty="0">
                <a:solidFill>
                  <a:srgbClr val="000000"/>
                </a:solidFill>
                <a:uFillTx/>
                <a:latin typeface="Bodoni 72 Oldstyle Book" pitchFamily="2" charset="0"/>
                <a:ea typeface="SimSun" pitchFamily="2"/>
                <a:cs typeface="Arial" pitchFamily="34"/>
              </a:rPr>
              <a:t>Lush Electrolyte Hydration Cocktail + Lavish Collagen Enhancing Formula</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dirty="0">
                <a:solidFill>
                  <a:srgbClr val="000000"/>
                </a:solidFill>
                <a:uFillTx/>
                <a:latin typeface="Bodoni 72 Oldstyle Book" pitchFamily="2" charset="0"/>
                <a:ea typeface="SimSun" pitchFamily="2"/>
                <a:cs typeface="Arial" pitchFamily="34"/>
              </a:rPr>
              <a:t>Affluent Anti-Orange &amp; First Class Color Stay Technology</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dirty="0">
                <a:solidFill>
                  <a:srgbClr val="000000"/>
                </a:solidFill>
                <a:uFillTx/>
                <a:latin typeface="Bodoni 72 Oldstyle Book" pitchFamily="2" charset="0"/>
                <a:ea typeface="SimSun" pitchFamily="2"/>
                <a:cs typeface="Arial" pitchFamily="34"/>
              </a:rPr>
              <a:t>Invitation Only Black Bronzer</a:t>
            </a:r>
            <a:br>
              <a:rPr lang="en-US" sz="21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21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Content Placeholder 2">
            <a:extLst>
              <a:ext uri="{FF2B5EF4-FFF2-40B4-BE49-F238E27FC236}">
                <a16:creationId xmlns:a16="http://schemas.microsoft.com/office/drawing/2014/main" id="{1A6A8306-B632-4044-BEFD-D444DE4D56DE}"/>
              </a:ext>
            </a:extLst>
          </p:cNvPr>
          <p:cNvSpPr txBox="1"/>
          <p:nvPr/>
        </p:nvSpPr>
        <p:spPr>
          <a:xfrm>
            <a:off x="4683044" y="1980859"/>
            <a:ext cx="7217084" cy="4351336"/>
          </a:xfrm>
          <a:prstGeom prst="rect">
            <a:avLst/>
          </a:prstGeom>
          <a:noFill/>
          <a:ln cap="flat">
            <a:noFill/>
          </a:ln>
        </p:spPr>
        <p:txBody>
          <a:bodyPr vert="horz" wrap="square" lIns="91440" tIns="45720" rIns="91440" bIns="45720" anchor="t" anchorCtr="0" compatLnSpc="1">
            <a:normAutofit lnSpcReduction="10000"/>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Revolutionary 4K Blend – Allows for deeper hydration and longer lasting tanning results as well as better penetration of the high end skincare ingredients, while also working to blur imperfections and allow for a crystal clear complexion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Supercharged Electrolyte Cocktail – Utilizes Magnesium, Coconut Water, Sodium PCA, Orange, Almond and Banana extracts to improve skins moisture barrier and strength, calm redness, protect against environmental dehydration, and work as a vital component in maintaining hydration levels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Sugarcane Derived </a:t>
            </a:r>
            <a:r>
              <a:rPr lang="en-US" sz="1200" b="0" i="0" u="none" strike="noStrike" kern="1200" cap="none" spc="0" baseline="0" dirty="0" err="1">
                <a:solidFill>
                  <a:srgbClr val="000000"/>
                </a:solidFill>
                <a:uFillTx/>
                <a:latin typeface="Bodoni 72 Oldstyle Book" pitchFamily="2" charset="0"/>
                <a:ea typeface="SimSun" pitchFamily="2"/>
                <a:cs typeface="Lucida Sans" pitchFamily="2"/>
              </a:rPr>
              <a:t>Squalane</a:t>
            </a: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 Works to reduce the appearance of fines lines and wrinkles, balances oil production on the skin to promote a </a:t>
            </a:r>
            <a:r>
              <a:rPr lang="en-US" sz="1200" b="0" i="0" u="none" strike="noStrike" kern="1200" cap="none" spc="0" baseline="0" dirty="0" err="1">
                <a:solidFill>
                  <a:srgbClr val="000000"/>
                </a:solidFill>
                <a:uFillTx/>
                <a:latin typeface="Bodoni 72 Oldstyle Book" pitchFamily="2" charset="0"/>
                <a:ea typeface="SimSun" pitchFamily="2"/>
                <a:cs typeface="Lucida Sans" pitchFamily="2"/>
              </a:rPr>
              <a:t>fimer</a:t>
            </a: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appearance, non-comedogenic and suitable for all skin types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Vegan Collagen –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Charcoal Extracts – Helps to detoxify and pull impurities from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Bakuchiol – Works by increasing cell turnover, thereby stimulating collagen production and diminishing wrinkles, skin laxity, and overall photo damage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Body Fit™ Technology – Reduces the appearance of cellulite and restores firmness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err="1">
                <a:solidFill>
                  <a:srgbClr val="000000"/>
                </a:solidFill>
                <a:uFillTx/>
                <a:latin typeface="Bodoni 72 Oldstyle Book" pitchFamily="2" charset="0"/>
                <a:ea typeface="SimSun" pitchFamily="2"/>
                <a:cs typeface="Lucida Sans" pitchFamily="2"/>
              </a:rPr>
              <a:t>FreshTek</a:t>
            </a: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A proprietary blend of deodorizing and skin freshening ingredients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Advanced </a:t>
            </a:r>
            <a:r>
              <a:rPr lang="en-US" sz="1200" b="0" i="0" u="none" strike="noStrike" kern="1200" cap="none" spc="0" baseline="0" dirty="0" err="1">
                <a:solidFill>
                  <a:srgbClr val="000000"/>
                </a:solidFill>
                <a:uFillTx/>
                <a:latin typeface="Bodoni 72 Oldstyle Book" pitchFamily="2" charset="0"/>
                <a:ea typeface="SimSun" pitchFamily="2"/>
                <a:cs typeface="Lucida Sans" pitchFamily="2"/>
              </a:rPr>
              <a:t>Matrixyl</a:t>
            </a: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200" b="0" i="0" u="none" strike="noStrike" kern="1200" cap="none" spc="0" baseline="0" dirty="0" err="1">
                <a:solidFill>
                  <a:srgbClr val="000000"/>
                </a:solidFill>
                <a:uFillTx/>
                <a:latin typeface="Bodoni 72 Oldstyle Book" pitchFamily="2" charset="0"/>
                <a:ea typeface="SimSun" pitchFamily="2"/>
                <a:cs typeface="Lucida Sans" pitchFamily="2"/>
              </a:rPr>
              <a:t>Synthe</a:t>
            </a: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6™ – Powerful anti-aging peptide that reduces the appearance of fine lines and wrinkles for long-lasting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Bodoni 72 Oldstyle Book" pitchFamily="2" charset="0"/>
                <a:ea typeface="SimSun" pitchFamily="2"/>
                <a:cs typeface="Lucida Sans" pitchFamily="2"/>
              </a:rPr>
              <a:t>                        	Fragrance: Rich Mandarin Woods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282847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CC2A54F-1842-A648-B442-DA69B1E5E288}"/>
              </a:ext>
            </a:extLst>
          </p:cNvPr>
          <p:cNvPicPr>
            <a:picLocks noChangeAspect="1"/>
          </p:cNvPicPr>
          <p:nvPr/>
        </p:nvPicPr>
        <p:blipFill>
          <a:blip r:embed="rId2"/>
          <a:stretch>
            <a:fill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D632113A-770E-504B-A8B0-2BA155BFAD43}"/>
              </a:ext>
            </a:extLst>
          </p:cNvPr>
          <p:cNvSpPr txBox="1"/>
          <p:nvPr/>
        </p:nvSpPr>
        <p:spPr>
          <a:xfrm>
            <a:off x="4403560" y="422279"/>
            <a:ext cx="7634068"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BODONI 72 OLDSTYLE BOOK" pitchFamily="2" charset="0"/>
                <a:ea typeface="SimSun" pitchFamily="2"/>
                <a:cs typeface="Lucida Sans" pitchFamily="2"/>
              </a:rPr>
              <a:t>HIM Atlantic™</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Blue Hued Anti-Orange Color Correcting Bronzer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Oil Absorbing + Tattoo Protecting + Ultra Dark Tanning Formula</a:t>
            </a: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Content Placeholder 2">
            <a:extLst>
              <a:ext uri="{FF2B5EF4-FFF2-40B4-BE49-F238E27FC236}">
                <a16:creationId xmlns:a16="http://schemas.microsoft.com/office/drawing/2014/main" id="{DA346E48-72F2-FD4C-8698-B00AF073382A}"/>
              </a:ext>
            </a:extLst>
          </p:cNvPr>
          <p:cNvSpPr txBox="1"/>
          <p:nvPr/>
        </p:nvSpPr>
        <p:spPr>
          <a:xfrm>
            <a:off x="4403559" y="1534079"/>
            <a:ext cx="7495510" cy="4759836"/>
          </a:xfrm>
          <a:prstGeom prst="rect">
            <a:avLst/>
          </a:prstGeom>
          <a:noFill/>
          <a:ln cap="flat">
            <a:noFill/>
          </a:ln>
        </p:spPr>
        <p:txBody>
          <a:bodyPr vert="horz" wrap="square" lIns="91440" tIns="45720" rIns="91440" bIns="45720" anchor="t" anchorCtr="0" compatLnSpc="1">
            <a:normAutofit lnSpcReduction="10000"/>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Blue Hued Bronzing Blend – Allows your skin to develop natural, dark brown just from the beach color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Tiger Grass – Color-Correcting ingredient that reduces redness and helps protect skin from environmental stress and blemishes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Turmeric Root Extract – Known for its antioxidant and anti-reddening properties. Turmeric helps to improve the look for the surface of your skin and create a more. Blemish free, even appearance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Matrixyl</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Synthe</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6™ – Targets and fills in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Tamanu Oil- A powerful skin regenerator; aiding in wrinkle reducing, blemish-fighting, and moisturize dry skin. Also, helps to hide the appearance of scars and stretch marks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Shea Butter- Helps to soothe dry skin and improves the skin’s elasticity</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Avocado Extract – Helps counter act reddening in the skin caused by irritation, good for tanners with skin conditions, protects against environmental damages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Vitamins C &amp; E - Protect the skin from environmental damage, promote a more youthful looking appearance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FreshTek</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 Body deodorizing blend to leave the skin with no after tan odor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SunXTend</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 Extends the life of your tanning results and helps to prevent color fading</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Blue Waters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2905670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BEF0F508-FE8E-F84E-A771-E879243B7300}"/>
              </a:ext>
            </a:extLst>
          </p:cNvPr>
          <p:cNvPicPr>
            <a:picLocks noChangeAspect="1"/>
          </p:cNvPicPr>
          <p:nvPr/>
        </p:nvPicPr>
        <p:blipFill>
          <a:blip r:embed="rId2"/>
          <a:stretch>
            <a:fill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0B471FE2-4CDB-4749-A69C-7C24CB325993}"/>
              </a:ext>
            </a:extLst>
          </p:cNvPr>
          <p:cNvSpPr txBox="1"/>
          <p:nvPr/>
        </p:nvSpPr>
        <p:spPr>
          <a:xfrm>
            <a:off x="4758875" y="381332"/>
            <a:ext cx="7061655"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BODONI 72 OLDSTYLE BOOK" pitchFamily="2" charset="0"/>
                <a:ea typeface="SimSun" pitchFamily="2"/>
                <a:cs typeface="Lucida Sans" pitchFamily="2"/>
              </a:rPr>
              <a:t>White 2 Black Coconut™</a:t>
            </a:r>
            <a:br>
              <a:rPr lang="en-US" sz="32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Coconut Infused Dark Bronzing Color Crème</a:t>
            </a:r>
            <a:br>
              <a:rPr lang="en-US" sz="1800" b="0" i="0" u="none" strike="noStrike" kern="1200" cap="none" spc="0" baseline="0" dirty="0">
                <a:solidFill>
                  <a:srgbClr val="000000"/>
                </a:solidFill>
                <a:uFillTx/>
                <a:latin typeface="Bodoni 72 Oldstyle Book" pitchFamily="2" charset="0"/>
                <a:ea typeface="SimSun" pitchFamily="2"/>
                <a:cs typeface="Arial" pitchFamily="34"/>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Coconut Water + Coconut Oil Allow for Vacation Worthy Results!</a:t>
            </a:r>
            <a:br>
              <a:rPr lang="en-US" sz="1800" b="0" i="0" u="none" strike="noStrike" kern="1200" cap="none" spc="0" baseline="0" dirty="0">
                <a:solidFill>
                  <a:srgbClr val="000000"/>
                </a:solidFill>
                <a:uFillTx/>
                <a:latin typeface="Bodoni 72 Oldstyle Book" pitchFamily="2" charset="0"/>
                <a:ea typeface="SimSun" pitchFamily="2"/>
                <a:cs typeface="Arial" pitchFamily="34"/>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Go 3 Shades Darker…Today!</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1900" b="0" i="0" u="none" strike="noStrike" kern="1200" cap="none" spc="0" baseline="0" dirty="0">
              <a:solidFill>
                <a:srgbClr val="000000"/>
              </a:solidFill>
              <a:uFillTx/>
              <a:latin typeface="Bodoni 72 Oldstyle Book" pitchFamily="2" charset="0"/>
              <a:ea typeface="SimSun" pitchFamily="2"/>
              <a:cs typeface="Arial" pitchFamily="34"/>
            </a:endParaRP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1900" b="0" i="0" u="none" strike="noStrike" kern="1200" cap="none" spc="0" baseline="0" dirty="0">
              <a:solidFill>
                <a:srgbClr val="000000"/>
              </a:solidFill>
              <a:uFillTx/>
              <a:latin typeface="Bodoni 72 Oldstyle Book" pitchFamily="2" charset="0"/>
              <a:ea typeface="SimSun" pitchFamily="2"/>
              <a:cs typeface="Arial" pitchFamily="34"/>
            </a:endParaRPr>
          </a:p>
        </p:txBody>
      </p:sp>
      <p:sp>
        <p:nvSpPr>
          <p:cNvPr id="4" name="Content Placeholder 2">
            <a:extLst>
              <a:ext uri="{FF2B5EF4-FFF2-40B4-BE49-F238E27FC236}">
                <a16:creationId xmlns:a16="http://schemas.microsoft.com/office/drawing/2014/main" id="{8A43C495-28A1-2C43-8E98-1266C74AAB3F}"/>
              </a:ext>
            </a:extLst>
          </p:cNvPr>
          <p:cNvSpPr txBox="1"/>
          <p:nvPr/>
        </p:nvSpPr>
        <p:spPr>
          <a:xfrm>
            <a:off x="4758875" y="1905335"/>
            <a:ext cx="7061655"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Dark Bronzers – A blend of DHA, Natural and Cosmetic Bronzers allow for dark immediate and delayed bronzing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Cactus Water – High in antioxidants, vitamins and electrolytes to keep skin hydrated while protecting against sun damage, aging and collagen loss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Coconut Oils &amp; Extracts - Deeply softens and nourish the skin for long lasting hydration, anti-inflammatory properties and improves texture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ALA Technology™ - Prolongs the life of healthy skin cells for a more youthful appearance to the skin</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Bodoni 72 Oldstyle Book" pitchFamily="2" charset="0"/>
                <a:ea typeface="SimSun" pitchFamily="2"/>
                <a:cs typeface="Lucida Sans" pitchFamily="2"/>
              </a:rPr>
              <a:t>            Fragrance: Waikiki Coconut</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922684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medicine&#10;&#10;Description automatically generated with low confidence">
            <a:extLst>
              <a:ext uri="{FF2B5EF4-FFF2-40B4-BE49-F238E27FC236}">
                <a16:creationId xmlns:a16="http://schemas.microsoft.com/office/drawing/2014/main" id="{DFA074B9-12BB-2D4C-8B65-9EB9983D8A3D}"/>
              </a:ext>
            </a:extLst>
          </p:cNvPr>
          <p:cNvPicPr>
            <a:picLocks noChangeAspect="1"/>
          </p:cNvPicPr>
          <p:nvPr/>
        </p:nvPicPr>
        <p:blipFill>
          <a:blip r:embed="rId2"/>
          <a:stretch>
            <a:fill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36C573BE-EAA5-7E40-A006-728BC483EBBE}"/>
              </a:ext>
            </a:extLst>
          </p:cNvPr>
          <p:cNvSpPr txBox="1"/>
          <p:nvPr/>
        </p:nvSpPr>
        <p:spPr>
          <a:xfrm>
            <a:off x="4569595" y="365129"/>
            <a:ext cx="7181057"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Bodoni 72 Oldstyle Book" pitchFamily="2" charset="0"/>
                <a:ea typeface="SimSun" pitchFamily="2"/>
                <a:cs typeface="Calibri" pitchFamily="34"/>
              </a:rPr>
              <a:t>Coconut </a:t>
            </a:r>
            <a:r>
              <a:rPr lang="en-US" sz="4000" b="1" i="0" u="none" strike="noStrike" kern="1200" cap="none" spc="0" baseline="0" dirty="0" err="1">
                <a:solidFill>
                  <a:srgbClr val="000000"/>
                </a:solidFill>
                <a:uFillTx/>
                <a:latin typeface="Bodoni 72 Oldstyle Book" pitchFamily="2" charset="0"/>
                <a:ea typeface="SimSun" pitchFamily="2"/>
                <a:cs typeface="Calibri" pitchFamily="34"/>
              </a:rPr>
              <a:t>Krèm</a:t>
            </a:r>
            <a:r>
              <a:rPr lang="en-US" sz="4000" b="1" i="0" u="none" strike="noStrike" kern="1200" cap="none" spc="0" baseline="0" dirty="0">
                <a:solidFill>
                  <a:srgbClr val="000000"/>
                </a:solidFill>
                <a:uFillTx/>
                <a:latin typeface="Bodoni 72 Oldstyle Book" pitchFamily="2" charset="0"/>
                <a:ea typeface="SimSun" pitchFamily="2"/>
                <a:cs typeface="Calibri" pitchFamily="34"/>
              </a:rPr>
              <a:t>™</a:t>
            </a:r>
            <a:br>
              <a:rPr lang="en-US" sz="1800" b="1"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Coconut Infused Silicone Mega Moisturizer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Silk Proteins &amp; Cactus Water for Ultra Rich 24 Hour Hydration</a:t>
            </a: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Content Placeholder 2">
            <a:extLst>
              <a:ext uri="{FF2B5EF4-FFF2-40B4-BE49-F238E27FC236}">
                <a16:creationId xmlns:a16="http://schemas.microsoft.com/office/drawing/2014/main" id="{EB085CD5-2E14-1C42-8D2A-6780B286DFFE}"/>
              </a:ext>
            </a:extLst>
          </p:cNvPr>
          <p:cNvSpPr txBox="1"/>
          <p:nvPr/>
        </p:nvSpPr>
        <p:spPr>
          <a:xfrm>
            <a:off x="4569595" y="1607560"/>
            <a:ext cx="7306659" cy="4351336"/>
          </a:xfrm>
          <a:prstGeom prst="rect">
            <a:avLst/>
          </a:prstGeom>
          <a:noFill/>
          <a:ln cap="flat">
            <a:noFill/>
          </a:ln>
        </p:spPr>
        <p:txBody>
          <a:bodyPr vert="horz" wrap="square" lIns="91440" tIns="45720" rIns="91440" bIns="45720" anchor="t" anchorCtr="0" compatLnSpc="1">
            <a:normAutofit fontScale="85000" lnSpcReduction="20000"/>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Silicone Blend – Visibly reduce the look of pores and imperfections while offering non-greasy hydration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Silk Proteins – Acts as a protective shield of hydration, holding in essential moisture and strengthening the skin’s barrier function without weighing it down or clogging pores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Coconut Oil – Deeply softens and nourishes, continual use can improve skin’s texture, has soothing and calming properties that can calm any temporary redness in the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err="1">
                <a:solidFill>
                  <a:srgbClr val="000000"/>
                </a:solidFill>
                <a:uFillTx/>
                <a:latin typeface="Bodoni 72 Oldstyle Book" pitchFamily="2" charset="0"/>
                <a:ea typeface="SimSun" pitchFamily="2"/>
                <a:cs typeface="Lucida Sans" pitchFamily="2"/>
              </a:rPr>
              <a:t>Matrixyl</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900" b="0" i="0" u="none" strike="noStrike" kern="1200" cap="none" spc="0" baseline="0" dirty="0" err="1">
                <a:solidFill>
                  <a:srgbClr val="000000"/>
                </a:solidFill>
                <a:uFillTx/>
                <a:latin typeface="Bodoni 72 Oldstyle Book" pitchFamily="2" charset="0"/>
                <a:ea typeface="SimSun" pitchFamily="2"/>
                <a:cs typeface="Lucida Sans" pitchFamily="2"/>
              </a:rPr>
              <a:t>Synthe</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6</a:t>
            </a:r>
            <a:r>
              <a:rPr lang="en-US" sz="2200" b="0" i="0" u="none" strike="noStrike" kern="1200" cap="none" spc="0" baseline="0" dirty="0">
                <a:solidFill>
                  <a:srgbClr val="000000"/>
                </a:solidFill>
                <a:uFillTx/>
                <a:latin typeface="Bodoni 72 Oldstyle Book" pitchFamily="2" charset="0"/>
                <a:ea typeface="SimSun" pitchFamily="2"/>
                <a:cs typeface="Calibri" pitchFamily="34"/>
              </a:rPr>
              <a:t>™</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 Targets and fills in fine lines and wrinkle, restores moisture in the skin and minimizes discolorations</a:t>
            </a:r>
          </a:p>
          <a:p>
            <a:pPr>
              <a:lnSpc>
                <a:spcPct val="110000"/>
              </a:lnSpc>
              <a:spcAft>
                <a:spcPts val="1415"/>
              </a:spcAft>
              <a:buSzPct val="45000"/>
              <a:buFont typeface="StarSymbol"/>
              <a:buChar char="●"/>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Cactus Water – High in antioxidants, vitamins and electrolytes to keep skin hydrated, prevents moisture loss, and has </a:t>
            </a:r>
            <a:r>
              <a:rPr lang="en-US" sz="2000" dirty="0">
                <a:latin typeface="Bodoni 72 Oldstyle Book" pitchFamily="2" charset="0"/>
              </a:rPr>
              <a:t>antibacterial and calming properties to protect the skin from sun damage, aging and collagen loss</a:t>
            </a:r>
            <a:endParaRPr lang="en-US" sz="19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19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Fragrance: Creamy Coconut</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56384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2704D06-F2DD-1042-AACD-E3859C5C39DA}"/>
              </a:ext>
            </a:extLst>
          </p:cNvPr>
          <p:cNvPicPr>
            <a:picLocks noChangeAspect="1"/>
          </p:cNvPicPr>
          <p:nvPr/>
        </p:nvPicPr>
        <p:blipFill>
          <a:blip r:embed="rId2"/>
          <a:stretch>
            <a:fillRect/>
          </a:stretch>
        </p:blipFill>
        <p:spPr>
          <a:xfrm>
            <a:off x="6350" y="0"/>
            <a:ext cx="12179300" cy="6858000"/>
          </a:xfrm>
          <a:prstGeom prst="rect">
            <a:avLst/>
          </a:prstGeom>
        </p:spPr>
      </p:pic>
      <mc:AlternateContent xmlns:mc="http://schemas.openxmlformats.org/markup-compatibility/2006">
        <mc:Choice xmlns:a14="http://schemas.microsoft.com/office/drawing/2010/main" Requires="a14">
          <p:sp>
            <p:nvSpPr>
              <p:cNvPr id="3" name="Title 1">
                <a:extLst>
                  <a:ext uri="{FF2B5EF4-FFF2-40B4-BE49-F238E27FC236}">
                    <a16:creationId xmlns:a16="http://schemas.microsoft.com/office/drawing/2014/main" id="{09968B55-E634-3C41-B921-2A410D02804F}"/>
                  </a:ext>
                </a:extLst>
              </p:cNvPr>
              <p:cNvSpPr txBox="1"/>
              <p:nvPr/>
            </p:nvSpPr>
            <p:spPr>
              <a:xfrm>
                <a:off x="3929064" y="365129"/>
                <a:ext cx="7994232" cy="1728366"/>
              </a:xfrm>
              <a:prstGeom prst="rect">
                <a:avLst/>
              </a:prstGeom>
              <a:noFill/>
              <a:ln cap="flat">
                <a:noFill/>
              </a:ln>
            </p:spPr>
            <p:txBody>
              <a:bodyPr vert="horz" wrap="square" lIns="91440" tIns="45720" rIns="91440" bIns="45720" anchor="t" anchorCtr="0" compatLnSpc="1">
                <a:normAutofit fontScale="92500"/>
              </a:bodyPr>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4300" b="1" i="0" u="none" strike="noStrike" kern="1200" cap="none" spc="0" baseline="0" dirty="0">
                    <a:solidFill>
                      <a:srgbClr val="000000"/>
                    </a:solidFill>
                    <a:uFillTx/>
                    <a:latin typeface="Bodoni 72 Oldstyle Book" pitchFamily="2" charset="0"/>
                    <a:ea typeface="SimSun" pitchFamily="2"/>
                    <a:cs typeface="Lucida Sans" pitchFamily="2"/>
                  </a:rPr>
                  <a:t>Brazilian Browning Butter™</a:t>
                </a:r>
                <a:br>
                  <a:rPr lang="en-US" sz="2400" b="0" i="0" u="none" strike="noStrike" kern="1200" cap="none" spc="0" baseline="0" dirty="0">
                    <a:solidFill>
                      <a:srgbClr val="000000"/>
                    </a:solidFill>
                    <a:uFillTx/>
                    <a:latin typeface="Bodoni 72 Oldstyle Book" pitchFamily="2" charset="0"/>
                    <a:ea typeface="SimSun" pitchFamily="2"/>
                    <a:cs typeface="Lucida Sans" pitchFamily="2"/>
                  </a:rPr>
                </a:br>
                <a:r>
                  <a:rPr lang="en-US" sz="1600" b="0" i="0" u="none" strike="noStrike" kern="1200" cap="none" spc="0" baseline="0" dirty="0" err="1">
                    <a:solidFill>
                      <a:srgbClr val="000000"/>
                    </a:solidFill>
                    <a:uFillTx/>
                    <a:latin typeface="Bodoni 72 Oldstyle Book" pitchFamily="2" charset="0"/>
                    <a:ea typeface="SimSun" pitchFamily="2"/>
                    <a:cs typeface="Arial" pitchFamily="34"/>
                  </a:rPr>
                  <a:t>Tanovations</a:t>
                </a:r>
                <a:r>
                  <a:rPr lang="en-US" sz="1600" b="0" i="0" u="none" strike="noStrike" kern="1200" cap="none" spc="0" baseline="0" dirty="0">
                    <a:solidFill>
                      <a:srgbClr val="000000"/>
                    </a:solidFill>
                    <a:uFillTx/>
                    <a:latin typeface="Bodoni 72 Oldstyle Book" pitchFamily="2" charset="0"/>
                    <a:ea typeface="SimSun" pitchFamily="2"/>
                    <a:cs typeface="Arial" pitchFamily="34"/>
                  </a:rPr>
                  <a:t>/Ed Hardy Tanning</a:t>
                </a:r>
                <a:br>
                  <a:rPr lang="en-US" sz="1600" b="0" i="0" u="none" strike="noStrike" kern="1200" cap="none" spc="0" baseline="0" dirty="0">
                    <a:solidFill>
                      <a:srgbClr val="000000"/>
                    </a:solidFill>
                    <a:uFillTx/>
                    <a:latin typeface="Bodoni 72 Oldstyle Book" pitchFamily="2" charset="0"/>
                    <a:ea typeface="SimSun" pitchFamily="2"/>
                    <a:cs typeface="Arial" pitchFamily="34"/>
                  </a:rPr>
                </a:br>
                <a:r>
                  <a:rPr lang="en-US" sz="1600" b="0" i="0" u="none" strike="noStrike" kern="1200" cap="none" spc="0" baseline="0" dirty="0">
                    <a:solidFill>
                      <a:srgbClr val="000000"/>
                    </a:solidFill>
                    <a:uFillTx/>
                    <a:latin typeface="Bodoni 72 Oldstyle Book" pitchFamily="2" charset="0"/>
                    <a:ea typeface="SimSun" pitchFamily="2"/>
                    <a:cs typeface="Arial" pitchFamily="34"/>
                  </a:rPr>
                  <a:t>Skin Softening Golden Tanning Butter </a:t>
                </a:r>
                <a14:m>
                  <m:oMath xmlns:m="http://schemas.openxmlformats.org/officeDocument/2006/math">
                    <m:r>
                      <a:rPr lang="en-US">
                        <a:latin typeface="Cambria Math" panose="02040503050406030204" pitchFamily="18" charset="0"/>
                      </a:rPr>
                      <m:t>•</m:t>
                    </m:r>
                  </m:oMath>
                </a14:m>
                <a:r>
                  <a:rPr lang="en-US" sz="1600" b="0" i="0" u="none" strike="noStrike" kern="1200" cap="none" spc="0" baseline="0" dirty="0">
                    <a:solidFill>
                      <a:srgbClr val="000000"/>
                    </a:solidFill>
                    <a:uFillTx/>
                    <a:latin typeface="Bodoni 72 Oldstyle Book" pitchFamily="2" charset="0"/>
                    <a:ea typeface="SimSun" pitchFamily="2"/>
                    <a:cs typeface="Arial" pitchFamily="34"/>
                  </a:rPr>
                  <a:t> Infused with powerful </a:t>
                </a:r>
                <a:r>
                  <a:rPr lang="en-US" sz="1600" b="0" i="0" u="none" strike="noStrike" kern="1200" cap="none" spc="0" baseline="0" dirty="0" err="1">
                    <a:solidFill>
                      <a:srgbClr val="000000"/>
                    </a:solidFill>
                    <a:uFillTx/>
                    <a:latin typeface="Bodoni 72 Oldstyle Book" pitchFamily="2" charset="0"/>
                    <a:ea typeface="SimSun" pitchFamily="2"/>
                    <a:cs typeface="Arial" pitchFamily="34"/>
                  </a:rPr>
                  <a:t>Guaraná</a:t>
                </a:r>
                <a:r>
                  <a:rPr lang="en-US" sz="1600" b="0" i="0" u="none" strike="noStrike" kern="1200" cap="none" spc="0" baseline="0" dirty="0">
                    <a:solidFill>
                      <a:srgbClr val="000000"/>
                    </a:solidFill>
                    <a:uFillTx/>
                    <a:latin typeface="Bodoni 72 Oldstyle Book" pitchFamily="2" charset="0"/>
                    <a:ea typeface="SimSun" pitchFamily="2"/>
                    <a:cs typeface="Arial" pitchFamily="34"/>
                  </a:rPr>
                  <a:t> Extracts &amp; Antioxidant Rich Guava</a:t>
                </a:r>
                <a:br>
                  <a:rPr lang="en-US" sz="1600" b="0" i="0" u="none" strike="noStrike" kern="1200" cap="none" spc="0" baseline="0" dirty="0">
                    <a:solidFill>
                      <a:srgbClr val="000000"/>
                    </a:solidFill>
                    <a:uFillTx/>
                    <a:latin typeface="Bodoni 72 Oldstyle Book" pitchFamily="2" charset="0"/>
                    <a:ea typeface="SimSun" pitchFamily="2"/>
                    <a:cs typeface="Arial" pitchFamily="34"/>
                  </a:rPr>
                </a:br>
                <a:r>
                  <a:rPr lang="en-US" sz="1600" b="0" i="0" u="none" strike="noStrike" kern="1200" cap="none" spc="0" baseline="0" dirty="0">
                    <a:solidFill>
                      <a:srgbClr val="000000"/>
                    </a:solidFill>
                    <a:uFillTx/>
                    <a:latin typeface="Bodoni 72 Oldstyle Book" pitchFamily="2" charset="0"/>
                    <a:ea typeface="SimSun" pitchFamily="2"/>
                    <a:cs typeface="Arial" pitchFamily="34"/>
                  </a:rPr>
                  <a:t>With Lush </a:t>
                </a:r>
                <a:r>
                  <a:rPr lang="en-US" sz="1600" b="0" i="0" u="none" strike="noStrike" kern="1200" cap="none" spc="0" baseline="0" dirty="0" err="1">
                    <a:solidFill>
                      <a:srgbClr val="000000"/>
                    </a:solidFill>
                    <a:uFillTx/>
                    <a:latin typeface="Bodoni 72 Oldstyle Book" pitchFamily="2" charset="0"/>
                    <a:ea typeface="SimSun" pitchFamily="2"/>
                    <a:cs typeface="Arial" pitchFamily="34"/>
                  </a:rPr>
                  <a:t>Cupuaça</a:t>
                </a:r>
                <a:r>
                  <a:rPr lang="en-US" sz="1600" b="0" i="0" u="none" strike="noStrike" kern="1200" cap="none" spc="0" baseline="0" dirty="0">
                    <a:solidFill>
                      <a:srgbClr val="000000"/>
                    </a:solidFill>
                    <a:uFillTx/>
                    <a:latin typeface="Bodoni 72 Oldstyle Book" pitchFamily="2" charset="0"/>
                    <a:ea typeface="SimSun" pitchFamily="2"/>
                    <a:cs typeface="Arial" pitchFamily="34"/>
                  </a:rPr>
                  <a:t> Butters &amp; Coconut Oils for intense skin hydration</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p:txBody>
          </p:sp>
        </mc:Choice>
        <mc:Fallback>
          <p:sp>
            <p:nvSpPr>
              <p:cNvPr id="3" name="Title 1">
                <a:extLst>
                  <a:ext uri="{FF2B5EF4-FFF2-40B4-BE49-F238E27FC236}">
                    <a16:creationId xmlns:a16="http://schemas.microsoft.com/office/drawing/2014/main" id="{09968B55-E634-3C41-B921-2A410D02804F}"/>
                  </a:ext>
                </a:extLst>
              </p:cNvPr>
              <p:cNvSpPr txBox="1">
                <a:spLocks noRot="1" noChangeAspect="1" noMove="1" noResize="1" noEditPoints="1" noAdjustHandles="1" noChangeArrowheads="1" noChangeShapeType="1" noTextEdit="1"/>
              </p:cNvSpPr>
              <p:nvPr/>
            </p:nvSpPr>
            <p:spPr>
              <a:xfrm>
                <a:off x="3929064" y="365129"/>
                <a:ext cx="7994232" cy="1728366"/>
              </a:xfrm>
              <a:prstGeom prst="rect">
                <a:avLst/>
              </a:prstGeom>
              <a:blipFill>
                <a:blip r:embed="rId3"/>
                <a:stretch>
                  <a:fillRect l="-2536" t="-3650"/>
                </a:stretch>
              </a:blipFill>
              <a:ln cap="flat">
                <a:noFill/>
              </a:ln>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A0CE1A51-9640-6F43-AABF-034A892CDC46}"/>
              </a:ext>
            </a:extLst>
          </p:cNvPr>
          <p:cNvSpPr txBox="1"/>
          <p:nvPr/>
        </p:nvSpPr>
        <p:spPr>
          <a:xfrm>
            <a:off x="4584033" y="2141535"/>
            <a:ext cx="7222444" cy="4351336"/>
          </a:xfrm>
          <a:prstGeom prst="rect">
            <a:avLst/>
          </a:prstGeom>
          <a:noFill/>
          <a:ln cap="flat">
            <a:noFill/>
          </a:ln>
        </p:spPr>
        <p:txBody>
          <a:bodyPr vert="horz" wrap="square" lIns="91440" tIns="45720" rIns="91440" bIns="45720" anchor="t" anchorCtr="0" compatLnSpc="1">
            <a:normAutofit fontScale="85000" lnSpcReduction="10000"/>
          </a:bodyPr>
          <a:lstStyle/>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Super soft and hydrating dark tanning butter that allows you to develop golden bronze results without self-tanning agents</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err="1">
                <a:solidFill>
                  <a:srgbClr val="000000"/>
                </a:solidFill>
                <a:uFillTx/>
                <a:latin typeface="Bodoni 72 Oldstyle Book" pitchFamily="2" charset="0"/>
                <a:ea typeface="SimSun" pitchFamily="2"/>
                <a:cs typeface="Lucida Sans" pitchFamily="2"/>
              </a:rPr>
              <a:t>Cupuaçu</a:t>
            </a:r>
            <a:r>
              <a:rPr lang="en-US" sz="1800" b="0" i="0" u="none" strike="noStrike" kern="1200" cap="none" spc="0" baseline="0" dirty="0">
                <a:solidFill>
                  <a:srgbClr val="000000"/>
                </a:solidFill>
                <a:uFillTx/>
                <a:latin typeface="Bodoni 72 Oldstyle Book" pitchFamily="2" charset="0"/>
                <a:ea typeface="SimSun" pitchFamily="2"/>
                <a:cs typeface="Lucida Sans" pitchFamily="2"/>
              </a:rPr>
              <a:t> Butters – Help to lock in moisture and restore skins elasticity</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Quad Tyrosine allows skin to develop the darkest results possible</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Guava Extracts – Super fruit antioxidant that helps fight the appearance of wrinkles</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Guarana Extracts – Super high in caffeine that helps to tighten and tone the appearance of skin</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Coconut Oil – Ultra hydrating for longer lasting, softer results, anti-inflammatory properties for temporary calmness</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After Tan Odor Eliminator – Proprietary blend of deodorizing and skin freshening ingredients</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spcBef>
                <a:spcPts val="0"/>
              </a:spcBef>
              <a:spcAft>
                <a:spcPts val="1415"/>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	Fragrance: Vacation Vibes</a:t>
            </a:r>
          </a:p>
          <a:p>
            <a:pPr marL="0" marR="0" lvl="0" indent="0" algn="l" defTabSz="914400" rtl="0" fontAlgn="auto" hangingPunct="1">
              <a:spcBef>
                <a:spcPts val="0"/>
              </a:spcBef>
              <a:spcAft>
                <a:spcPts val="1415"/>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305917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F38FC2-6D65-1C48-A5EE-EF211BC0312E}"/>
              </a:ext>
            </a:extLst>
          </p:cNvPr>
          <p:cNvPicPr>
            <a:picLocks noChangeAspect="1"/>
          </p:cNvPicPr>
          <p:nvPr/>
        </p:nvPicPr>
        <p:blipFill>
          <a:blip r:embed="rId2"/>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44F0598D-2A08-7A49-BF85-2264754A9B29}"/>
              </a:ext>
            </a:extLst>
          </p:cNvPr>
          <p:cNvSpPr txBox="1"/>
          <p:nvPr/>
        </p:nvSpPr>
        <p:spPr>
          <a:xfrm>
            <a:off x="4662188" y="2698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Hemp IQ Original</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Deeply Moisturizes &amp; Conditions Dry Skin</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odoni 72 Oldstyle Book" pitchFamily="2" charset="0"/>
                <a:ea typeface="SimSun" pitchFamily="2"/>
                <a:cs typeface="Arial" pitchFamily="34"/>
              </a:rPr>
              <a:t>Free of Dyes and Parabens</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7" name="Content Placeholder 2">
            <a:extLst>
              <a:ext uri="{FF2B5EF4-FFF2-40B4-BE49-F238E27FC236}">
                <a16:creationId xmlns:a16="http://schemas.microsoft.com/office/drawing/2014/main" id="{A5FBF387-A1AE-3B4E-AB36-05226E94E386}"/>
              </a:ext>
            </a:extLst>
          </p:cNvPr>
          <p:cNvSpPr txBox="1"/>
          <p:nvPr/>
        </p:nvSpPr>
        <p:spPr>
          <a:xfrm>
            <a:off x="4662188" y="1290638"/>
            <a:ext cx="7236881" cy="47598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Daily rich body crème that will keep skin hydrated for up to 24 hours</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100% Pure Hemp Seed Oil – Gives skin essential hydration and contains Amino Acids, which are naturally high in vitamins, proteins and antioxidants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Vitamin E – Helps to fight off free radicals, while also containing antioxidants, anti-inflammatory properties and anti-aging benefits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Mango Butter – Cleanses the skin’s surface of impurities and helps to unblock clogged pores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Rice Extract – Soothe and soften the skin without irritation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Cocoa &amp;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Shea</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Butter – Helps to hydrate and add moisture to dry and damaged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Oat Extract – Absorbs excess oil on the skin, helps reduce acne, and has anti-inflammatory properties to help treat dry skin and slough off dead skin cells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Cucumber Extract – Helps to naturally nourish, hydrate, comfort, soothe, calm and de-puff the appearance of skin</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Clean &amp; Fresh</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357504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3B818-0147-754F-84C2-23D42D90B4A6}"/>
              </a:ext>
            </a:extLst>
          </p:cNvPr>
          <p:cNvPicPr>
            <a:picLocks noChangeAspect="1"/>
          </p:cNvPicPr>
          <p:nvPr/>
        </p:nvPicPr>
        <p:blipFill>
          <a:blip r:embed="rId2"/>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E41FBFF5-D71E-EE46-AE9D-F88220958533}"/>
              </a:ext>
            </a:extLst>
          </p:cNvPr>
          <p:cNvSpPr txBox="1"/>
          <p:nvPr/>
        </p:nvSpPr>
        <p:spPr>
          <a:xfrm>
            <a:off x="4662188" y="2698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Hemp IQ Pomegranate</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Deeply Moisturizes &amp; Conditions Dry Skin</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odoni 72 Oldstyle Book" pitchFamily="2" charset="0"/>
                <a:ea typeface="SimSun" pitchFamily="2"/>
                <a:cs typeface="Arial" pitchFamily="34"/>
              </a:rPr>
              <a:t>Free of Dyes and Parabens</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7" name="Content Placeholder 2">
            <a:extLst>
              <a:ext uri="{FF2B5EF4-FFF2-40B4-BE49-F238E27FC236}">
                <a16:creationId xmlns:a16="http://schemas.microsoft.com/office/drawing/2014/main" id="{6394E674-E00F-E845-B82A-C909F3EFB573}"/>
              </a:ext>
            </a:extLst>
          </p:cNvPr>
          <p:cNvSpPr txBox="1"/>
          <p:nvPr/>
        </p:nvSpPr>
        <p:spPr>
          <a:xfrm>
            <a:off x="4662188" y="1290638"/>
            <a:ext cx="7236881" cy="47598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Daily rich body crème that will keep skin hydrated for up to 24 hours</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100% Pure Hemp Seed Oil – Gives skin essential hydration and contains Amino Acids, which are naturally high in vitamins, proteins and antioxidants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Vitamin E – Helps to fight off free radicals, while also containing antioxidants, anti-inflammatory properties and anti-aging benefits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Vitamin C – Helps to repair skin cells, fight free radical damage and helps to boost collagen production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Rice Extract – Soothe and soften the skin without irritation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Cocoa &amp;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Shea</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Butter – Helps to hydrate and add moisture to dry and damaged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Pink Pomelo Extract – High in antioxidants that prevent skin damage</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Pomegranate Extract – Helps to fight bacteria and soothe dry and tired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Dead Sea Salt – Helps to cleanse pores and balance oil production, while retaining moisture from within</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a:t>
            </a:r>
            <a:r>
              <a:rPr lang="en-US" sz="1400" dirty="0">
                <a:solidFill>
                  <a:srgbClr val="000000"/>
                </a:solidFill>
                <a:latin typeface="Bodoni 72 Oldstyle Book" pitchFamily="2" charset="0"/>
                <a:ea typeface="SimSun" pitchFamily="2"/>
                <a:cs typeface="Lucida Sans" pitchFamily="2"/>
              </a:rPr>
              <a:t>Pink Pomelo &amp; Sea Salt</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433135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6E2F15-DBE4-4744-B45A-FB014FA437E3}"/>
              </a:ext>
            </a:extLst>
          </p:cNvPr>
          <p:cNvPicPr>
            <a:picLocks noChangeAspect="1"/>
          </p:cNvPicPr>
          <p:nvPr/>
        </p:nvPicPr>
        <p:blipFill>
          <a:blip r:embed="rId2"/>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CEDA8283-1917-D342-BDCE-924BFB1DAD36}"/>
              </a:ext>
            </a:extLst>
          </p:cNvPr>
          <p:cNvSpPr txBox="1"/>
          <p:nvPr/>
        </p:nvSpPr>
        <p:spPr>
          <a:xfrm>
            <a:off x="4662188" y="2698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Hemp IQ Sweet Vanilla Sugar</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Deeply Moisturizes &amp; Conditions Dry Skin</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odoni 72 Oldstyle Book" pitchFamily="2" charset="0"/>
                <a:ea typeface="SimSun" pitchFamily="2"/>
                <a:cs typeface="Arial" pitchFamily="34"/>
              </a:rPr>
              <a:t>Free of Dyes and Parabens</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7" name="Content Placeholder 2">
            <a:extLst>
              <a:ext uri="{FF2B5EF4-FFF2-40B4-BE49-F238E27FC236}">
                <a16:creationId xmlns:a16="http://schemas.microsoft.com/office/drawing/2014/main" id="{E25F4315-ECC5-554F-B290-07E125B06CC7}"/>
              </a:ext>
            </a:extLst>
          </p:cNvPr>
          <p:cNvSpPr txBox="1"/>
          <p:nvPr/>
        </p:nvSpPr>
        <p:spPr>
          <a:xfrm>
            <a:off x="4662188" y="1290638"/>
            <a:ext cx="7236881" cy="47598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Daily rich body crème that will keep skin hydrated for up to 24 hours</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600" dirty="0">
                <a:solidFill>
                  <a:srgbClr val="000000"/>
                </a:solidFill>
                <a:latin typeface="Bodoni 72 Oldstyle Book" pitchFamily="2" charset="0"/>
                <a:ea typeface="SimSun" pitchFamily="2"/>
                <a:cs typeface="Lucida Sans" pitchFamily="2"/>
              </a:rPr>
              <a:t>100% Pure Hemp Seed Oil – Gives skin essential hydration and contains Amino Acids, which are naturally high in vitamins, proteins and antioxidants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Sugar Cane Extract – Works as a natural antibacterial, packed with high levels of skin soothing antioxidants that fight breakouts and reduce the signs of aging</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Rice Extract – Soothe and soften the skin without irritation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Cocoa &amp; </a:t>
            </a:r>
            <a:r>
              <a:rPr lang="en-US" sz="1600" b="0" i="0" u="none" strike="noStrike" kern="1200" cap="none" spc="0" baseline="0" dirty="0" err="1">
                <a:solidFill>
                  <a:srgbClr val="000000"/>
                </a:solidFill>
                <a:uFillTx/>
                <a:latin typeface="Bodoni 72 Oldstyle Book" pitchFamily="2" charset="0"/>
                <a:ea typeface="SimSun" pitchFamily="2"/>
                <a:cs typeface="Lucida Sans" pitchFamily="2"/>
              </a:rPr>
              <a:t>Shea</a:t>
            </a:r>
            <a:r>
              <a:rPr lang="en-US" sz="1600" b="0" i="0" u="none" strike="noStrike" kern="1200" cap="none" spc="0" baseline="0" dirty="0">
                <a:solidFill>
                  <a:srgbClr val="000000"/>
                </a:solidFill>
                <a:uFillTx/>
                <a:latin typeface="Bodoni 72 Oldstyle Book" pitchFamily="2" charset="0"/>
                <a:ea typeface="SimSun" pitchFamily="2"/>
                <a:cs typeface="Lucida Sans" pitchFamily="2"/>
              </a:rPr>
              <a:t> Butter – Helps to hydrate and add moisture to dry and damaged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Ginger Root Extract – Improves skin elasticity and contains anti-aging properties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Papaya Extract – Helps to decrease inflammation, remove dead skin cells, and unclog blocked pores</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	Fragrance: Vanilla &amp; Musk</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158497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iletry&#10;&#10;Description automatically generated">
            <a:extLst>
              <a:ext uri="{FF2B5EF4-FFF2-40B4-BE49-F238E27FC236}">
                <a16:creationId xmlns:a16="http://schemas.microsoft.com/office/drawing/2014/main" id="{1D2ED2DC-4902-5F4B-9F54-31C6876D16C3}"/>
              </a:ext>
            </a:extLst>
          </p:cNvPr>
          <p:cNvPicPr>
            <a:picLocks noChangeAspect="1"/>
          </p:cNvPicPr>
          <p:nvPr/>
        </p:nvPicPr>
        <p:blipFill>
          <a:blip r:embed="rId2"/>
          <a:stretch>
            <a:fillRect/>
          </a:stretch>
        </p:blipFill>
        <p:spPr>
          <a:xfrm>
            <a:off x="4930" y="0"/>
            <a:ext cx="12182140" cy="6858000"/>
          </a:xfrm>
          <a:prstGeom prst="rect">
            <a:avLst/>
          </a:prstGeom>
        </p:spPr>
      </p:pic>
      <p:sp>
        <p:nvSpPr>
          <p:cNvPr id="3" name="Title 1">
            <a:extLst>
              <a:ext uri="{FF2B5EF4-FFF2-40B4-BE49-F238E27FC236}">
                <a16:creationId xmlns:a16="http://schemas.microsoft.com/office/drawing/2014/main" id="{F000FB9A-FE2F-B240-9CEF-160A0A6B6BD8}"/>
              </a:ext>
            </a:extLst>
          </p:cNvPr>
          <p:cNvSpPr txBox="1"/>
          <p:nvPr/>
        </p:nvSpPr>
        <p:spPr>
          <a:xfrm>
            <a:off x="4662188" y="4222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Sorbet Dream Cream</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Collagen Plumping – Imperfection Blurring</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Pore Tightening – Skin Perfecting Tan Enhancer</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Content Placeholder 2">
            <a:extLst>
              <a:ext uri="{FF2B5EF4-FFF2-40B4-BE49-F238E27FC236}">
                <a16:creationId xmlns:a16="http://schemas.microsoft.com/office/drawing/2014/main" id="{BFF51935-8274-5C44-AA1B-375883257C80}"/>
              </a:ext>
            </a:extLst>
          </p:cNvPr>
          <p:cNvSpPr txBox="1"/>
          <p:nvPr/>
        </p:nvSpPr>
        <p:spPr>
          <a:xfrm>
            <a:off x="4662187" y="1534079"/>
            <a:ext cx="7236881" cy="4759836"/>
          </a:xfrm>
          <a:prstGeom prst="rect">
            <a:avLst/>
          </a:prstGeom>
          <a:noFill/>
          <a:ln cap="flat">
            <a:noFill/>
          </a:ln>
        </p:spPr>
        <p:txBody>
          <a:bodyPr vert="horz" wrap="square" lIns="91440" tIns="45720" rIns="91440" bIns="45720" anchor="t" anchorCtr="0" compatLnSpc="1">
            <a:normAutofit fontScale="85000" lnSpcReduction="20000"/>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Sugarcane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Squalane</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 Helps to provide weightless hydration, balance excess oil, soothe and promote a plump, firm appearance to the facial skin, non-comedogenic and good for all skin types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Tiger Grass – Color-Correcting ingredient that reduces redness and helps protect skin from environmental stress and blemishes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Vegan Collagen –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Electrolyte Cocktail – Utilizing Magnesium, Coconut Water, Sodium PCA, Orange, Almond and Banana extracts to improve skin’s moisture barrier and strength, calm redness, protect against environmental dehydration and work as a vital component in maintaining hydration levels in the skin</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Hyaluronic </a:t>
            </a:r>
            <a:r>
              <a:rPr lang="en-US" sz="1400" dirty="0">
                <a:solidFill>
                  <a:srgbClr val="000000"/>
                </a:solidFill>
                <a:latin typeface="Bodoni 72 Oldstyle Book" pitchFamily="2" charset="0"/>
                <a:ea typeface="SimSun" pitchFamily="2"/>
                <a:cs typeface="Lucida Sans" pitchFamily="2"/>
              </a:rPr>
              <a:t>Acid ™ </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A gentle blend of agents that work to hydrate layers of the skin to promote a bouncy, plump look</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Antioxidant Rich Plum – Nourishes, hydrates and provides protein rich antioxidant benefits while working with hyaluronic acid for extra added hydration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Watermelon Extracts- Helps to soothe irritation, deliver essential vitamins and work as a natural anti-inflammatory</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Multi Use – Can be used as a facial tan enhancer, daily facial moisturizer, overnight facial night mask or makeup primer</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a:t>
            </a:r>
            <a:r>
              <a:rPr lang="en-US" sz="1400" dirty="0">
                <a:solidFill>
                  <a:srgbClr val="000000"/>
                </a:solidFill>
                <a:latin typeface="Bodoni 72 Oldstyle Book" pitchFamily="2" charset="0"/>
                <a:ea typeface="SimSun" pitchFamily="2"/>
                <a:cs typeface="Lucida Sans" pitchFamily="2"/>
              </a:rPr>
              <a:t>Sugared Sorbet</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1507186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F1526D8-F6A3-2447-B0AA-492C72C6943A}"/>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1DBB28E0-0434-EF48-A145-49D1D43019F1}"/>
              </a:ext>
            </a:extLst>
          </p:cNvPr>
          <p:cNvSpPr txBox="1"/>
          <p:nvPr/>
        </p:nvSpPr>
        <p:spPr>
          <a:xfrm>
            <a:off x="4800746" y="422279"/>
            <a:ext cx="7236881" cy="1325559"/>
          </a:xfrm>
          <a:prstGeom prst="rect">
            <a:avLst/>
          </a:prstGeom>
          <a:noFill/>
          <a:ln cap="flat">
            <a:noFill/>
          </a:ln>
        </p:spPr>
        <p:txBody>
          <a:bodyPr vert="horz" wrap="square" lIns="91440" tIns="45720" rIns="91440" bIns="45720" anchor="t" anchorCtr="0" compatLnSpc="1">
            <a:normAutofit lnSpcReduction="10000"/>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You Can’t Swim With Us</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Fabulously Fetch Coconut Juice Infused</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Dramatically Dark Tan Enhancer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Lucida Sans" pitchFamily="2"/>
              </a:rPr>
              <a:t>Pink Hued Formula because ‘Everyday we wear Pink’</a:t>
            </a: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5" name="Content Placeholder 2">
            <a:extLst>
              <a:ext uri="{FF2B5EF4-FFF2-40B4-BE49-F238E27FC236}">
                <a16:creationId xmlns:a16="http://schemas.microsoft.com/office/drawing/2014/main" id="{BB1A4D71-2D8B-7944-B0B7-70F8408506C4}"/>
              </a:ext>
            </a:extLst>
          </p:cNvPr>
          <p:cNvSpPr txBox="1"/>
          <p:nvPr/>
        </p:nvSpPr>
        <p:spPr>
          <a:xfrm>
            <a:off x="4800746" y="1747838"/>
            <a:ext cx="7098331" cy="47598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Dark tan enhancer for use indoor and outdoor without the use of bronzing agents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Coconut Water blend for skin balancing and electrolyte benefits to give the skin reparative hydration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Melanin stimulators allow a jump start in the tanning process for faster, darker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Antioxidant formula helps to ward off free radical damage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err="1">
                <a:solidFill>
                  <a:srgbClr val="000000"/>
                </a:solidFill>
                <a:uFillTx/>
                <a:latin typeface="Bodoni 72 Oldstyle Book" pitchFamily="2" charset="0"/>
                <a:ea typeface="SimSun" pitchFamily="2"/>
                <a:cs typeface="Lucida Sans" pitchFamily="2"/>
              </a:rPr>
              <a:t>Matrixyl</a:t>
            </a:r>
            <a:r>
              <a:rPr lang="en-US" sz="16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600" b="0" i="0" u="none" strike="noStrike" kern="1200" cap="none" spc="0" baseline="0" dirty="0" err="1">
                <a:solidFill>
                  <a:srgbClr val="000000"/>
                </a:solidFill>
                <a:uFillTx/>
                <a:latin typeface="Bodoni 72 Oldstyle Book" pitchFamily="2" charset="0"/>
                <a:ea typeface="SimSun" pitchFamily="2"/>
                <a:cs typeface="Lucida Sans" pitchFamily="2"/>
              </a:rPr>
              <a:t>Synthe</a:t>
            </a:r>
            <a:r>
              <a:rPr lang="en-US" sz="1600" b="0" i="0" u="none" strike="noStrike" kern="1200" cap="none" spc="0" baseline="0" dirty="0">
                <a:solidFill>
                  <a:srgbClr val="000000"/>
                </a:solidFill>
                <a:uFillTx/>
                <a:latin typeface="Bodoni 72 Oldstyle Book" pitchFamily="2" charset="0"/>
                <a:ea typeface="SimSun" pitchFamily="2"/>
                <a:cs typeface="Lucida Sans" pitchFamily="2"/>
              </a:rPr>
              <a:t> 6™ – Targets and fills in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Diamond Dust extracts allow for an illuminating effect to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Naturally energizing and cellulite fighting Champagne, Coffee and Guarana extracts work together to tighten and reduce the appearance of imperfections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Vitamin E – Helps reduce the appearance of scars and stretch marks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Hypoallergenic, Vegan and Gluten &amp; Carb Free formula for sensitive skin tanners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Oldstyle Book" pitchFamily="2" charset="0"/>
                <a:ea typeface="SimSun" pitchFamily="2"/>
                <a:cs typeface="Lucida Sans" pitchFamily="2"/>
              </a:rPr>
              <a:t>	Fragrance: </a:t>
            </a:r>
            <a:r>
              <a:rPr lang="en-US" sz="1600" dirty="0">
                <a:solidFill>
                  <a:srgbClr val="000000"/>
                </a:solidFill>
                <a:latin typeface="Bodoni 72 Oldstyle Book" pitchFamily="2" charset="0"/>
                <a:ea typeface="SimSun" pitchFamily="2"/>
                <a:cs typeface="Lucida Sans" pitchFamily="2"/>
              </a:rPr>
              <a:t>Cool Pink Coco</a:t>
            </a:r>
            <a:endParaRPr lang="en-US" sz="16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05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185874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6A167-0376-5743-93A5-AB2F346B1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9FFE448-05AA-1A49-829D-3ED703C2487B}"/>
              </a:ext>
            </a:extLst>
          </p:cNvPr>
          <p:cNvPicPr>
            <a:picLocks noChangeAspect="1"/>
          </p:cNvPicPr>
          <p:nvPr/>
        </p:nvPicPr>
        <p:blipFill>
          <a:blip r:embed="rId3"/>
          <a:stretch>
            <a:fillRect/>
          </a:stretch>
        </p:blipFill>
        <p:spPr>
          <a:xfrm>
            <a:off x="8343905" y="273565"/>
            <a:ext cx="3411996" cy="2340122"/>
          </a:xfrm>
          <a:prstGeom prst="rect">
            <a:avLst/>
          </a:prstGeom>
        </p:spPr>
      </p:pic>
      <p:pic>
        <p:nvPicPr>
          <p:cNvPr id="6" name="Picture 5">
            <a:extLst>
              <a:ext uri="{FF2B5EF4-FFF2-40B4-BE49-F238E27FC236}">
                <a16:creationId xmlns:a16="http://schemas.microsoft.com/office/drawing/2014/main" id="{A36B75CE-0ABE-3240-8A54-EF3B24810123}"/>
              </a:ext>
            </a:extLst>
          </p:cNvPr>
          <p:cNvPicPr>
            <a:picLocks noChangeAspect="1"/>
          </p:cNvPicPr>
          <p:nvPr/>
        </p:nvPicPr>
        <p:blipFill>
          <a:blip r:embed="rId4"/>
          <a:stretch>
            <a:fillRect/>
          </a:stretch>
        </p:blipFill>
        <p:spPr>
          <a:xfrm>
            <a:off x="4565325" y="1031129"/>
            <a:ext cx="3517383" cy="1976342"/>
          </a:xfrm>
          <a:prstGeom prst="rect">
            <a:avLst/>
          </a:prstGeom>
        </p:spPr>
      </p:pic>
      <p:pic>
        <p:nvPicPr>
          <p:cNvPr id="7" name="Picture 6">
            <a:extLst>
              <a:ext uri="{FF2B5EF4-FFF2-40B4-BE49-F238E27FC236}">
                <a16:creationId xmlns:a16="http://schemas.microsoft.com/office/drawing/2014/main" id="{1DA2726A-82B4-724D-8E95-29F24992FB08}"/>
              </a:ext>
            </a:extLst>
          </p:cNvPr>
          <p:cNvPicPr>
            <a:picLocks noChangeAspect="1"/>
          </p:cNvPicPr>
          <p:nvPr/>
        </p:nvPicPr>
        <p:blipFill>
          <a:blip r:embed="rId5"/>
          <a:stretch>
            <a:fillRect/>
          </a:stretch>
        </p:blipFill>
        <p:spPr>
          <a:xfrm>
            <a:off x="583246" y="4438650"/>
            <a:ext cx="6360043" cy="1270695"/>
          </a:xfrm>
          <a:prstGeom prst="rect">
            <a:avLst/>
          </a:prstGeom>
        </p:spPr>
      </p:pic>
      <p:pic>
        <p:nvPicPr>
          <p:cNvPr id="8" name="Picture 7">
            <a:extLst>
              <a:ext uri="{FF2B5EF4-FFF2-40B4-BE49-F238E27FC236}">
                <a16:creationId xmlns:a16="http://schemas.microsoft.com/office/drawing/2014/main" id="{521DB7DD-A992-3648-AA73-35B3377268F8}"/>
              </a:ext>
            </a:extLst>
          </p:cNvPr>
          <p:cNvPicPr>
            <a:picLocks noChangeAspect="1"/>
          </p:cNvPicPr>
          <p:nvPr/>
        </p:nvPicPr>
        <p:blipFill>
          <a:blip r:embed="rId6"/>
          <a:stretch>
            <a:fillRect/>
          </a:stretch>
        </p:blipFill>
        <p:spPr>
          <a:xfrm>
            <a:off x="506307" y="3429000"/>
            <a:ext cx="5596043" cy="669210"/>
          </a:xfrm>
          <a:prstGeom prst="rect">
            <a:avLst/>
          </a:prstGeom>
        </p:spPr>
      </p:pic>
      <p:pic>
        <p:nvPicPr>
          <p:cNvPr id="9" name="Picture 8">
            <a:extLst>
              <a:ext uri="{FF2B5EF4-FFF2-40B4-BE49-F238E27FC236}">
                <a16:creationId xmlns:a16="http://schemas.microsoft.com/office/drawing/2014/main" id="{39DCAA14-5CB8-4D45-9FF0-72E81344FBA1}"/>
              </a:ext>
            </a:extLst>
          </p:cNvPr>
          <p:cNvPicPr>
            <a:picLocks noChangeAspect="1"/>
          </p:cNvPicPr>
          <p:nvPr/>
        </p:nvPicPr>
        <p:blipFill>
          <a:blip r:embed="rId7"/>
          <a:stretch>
            <a:fillRect/>
          </a:stretch>
        </p:blipFill>
        <p:spPr>
          <a:xfrm>
            <a:off x="7155782" y="3409676"/>
            <a:ext cx="4600119" cy="2057948"/>
          </a:xfrm>
          <a:prstGeom prst="rect">
            <a:avLst/>
          </a:prstGeom>
        </p:spPr>
      </p:pic>
      <p:pic>
        <p:nvPicPr>
          <p:cNvPr id="11" name="Picture 10">
            <a:extLst>
              <a:ext uri="{FF2B5EF4-FFF2-40B4-BE49-F238E27FC236}">
                <a16:creationId xmlns:a16="http://schemas.microsoft.com/office/drawing/2014/main" id="{9E757788-487B-3947-90E1-AED4FE6877DD}"/>
              </a:ext>
            </a:extLst>
          </p:cNvPr>
          <p:cNvPicPr>
            <a:picLocks noChangeAspect="1"/>
          </p:cNvPicPr>
          <p:nvPr/>
        </p:nvPicPr>
        <p:blipFill>
          <a:blip r:embed="rId8"/>
          <a:stretch>
            <a:fillRect/>
          </a:stretch>
        </p:blipFill>
        <p:spPr>
          <a:xfrm>
            <a:off x="411536" y="517034"/>
            <a:ext cx="3892592" cy="1763311"/>
          </a:xfrm>
          <a:prstGeom prst="rect">
            <a:avLst/>
          </a:prstGeom>
        </p:spPr>
      </p:pic>
    </p:spTree>
    <p:extLst>
      <p:ext uri="{BB962C8B-B14F-4D97-AF65-F5344CB8AC3E}">
        <p14:creationId xmlns:p14="http://schemas.microsoft.com/office/powerpoint/2010/main" val="1188036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7547C-1732-7744-B4A4-8F4E68F6A246}"/>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D87C929F-4028-7B42-A481-03873148D93D}"/>
              </a:ext>
            </a:extLst>
          </p:cNvPr>
          <p:cNvSpPr txBox="1"/>
          <p:nvPr/>
        </p:nvSpPr>
        <p:spPr>
          <a:xfrm>
            <a:off x="4662188" y="2698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Enchanted Emerald</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Brilliance Boosting 4K Body Hydrator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With Captivating Collagen, Exuberant Electrolytes &amp; Royal Raspberry Blend</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odoni 72 Oldstyle Book" pitchFamily="2" charset="0"/>
                <a:ea typeface="SimSun" pitchFamily="2"/>
                <a:cs typeface="Arial" pitchFamily="34"/>
              </a:rPr>
              <a:t>For Fascinatingly Flawless No Filter Needed Results</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5" name="Content Placeholder 2">
            <a:extLst>
              <a:ext uri="{FF2B5EF4-FFF2-40B4-BE49-F238E27FC236}">
                <a16:creationId xmlns:a16="http://schemas.microsoft.com/office/drawing/2014/main" id="{8721BB33-D942-1C4F-BC0E-040630E9CB0D}"/>
              </a:ext>
            </a:extLst>
          </p:cNvPr>
          <p:cNvSpPr txBox="1"/>
          <p:nvPr/>
        </p:nvSpPr>
        <p:spPr>
          <a:xfrm>
            <a:off x="4662188" y="1544638"/>
            <a:ext cx="7236881" cy="4759836"/>
          </a:xfrm>
          <a:prstGeom prst="rect">
            <a:avLst/>
          </a:prstGeom>
          <a:noFill/>
          <a:ln cap="flat">
            <a:noFill/>
          </a:ln>
        </p:spPr>
        <p:txBody>
          <a:bodyPr vert="horz" wrap="square" lIns="91440" tIns="45720" rIns="91440" bIns="45720" anchor="t" anchorCtr="0" compatLnSpc="1">
            <a:normAutofit fontScale="85000" lnSpcReduction="20000"/>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Sugarcane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Squalane</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 Helps to provide weightless hydration, balance excess oil, soothe and promote a plump, firm appearance to the facial skin, non-comedogenic and good for all skin types</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Revolutionary 4K Blend – Allows for deeper hydration and longer lasting tanning results as well as better penetration of the high end skincare ingredients, while also working to blur imperfections and allow for a crystal clear complexion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Vegan Collagen –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White Birch – Anti-aging and skin firming benefits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Cotton &amp; Rice Extract – Soothe and soften the skin without irritation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Cocoa &amp;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Shea</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Butter – Provides deep, long lasting hydration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Royal Raspberry Extracts – High </a:t>
            </a:r>
            <a:r>
              <a:rPr lang="en-US" sz="1400" dirty="0">
                <a:solidFill>
                  <a:srgbClr val="000000"/>
                </a:solidFill>
                <a:latin typeface="Bodoni 72 Oldstyle Book" pitchFamily="2" charset="0"/>
                <a:ea typeface="SimSun" pitchFamily="2"/>
                <a:cs typeface="Lucida Sans" pitchFamily="2"/>
              </a:rPr>
              <a:t>in Vitamin C, raspberry extract can help to reduce the signs of aging as well as target dark spots and wrinkle formations in the skin</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Prestigious Probiotics – Helps to restore and renew the skin’s moisture balance and barrier</a:t>
            </a:r>
          </a:p>
          <a:p>
            <a:pPr lvl="0">
              <a:lnSpc>
                <a:spcPct val="7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Cactus Water – High in antioxidants, vitamins and electrolytes to keep skin hydrated while protecting against sun damage, aging and collagen loss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Paraben, Gluten &amp; Sulfate Free Sensitiv</a:t>
            </a:r>
            <a:r>
              <a:rPr lang="en-US" sz="1400" dirty="0">
                <a:solidFill>
                  <a:srgbClr val="000000"/>
                </a:solidFill>
                <a:latin typeface="Bodoni 72 Oldstyle Book" pitchFamily="2" charset="0"/>
                <a:ea typeface="SimSun" pitchFamily="2"/>
                <a:cs typeface="Lucida Sans" pitchFamily="2"/>
              </a:rPr>
              <a:t>e Skin Formula</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Enchanted Emerald</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410199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705E2-6D42-A24B-87F7-87B99FD99397}"/>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4" name="TextBox 3">
            <a:extLst>
              <a:ext uri="{FF2B5EF4-FFF2-40B4-BE49-F238E27FC236}">
                <a16:creationId xmlns:a16="http://schemas.microsoft.com/office/drawing/2014/main" id="{F9EFBAEC-C1B3-4148-95F0-33DB9B83FD45}"/>
              </a:ext>
            </a:extLst>
          </p:cNvPr>
          <p:cNvSpPr txBox="1"/>
          <p:nvPr/>
        </p:nvSpPr>
        <p:spPr>
          <a:xfrm>
            <a:off x="177800" y="4610100"/>
            <a:ext cx="4661024" cy="1815882"/>
          </a:xfrm>
          <a:prstGeom prst="rect">
            <a:avLst/>
          </a:prstGeom>
          <a:noFill/>
        </p:spPr>
        <p:txBody>
          <a:bodyPr wrap="square" rtlCol="0">
            <a:spAutoFit/>
          </a:bodyPr>
          <a:lstStyle/>
          <a:p>
            <a:pPr algn="ctr"/>
            <a:r>
              <a:rPr lang="en-US" sz="2800" b="1" dirty="0">
                <a:latin typeface="Bodoni 72 Oldstyle Book" pitchFamily="2" charset="0"/>
              </a:rPr>
              <a:t>Megan Racine</a:t>
            </a:r>
          </a:p>
          <a:p>
            <a:pPr algn="ctr"/>
            <a:r>
              <a:rPr lang="en-US" sz="2800" b="1" dirty="0">
                <a:latin typeface="Bodoni 72 Oldstyle Book" pitchFamily="2" charset="0"/>
              </a:rPr>
              <a:t>National Sales Trainer</a:t>
            </a:r>
          </a:p>
          <a:p>
            <a:pPr algn="ctr"/>
            <a:r>
              <a:rPr lang="en-US" sz="2800" b="1" dirty="0">
                <a:latin typeface="Bodoni 72 Oldstyle Book" pitchFamily="2" charset="0"/>
                <a:hlinkClick r:id="rId4"/>
              </a:rPr>
              <a:t>Megan@devotedcreations.com</a:t>
            </a:r>
            <a:endParaRPr lang="en-US" sz="2800" b="1" dirty="0">
              <a:latin typeface="Bodoni 72 Oldstyle Book" pitchFamily="2" charset="0"/>
            </a:endParaRPr>
          </a:p>
          <a:p>
            <a:pPr algn="ctr"/>
            <a:r>
              <a:rPr lang="en-US" sz="2800" b="1" dirty="0">
                <a:latin typeface="Bodoni 72 Oldstyle Book" pitchFamily="2" charset="0"/>
              </a:rPr>
              <a:t>813-361-1866</a:t>
            </a:r>
          </a:p>
        </p:txBody>
      </p:sp>
      <p:sp>
        <p:nvSpPr>
          <p:cNvPr id="5" name="TextBox 4">
            <a:extLst>
              <a:ext uri="{FF2B5EF4-FFF2-40B4-BE49-F238E27FC236}">
                <a16:creationId xmlns:a16="http://schemas.microsoft.com/office/drawing/2014/main" id="{F2C1290D-DF8A-344F-97AA-A523112B5003}"/>
              </a:ext>
            </a:extLst>
          </p:cNvPr>
          <p:cNvSpPr txBox="1"/>
          <p:nvPr/>
        </p:nvSpPr>
        <p:spPr>
          <a:xfrm>
            <a:off x="7759700" y="2128897"/>
            <a:ext cx="4330824"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solidFill>
                  <a:srgbClr val="FF40FF"/>
                </a:solidFill>
                <a:latin typeface="Bodoni 72 Oldstyle Book" pitchFamily="2" charset="0"/>
              </a:rPr>
              <a:t>If you are named WINNER, send me an email with:</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Name</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Salon Name</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Shipping Address</a:t>
            </a:r>
          </a:p>
        </p:txBody>
      </p:sp>
    </p:spTree>
    <p:extLst>
      <p:ext uri="{BB962C8B-B14F-4D97-AF65-F5344CB8AC3E}">
        <p14:creationId xmlns:p14="http://schemas.microsoft.com/office/powerpoint/2010/main" val="273452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AC3031D-C599-BA4D-8775-454AD439F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4A1F9AB-570F-3C48-AC60-E5C3BF0B2909}"/>
              </a:ext>
            </a:extLst>
          </p:cNvPr>
          <p:cNvSpPr>
            <a:spLocks noGrp="1"/>
          </p:cNvSpPr>
          <p:nvPr>
            <p:ph type="title"/>
          </p:nvPr>
        </p:nvSpPr>
        <p:spPr/>
        <p:txBody>
          <a:bodyPr>
            <a:normAutofit/>
          </a:bodyPr>
          <a:lstStyle/>
          <a:p>
            <a:pPr algn="ctr"/>
            <a:r>
              <a:rPr lang="en-US" sz="8000" dirty="0">
                <a:latin typeface="Bodoni 72 Oldstyle Book" pitchFamily="2" charset="0"/>
              </a:rPr>
              <a:t>The Basics</a:t>
            </a:r>
          </a:p>
        </p:txBody>
      </p:sp>
      <p:sp>
        <p:nvSpPr>
          <p:cNvPr id="3" name="Content Placeholder 2">
            <a:extLst>
              <a:ext uri="{FF2B5EF4-FFF2-40B4-BE49-F238E27FC236}">
                <a16:creationId xmlns:a16="http://schemas.microsoft.com/office/drawing/2014/main" id="{A99D241B-8F36-D04D-B08E-760FAC48EBBD}"/>
              </a:ext>
            </a:extLst>
          </p:cNvPr>
          <p:cNvSpPr>
            <a:spLocks noGrp="1"/>
          </p:cNvSpPr>
          <p:nvPr>
            <p:ph idx="1"/>
          </p:nvPr>
        </p:nvSpPr>
        <p:spPr>
          <a:xfrm>
            <a:off x="736600" y="2483644"/>
            <a:ext cx="3581400" cy="2036061"/>
          </a:xfrm>
          <a:ln>
            <a:solidFill>
              <a:srgbClr val="FF40FF"/>
            </a:solidFill>
          </a:ln>
        </p:spPr>
        <p:txBody>
          <a:bodyPr anchor="ctr">
            <a:normAutofit/>
          </a:bodyPr>
          <a:lstStyle/>
          <a:p>
            <a:pPr marL="0" indent="0" algn="ctr">
              <a:lnSpc>
                <a:spcPct val="100000"/>
              </a:lnSpc>
              <a:buNone/>
            </a:pPr>
            <a:r>
              <a:rPr lang="en-US" sz="6000" dirty="0">
                <a:latin typeface="Bodoni 72 Oldstyle Book" pitchFamily="2" charset="0"/>
              </a:rPr>
              <a:t>Why we use Lotion</a:t>
            </a:r>
          </a:p>
        </p:txBody>
      </p:sp>
      <p:sp>
        <p:nvSpPr>
          <p:cNvPr id="7" name="Content Placeholder 2">
            <a:extLst>
              <a:ext uri="{FF2B5EF4-FFF2-40B4-BE49-F238E27FC236}">
                <a16:creationId xmlns:a16="http://schemas.microsoft.com/office/drawing/2014/main" id="{ACA796E9-93DB-524C-AF77-AA862584F3BC}"/>
              </a:ext>
            </a:extLst>
          </p:cNvPr>
          <p:cNvSpPr txBox="1">
            <a:spLocks/>
          </p:cNvSpPr>
          <p:nvPr/>
        </p:nvSpPr>
        <p:spPr>
          <a:xfrm>
            <a:off x="4305300" y="2483643"/>
            <a:ext cx="3581400" cy="2036061"/>
          </a:xfrm>
          <a:prstGeom prst="rect">
            <a:avLst/>
          </a:prstGeom>
          <a:ln>
            <a:solidFill>
              <a:srgbClr val="FF40FF"/>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6000" dirty="0">
                <a:latin typeface="Bodoni 72 Oldstyle Book" pitchFamily="2" charset="0"/>
              </a:rPr>
              <a:t>Category of Lotion</a:t>
            </a:r>
          </a:p>
        </p:txBody>
      </p:sp>
      <p:sp>
        <p:nvSpPr>
          <p:cNvPr id="8" name="Content Placeholder 2">
            <a:extLst>
              <a:ext uri="{FF2B5EF4-FFF2-40B4-BE49-F238E27FC236}">
                <a16:creationId xmlns:a16="http://schemas.microsoft.com/office/drawing/2014/main" id="{3D3325F6-14A4-0042-950D-1D72233D0820}"/>
              </a:ext>
            </a:extLst>
          </p:cNvPr>
          <p:cNvSpPr txBox="1">
            <a:spLocks/>
          </p:cNvSpPr>
          <p:nvPr/>
        </p:nvSpPr>
        <p:spPr>
          <a:xfrm>
            <a:off x="7886700" y="2480864"/>
            <a:ext cx="3581400" cy="2036061"/>
          </a:xfrm>
          <a:prstGeom prst="rect">
            <a:avLst/>
          </a:prstGeom>
          <a:ln>
            <a:solidFill>
              <a:srgbClr val="FF40FF"/>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6000" dirty="0">
                <a:latin typeface="Bodoni 72 Oldstyle Book" pitchFamily="2" charset="0"/>
              </a:rPr>
              <a:t>Base of Lotion</a:t>
            </a:r>
          </a:p>
        </p:txBody>
      </p:sp>
    </p:spTree>
    <p:extLst>
      <p:ext uri="{BB962C8B-B14F-4D97-AF65-F5344CB8AC3E}">
        <p14:creationId xmlns:p14="http://schemas.microsoft.com/office/powerpoint/2010/main" val="4274843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E519DA79-4C2D-7B49-BA42-6FE46CDDF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a:extLst>
              <a:ext uri="{FF2B5EF4-FFF2-40B4-BE49-F238E27FC236}">
                <a16:creationId xmlns:a16="http://schemas.microsoft.com/office/drawing/2014/main" id="{11242D87-ADCC-0F4B-935C-D4DF3F058B52}"/>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u="sng" dirty="0">
                <a:latin typeface="BODONI 72 OLDSTYLE BOOK" pitchFamily="2" charset="0"/>
              </a:rPr>
              <a:t>Why do we use tanning lotion?</a:t>
            </a:r>
          </a:p>
        </p:txBody>
      </p:sp>
      <p:sp>
        <p:nvSpPr>
          <p:cNvPr id="4" name="Content Placeholder 2">
            <a:extLst>
              <a:ext uri="{FF2B5EF4-FFF2-40B4-BE49-F238E27FC236}">
                <a16:creationId xmlns:a16="http://schemas.microsoft.com/office/drawing/2014/main" id="{3C9C529E-2E1E-FB42-923F-6ED9701FB803}"/>
              </a:ext>
            </a:extLst>
          </p:cNvPr>
          <p:cNvSpPr txBox="1"/>
          <p:nvPr/>
        </p:nvSpPr>
        <p:spPr>
          <a:xfrm>
            <a:off x="832286" y="1532424"/>
            <a:ext cx="4701616" cy="4351336"/>
          </a:xfrm>
          <a:prstGeom prst="rect">
            <a:avLst/>
          </a:prstGeom>
          <a:noFill/>
          <a:ln cap="flat">
            <a:noFill/>
          </a:ln>
        </p:spPr>
        <p:txBody>
          <a:bodyPr>
            <a:normAutofit fontScale="85000" lnSpcReduction="20000"/>
          </a:bodyPr>
          <a:lstStyle/>
          <a:p>
            <a:pPr eaLnBrk="1" fontAlgn="auto" hangingPunct="1">
              <a:spcBef>
                <a:spcPts val="0"/>
              </a:spcBef>
              <a:spcAft>
                <a:spcPts val="1415"/>
              </a:spcAft>
              <a:defRPr sz="1700" b="0" i="0" u="none" strike="noStrike" kern="0" cap="none" spc="0" baseline="0">
                <a:solidFill>
                  <a:srgbClr val="000000"/>
                </a:solidFill>
                <a:uFillTx/>
              </a:defRPr>
            </a:pPr>
            <a:endParaRPr lang="en-US" sz="3000" b="1" kern="0" dirty="0">
              <a:solidFill>
                <a:srgbClr val="000000"/>
              </a:solidFill>
              <a:highlight>
                <a:srgbClr val="FF00FF"/>
              </a:highlight>
              <a:latin typeface="BODONI 72 OLDSTYLE BOOK" pitchFamily="2" charset="0"/>
              <a:ea typeface="SimSun" pitchFamily="2"/>
            </a:endParaRPr>
          </a:p>
          <a:p>
            <a:pPr eaLnBrk="1" fontAlgn="auto" hangingPunct="1">
              <a:spcBef>
                <a:spcPts val="0"/>
              </a:spcBef>
              <a:spcAft>
                <a:spcPts val="1415"/>
              </a:spcAft>
              <a:defRPr sz="1700" b="0" i="0" u="none" strike="noStrike" kern="0" cap="none" spc="0" baseline="0">
                <a:solidFill>
                  <a:srgbClr val="000000"/>
                </a:solidFill>
                <a:uFillTx/>
              </a:defRPr>
            </a:pPr>
            <a:r>
              <a:rPr lang="en-US" sz="3000" b="1" kern="0" dirty="0">
                <a:solidFill>
                  <a:srgbClr val="000000"/>
                </a:solidFill>
                <a:highlight>
                  <a:srgbClr val="FF00FF"/>
                </a:highlight>
                <a:latin typeface="BODONI 72 OLDSTYLE BOOK" pitchFamily="2" charset="0"/>
                <a:ea typeface="SimSun" pitchFamily="2"/>
              </a:rPr>
              <a:t>HYDRATION</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UV light needs somewhere to pull moisture from</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Natural exfoliation process is 30-45 days</a:t>
            </a:r>
          </a:p>
          <a:p>
            <a:pPr eaLnBrk="1" fontAlgn="auto" hangingPunct="1">
              <a:spcBef>
                <a:spcPts val="0"/>
              </a:spcBef>
              <a:spcAft>
                <a:spcPts val="1415"/>
              </a:spcAft>
              <a:defRPr sz="1700" b="0" i="0" u="none" strike="noStrike" kern="0" cap="none" spc="0" baseline="0">
                <a:solidFill>
                  <a:srgbClr val="000000"/>
                </a:solidFill>
                <a:uFillTx/>
              </a:defRPr>
            </a:pPr>
            <a:endParaRPr lang="en-US" sz="2400" kern="0" dirty="0">
              <a:solidFill>
                <a:srgbClr val="000000"/>
              </a:solidFill>
              <a:latin typeface="Bodoni 72 Oldstyle Book" pitchFamily="2" charset="0"/>
              <a:ea typeface="SimSun" pitchFamily="2"/>
            </a:endParaRPr>
          </a:p>
          <a:p>
            <a:pPr eaLnBrk="1" fontAlgn="auto" hangingPunct="1">
              <a:spcBef>
                <a:spcPts val="0"/>
              </a:spcBef>
              <a:spcAft>
                <a:spcPts val="1415"/>
              </a:spcAft>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What is “tanning dry”?</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Dehydrated skin speeds up exfoliation process to 5-7 days</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Color won’t last as long</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dirty="0">
                <a:solidFill>
                  <a:srgbClr val="000000"/>
                </a:solidFill>
                <a:latin typeface="Bodoni 72 Oldstyle Book" pitchFamily="2" charset="0"/>
                <a:ea typeface="SimSun" pitchFamily="2"/>
              </a:rPr>
              <a:t>Wasting time and money</a:t>
            </a:r>
          </a:p>
        </p:txBody>
      </p:sp>
      <p:sp>
        <p:nvSpPr>
          <p:cNvPr id="5" name="Content Placeholder 2">
            <a:extLst>
              <a:ext uri="{FF2B5EF4-FFF2-40B4-BE49-F238E27FC236}">
                <a16:creationId xmlns:a16="http://schemas.microsoft.com/office/drawing/2014/main" id="{0C2EDE6B-DC10-FA48-8A09-730C716A8C59}"/>
              </a:ext>
            </a:extLst>
          </p:cNvPr>
          <p:cNvSpPr txBox="1"/>
          <p:nvPr/>
        </p:nvSpPr>
        <p:spPr>
          <a:xfrm>
            <a:off x="6658103" y="1568552"/>
            <a:ext cx="4701616" cy="4351336"/>
          </a:xfrm>
          <a:prstGeom prst="rect">
            <a:avLst/>
          </a:prstGeom>
          <a:noFill/>
          <a:ln cap="flat">
            <a:noFill/>
          </a:ln>
        </p:spPr>
        <p:txBody>
          <a:bodyPr>
            <a:normAutofit fontScale="92500" lnSpcReduction="10000"/>
          </a:bodyPr>
          <a:lstStyle/>
          <a:p>
            <a:pPr eaLnBrk="1" fontAlgn="auto" hangingPunct="1">
              <a:spcBef>
                <a:spcPts val="0"/>
              </a:spcBef>
              <a:spcAft>
                <a:spcPts val="1415"/>
              </a:spcAft>
              <a:defRPr sz="1700" b="0" i="0" u="none" strike="noStrike" kern="0" cap="none" spc="0" baseline="0">
                <a:solidFill>
                  <a:srgbClr val="000000"/>
                </a:solidFill>
                <a:uFillTx/>
              </a:defRPr>
            </a:pPr>
            <a:endParaRPr lang="en-US" sz="3000" b="1" kern="0">
              <a:solidFill>
                <a:srgbClr val="000000"/>
              </a:solidFill>
              <a:highlight>
                <a:srgbClr val="FF00FF"/>
              </a:highlight>
              <a:latin typeface="BODONI 72 OLDSTYLE BOOK" pitchFamily="2" charset="0"/>
              <a:ea typeface="SimSun" pitchFamily="2"/>
            </a:endParaRPr>
          </a:p>
          <a:p>
            <a:pPr eaLnBrk="1" fontAlgn="auto" hangingPunct="1">
              <a:spcBef>
                <a:spcPts val="0"/>
              </a:spcBef>
              <a:spcAft>
                <a:spcPts val="1415"/>
              </a:spcAft>
              <a:defRPr sz="1700" b="0" i="0" u="none" strike="noStrike" kern="0" cap="none" spc="0" baseline="0">
                <a:solidFill>
                  <a:srgbClr val="000000"/>
                </a:solidFill>
                <a:uFillTx/>
              </a:defRPr>
            </a:pPr>
            <a:r>
              <a:rPr lang="en-US" sz="3000" b="1" kern="0">
                <a:solidFill>
                  <a:srgbClr val="000000"/>
                </a:solidFill>
                <a:highlight>
                  <a:srgbClr val="FF00FF"/>
                </a:highlight>
                <a:latin typeface="BODONI 72 OLDSTYLE BOOK" pitchFamily="2" charset="0"/>
                <a:ea typeface="SimSun" pitchFamily="2"/>
              </a:rPr>
              <a:t>TYROSINE</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endParaRPr lang="en-US" sz="2400" kern="0">
              <a:solidFill>
                <a:srgbClr val="000000"/>
              </a:solidFill>
              <a:latin typeface="Bodoni 72 Oldstyle Book" pitchFamily="2" charset="0"/>
              <a:ea typeface="SimSun" pitchFamily="2"/>
            </a:endParaRP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30-60 seconds instead of 7-10 minutes</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Tyrosine stimulates your melanin activity allowing you to start tanning faster</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Every product contains tyrosine</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r>
              <a:rPr lang="en-US" sz="2400" kern="0">
                <a:solidFill>
                  <a:srgbClr val="000000"/>
                </a:solidFill>
                <a:latin typeface="Bodoni 72 Oldstyle Book" pitchFamily="2" charset="0"/>
                <a:ea typeface="SimSun" pitchFamily="2"/>
              </a:rPr>
              <a:t>Increase results by 60%</a:t>
            </a:r>
          </a:p>
          <a:p>
            <a:pPr marL="457200" indent="-457200" eaLnBrk="1" fontAlgn="auto" hangingPunct="1">
              <a:spcBef>
                <a:spcPts val="0"/>
              </a:spcBef>
              <a:spcAft>
                <a:spcPts val="1415"/>
              </a:spcAft>
              <a:buSzPct val="100000"/>
              <a:buFont typeface="Arial" pitchFamily="34"/>
              <a:buChar char="•"/>
              <a:defRPr sz="1700" b="0" i="0" u="none" strike="noStrike" kern="0" cap="none" spc="0" baseline="0">
                <a:solidFill>
                  <a:srgbClr val="000000"/>
                </a:solidFill>
                <a:uFillTx/>
              </a:defRPr>
            </a:pPr>
            <a:endParaRPr lang="en-US" sz="2400" kern="0">
              <a:solidFill>
                <a:srgbClr val="000000"/>
              </a:solidFill>
              <a:latin typeface="Bodoni 72 Oldstyle Book" pitchFamily="2" charset="0"/>
              <a:ea typeface="SimSun" pitchFamily="2"/>
            </a:endParaRPr>
          </a:p>
          <a:p>
            <a:pPr eaLnBrk="1" fontAlgn="auto" hangingPunct="1">
              <a:spcBef>
                <a:spcPts val="0"/>
              </a:spcBef>
              <a:spcAft>
                <a:spcPts val="1415"/>
              </a:spcAft>
              <a:defRPr sz="1700" b="0" i="0" u="none" strike="noStrike" kern="0" cap="none" spc="0" baseline="0">
                <a:solidFill>
                  <a:srgbClr val="000000"/>
                </a:solidFill>
                <a:uFillTx/>
              </a:defRPr>
            </a:pPr>
            <a:endParaRPr lang="en-US" sz="2400" kern="0">
              <a:solidFill>
                <a:srgbClr val="000000"/>
              </a:solidFill>
              <a:latin typeface="Bodoni 72 Oldstyle Book" pitchFamily="2" charset="0"/>
              <a:ea typeface="SimSun" pitchFamily="2"/>
            </a:endParaRPr>
          </a:p>
        </p:txBody>
      </p:sp>
      <p:pic>
        <p:nvPicPr>
          <p:cNvPr id="6" name="Picture 6">
            <a:extLst>
              <a:ext uri="{FF2B5EF4-FFF2-40B4-BE49-F238E27FC236}">
                <a16:creationId xmlns:a16="http://schemas.microsoft.com/office/drawing/2014/main" id="{D22D5CAA-AF45-0247-A6FF-C95CCD623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438" y="1568450"/>
            <a:ext cx="2301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6057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1B177869-78BC-0847-89D2-E2D7AF173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a:extLst>
              <a:ext uri="{FF2B5EF4-FFF2-40B4-BE49-F238E27FC236}">
                <a16:creationId xmlns:a16="http://schemas.microsoft.com/office/drawing/2014/main" id="{5F1759D0-2B71-2949-9A9A-D9D21237E707}"/>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Categories of Lotion</a:t>
            </a:r>
          </a:p>
        </p:txBody>
      </p:sp>
      <p:pic>
        <p:nvPicPr>
          <p:cNvPr id="8" name="Picture 4">
            <a:extLst>
              <a:ext uri="{FF2B5EF4-FFF2-40B4-BE49-F238E27FC236}">
                <a16:creationId xmlns:a16="http://schemas.microsoft.com/office/drawing/2014/main" id="{2D1331B6-CCF6-4942-951E-995431117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1446211"/>
            <a:ext cx="15303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0E572581-3956-8D42-9CAC-1A34CF9B8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2907" y="2246312"/>
            <a:ext cx="147796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B38B7414-7F51-944D-9193-E4E6CE53AA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838" y="2888455"/>
            <a:ext cx="1506537"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A picture containing wine, sitting, food&#10;&#10;Description automatically generated">
            <a:extLst>
              <a:ext uri="{FF2B5EF4-FFF2-40B4-BE49-F238E27FC236}">
                <a16:creationId xmlns:a16="http://schemas.microsoft.com/office/drawing/2014/main" id="{A4463044-412B-4B46-839C-525036060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806" y="1995487"/>
            <a:ext cx="14763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4A3B40D-56C6-B04D-9EC1-952D94C9EC18}"/>
              </a:ext>
            </a:extLst>
          </p:cNvPr>
          <p:cNvSpPr txBox="1"/>
          <p:nvPr/>
        </p:nvSpPr>
        <p:spPr>
          <a:xfrm rot="19997630">
            <a:off x="530368" y="2454926"/>
            <a:ext cx="2088357" cy="523220"/>
          </a:xfrm>
          <a:prstGeom prst="rect">
            <a:avLst/>
          </a:prstGeom>
          <a:solidFill>
            <a:srgbClr val="FF40FF"/>
          </a:solidFill>
          <a:ln>
            <a:solidFill>
              <a:schemeClr val="tx1"/>
            </a:solidFill>
          </a:ln>
        </p:spPr>
        <p:txBody>
          <a:bodyPr wrap="square" rtlCol="0" anchor="ctr">
            <a:spAutoFit/>
          </a:bodyPr>
          <a:lstStyle/>
          <a:p>
            <a:pPr algn="ctr"/>
            <a:r>
              <a:rPr lang="en-US" sz="2800" dirty="0">
                <a:latin typeface="Bodoni 72 Oldstyle Book" pitchFamily="2" charset="0"/>
              </a:rPr>
              <a:t>Accelerators</a:t>
            </a:r>
          </a:p>
        </p:txBody>
      </p:sp>
      <p:sp>
        <p:nvSpPr>
          <p:cNvPr id="13" name="TextBox 12">
            <a:extLst>
              <a:ext uri="{FF2B5EF4-FFF2-40B4-BE49-F238E27FC236}">
                <a16:creationId xmlns:a16="http://schemas.microsoft.com/office/drawing/2014/main" id="{4443F2BC-62BF-634F-8B2A-46C6C39108B0}"/>
              </a:ext>
            </a:extLst>
          </p:cNvPr>
          <p:cNvSpPr txBox="1"/>
          <p:nvPr/>
        </p:nvSpPr>
        <p:spPr>
          <a:xfrm>
            <a:off x="3145222" y="5381624"/>
            <a:ext cx="2088357" cy="523220"/>
          </a:xfrm>
          <a:prstGeom prst="rect">
            <a:avLst/>
          </a:prstGeom>
          <a:solidFill>
            <a:srgbClr val="00FDFF"/>
          </a:solidFill>
          <a:ln>
            <a:solidFill>
              <a:schemeClr val="tx1"/>
            </a:solidFill>
          </a:ln>
        </p:spPr>
        <p:txBody>
          <a:bodyPr wrap="square" rtlCol="0" anchor="ctr">
            <a:spAutoFit/>
          </a:bodyPr>
          <a:lstStyle/>
          <a:p>
            <a:pPr algn="ctr"/>
            <a:r>
              <a:rPr lang="en-US" sz="2800" dirty="0">
                <a:latin typeface="Bodoni 72 Oldstyle Book" pitchFamily="2" charset="0"/>
              </a:rPr>
              <a:t>Bronzers</a:t>
            </a:r>
          </a:p>
        </p:txBody>
      </p:sp>
      <p:sp>
        <p:nvSpPr>
          <p:cNvPr id="14" name="TextBox 13">
            <a:extLst>
              <a:ext uri="{FF2B5EF4-FFF2-40B4-BE49-F238E27FC236}">
                <a16:creationId xmlns:a16="http://schemas.microsoft.com/office/drawing/2014/main" id="{BE31D933-62A9-694C-B7D4-5ACFA9261433}"/>
              </a:ext>
            </a:extLst>
          </p:cNvPr>
          <p:cNvSpPr txBox="1"/>
          <p:nvPr/>
        </p:nvSpPr>
        <p:spPr>
          <a:xfrm rot="20243051">
            <a:off x="9749892" y="5120013"/>
            <a:ext cx="2088357" cy="523220"/>
          </a:xfrm>
          <a:prstGeom prst="rect">
            <a:avLst/>
          </a:prstGeom>
          <a:solidFill>
            <a:srgbClr val="FF0000"/>
          </a:solidFill>
          <a:ln>
            <a:solidFill>
              <a:schemeClr val="tx1"/>
            </a:solidFill>
          </a:ln>
        </p:spPr>
        <p:txBody>
          <a:bodyPr wrap="square" rtlCol="0" anchor="ctr">
            <a:spAutoFit/>
          </a:bodyPr>
          <a:lstStyle/>
          <a:p>
            <a:pPr algn="ctr"/>
            <a:r>
              <a:rPr lang="en-US" sz="2800" dirty="0">
                <a:latin typeface="Bodoni 72 Oldstyle Book" pitchFamily="2" charset="0"/>
              </a:rPr>
              <a:t>Tingles</a:t>
            </a:r>
          </a:p>
        </p:txBody>
      </p:sp>
      <p:sp>
        <p:nvSpPr>
          <p:cNvPr id="5" name="Right Arrow 4">
            <a:extLst>
              <a:ext uri="{FF2B5EF4-FFF2-40B4-BE49-F238E27FC236}">
                <a16:creationId xmlns:a16="http://schemas.microsoft.com/office/drawing/2014/main" id="{AB360A45-7AC1-4C40-84C2-E8207195BFCF}"/>
              </a:ext>
            </a:extLst>
          </p:cNvPr>
          <p:cNvSpPr/>
          <p:nvPr/>
        </p:nvSpPr>
        <p:spPr>
          <a:xfrm rot="1264945">
            <a:off x="2038406" y="2901716"/>
            <a:ext cx="900333" cy="80010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8F4C6F4-B49F-C34A-921A-4D8F1A4FD990}"/>
              </a:ext>
            </a:extLst>
          </p:cNvPr>
          <p:cNvSpPr/>
          <p:nvPr/>
        </p:nvSpPr>
        <p:spPr>
          <a:xfrm rot="20337085">
            <a:off x="5350304" y="4981574"/>
            <a:ext cx="900333" cy="80010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CE34D758-7993-394E-B9A7-263C4EC58F9D}"/>
              </a:ext>
            </a:extLst>
          </p:cNvPr>
          <p:cNvSpPr/>
          <p:nvPr/>
        </p:nvSpPr>
        <p:spPr>
          <a:xfrm rot="17363493">
            <a:off x="4774029" y="4395792"/>
            <a:ext cx="900333" cy="80010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8A512C2-ED72-EA40-8A64-DC8433191DFC}"/>
              </a:ext>
            </a:extLst>
          </p:cNvPr>
          <p:cNvSpPr/>
          <p:nvPr/>
        </p:nvSpPr>
        <p:spPr>
          <a:xfrm rot="13020423">
            <a:off x="9784943" y="4279353"/>
            <a:ext cx="900333" cy="80010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3794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A88EF21C-D39B-234C-BEA5-11A3468F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a:extLst>
              <a:ext uri="{FF2B5EF4-FFF2-40B4-BE49-F238E27FC236}">
                <a16:creationId xmlns:a16="http://schemas.microsoft.com/office/drawing/2014/main" id="{4E6EE0C2-3EB3-3F47-A410-158EF8E950AB}"/>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Accelerators</a:t>
            </a:r>
          </a:p>
        </p:txBody>
      </p:sp>
      <p:sp>
        <p:nvSpPr>
          <p:cNvPr id="4" name="Content Placeholder 2">
            <a:extLst>
              <a:ext uri="{FF2B5EF4-FFF2-40B4-BE49-F238E27FC236}">
                <a16:creationId xmlns:a16="http://schemas.microsoft.com/office/drawing/2014/main" id="{72613982-529F-EF44-8888-7875605A0FF5}"/>
              </a:ext>
            </a:extLst>
          </p:cNvPr>
          <p:cNvSpPr txBox="1"/>
          <p:nvPr/>
        </p:nvSpPr>
        <p:spPr>
          <a:xfrm>
            <a:off x="831850" y="1531938"/>
            <a:ext cx="10515600" cy="1401762"/>
          </a:xfrm>
          <a:prstGeom prst="rect">
            <a:avLst/>
          </a:prstGeom>
          <a:noFill/>
          <a:ln cap="flat">
            <a:noFill/>
          </a:ln>
        </p:spPr>
        <p:txBody>
          <a:bodyPr>
            <a:normAutofit/>
          </a:bodyPr>
          <a:lstStyle/>
          <a:p>
            <a:pP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Optimizer, Intensifier, Pure Accelerator – they all mean the same thing!</a:t>
            </a:r>
          </a:p>
          <a:p>
            <a:pP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600" kern="0" dirty="0">
                <a:solidFill>
                  <a:srgbClr val="000000"/>
                </a:solidFill>
                <a:latin typeface="Bodoni 72 Oldstyle Book" pitchFamily="2" charset="0"/>
                <a:ea typeface="SimSun" pitchFamily="2"/>
              </a:rPr>
              <a:t>Blends tyrosine and moisturizers to accelerate the tan without the use of bronzers, tingle or anything extra</a:t>
            </a:r>
          </a:p>
          <a:p>
            <a:pPr eaLnBrk="1" fontAlgn="auto" hangingPunct="1">
              <a:lnSpc>
                <a:spcPct val="80000"/>
              </a:lnSpc>
              <a:spcBef>
                <a:spcPts val="0"/>
              </a:spcBef>
              <a:spcAft>
                <a:spcPts val="1415"/>
              </a:spcAft>
              <a:defRPr sz="1800" b="0" i="0" u="none" strike="noStrike" kern="0" cap="none" spc="0" baseline="0">
                <a:solidFill>
                  <a:srgbClr val="000000"/>
                </a:solidFill>
                <a:uFillTx/>
              </a:defRPr>
            </a:pPr>
            <a:endParaRPr lang="en-US" sz="2600" kern="0" dirty="0">
              <a:solidFill>
                <a:srgbClr val="000000"/>
              </a:solidFill>
              <a:latin typeface="Bodoni 72 Oldstyle Book" pitchFamily="2" charset="0"/>
              <a:ea typeface="SimSun" pitchFamily="2"/>
            </a:endParaRPr>
          </a:p>
          <a:p>
            <a:pPr eaLnBrk="1" fontAlgn="auto" hangingPunct="1">
              <a:lnSpc>
                <a:spcPct val="80000"/>
              </a:lnSpc>
              <a:spcBef>
                <a:spcPts val="0"/>
              </a:spcBef>
              <a:spcAft>
                <a:spcPts val="1415"/>
              </a:spcAft>
              <a:defRPr sz="1800" b="0" i="0" u="none" strike="noStrike" kern="0" cap="none" spc="0" baseline="0">
                <a:solidFill>
                  <a:srgbClr val="000000"/>
                </a:solidFill>
                <a:uFillTx/>
              </a:defRPr>
            </a:pPr>
            <a:endParaRPr lang="en-US" sz="2600" b="1" u="sng" kern="0" dirty="0">
              <a:solidFill>
                <a:srgbClr val="000000"/>
              </a:solidFill>
              <a:latin typeface="BODONI 72 OLDSTYLE BOOK" pitchFamily="2" charset="0"/>
              <a:ea typeface="SimSun" pitchFamily="2"/>
            </a:endParaRPr>
          </a:p>
        </p:txBody>
      </p:sp>
      <p:sp>
        <p:nvSpPr>
          <p:cNvPr id="24580" name="TextBox 4">
            <a:extLst>
              <a:ext uri="{FF2B5EF4-FFF2-40B4-BE49-F238E27FC236}">
                <a16:creationId xmlns:a16="http://schemas.microsoft.com/office/drawing/2014/main" id="{171CAB58-192C-2942-910F-D6E8D1A1C81A}"/>
              </a:ext>
            </a:extLst>
          </p:cNvPr>
          <p:cNvSpPr txBox="1">
            <a:spLocks noChangeArrowheads="1"/>
          </p:cNvSpPr>
          <p:nvPr/>
        </p:nvSpPr>
        <p:spPr bwMode="auto">
          <a:xfrm>
            <a:off x="2448804" y="3346450"/>
            <a:ext cx="3087688" cy="1908175"/>
          </a:xfrm>
          <a:prstGeom prst="rect">
            <a:avLst/>
          </a:prstGeom>
          <a:solidFill>
            <a:srgbClr val="FF40FF"/>
          </a:solidFill>
          <a:ln w="9528">
            <a:solidFill>
              <a:srgbClr val="000000"/>
            </a:solidFill>
            <a:miter lim="800000"/>
            <a:headEnd/>
            <a:tailEnd/>
          </a:ln>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b="1" u="sng" dirty="0">
                <a:latin typeface="BODONI 72 OLDSTYLE BOOK" pitchFamily="2" charset="0"/>
              </a:rPr>
              <a:t>Who are they for?</a:t>
            </a:r>
          </a:p>
          <a:p>
            <a:pPr algn="ctr" eaLnBrk="1" hangingPunct="1">
              <a:lnSpc>
                <a:spcPct val="100000"/>
              </a:lnSpc>
              <a:spcAft>
                <a:spcPct val="0"/>
              </a:spcAft>
            </a:pPr>
            <a:r>
              <a:rPr lang="en-US" altLang="en-US" sz="1800" dirty="0">
                <a:latin typeface="Bodoni 72 Oldstyle Book" pitchFamily="2" charset="0"/>
              </a:rPr>
              <a:t>First time tanners</a:t>
            </a:r>
          </a:p>
          <a:p>
            <a:pPr algn="ctr" eaLnBrk="1" hangingPunct="1">
              <a:lnSpc>
                <a:spcPct val="100000"/>
              </a:lnSpc>
              <a:spcAft>
                <a:spcPct val="0"/>
              </a:spcAft>
            </a:pPr>
            <a:r>
              <a:rPr lang="en-US" altLang="en-US" sz="1800" dirty="0">
                <a:latin typeface="Bodoni 72 Oldstyle Book" pitchFamily="2" charset="0"/>
              </a:rPr>
              <a:t>Fair skin tanners</a:t>
            </a:r>
          </a:p>
          <a:p>
            <a:pPr algn="ctr" eaLnBrk="1" hangingPunct="1">
              <a:lnSpc>
                <a:spcPct val="100000"/>
              </a:lnSpc>
              <a:spcAft>
                <a:spcPct val="0"/>
              </a:spcAft>
            </a:pPr>
            <a:r>
              <a:rPr lang="en-US" altLang="en-US" sz="1800" dirty="0">
                <a:latin typeface="Bodoni 72 Oldstyle Book" pitchFamily="2" charset="0"/>
              </a:rPr>
              <a:t>Lazy lotion users </a:t>
            </a:r>
          </a:p>
          <a:p>
            <a:pPr algn="ctr" eaLnBrk="1" hangingPunct="1">
              <a:lnSpc>
                <a:spcPct val="100000"/>
              </a:lnSpc>
              <a:spcAft>
                <a:spcPct val="0"/>
              </a:spcAft>
            </a:pPr>
            <a:r>
              <a:rPr lang="en-US" altLang="en-US" sz="1800" dirty="0">
                <a:latin typeface="Bodoni 72 Oldstyle Book" pitchFamily="2" charset="0"/>
              </a:rPr>
              <a:t>Indoor/Outdoor</a:t>
            </a:r>
          </a:p>
          <a:p>
            <a:pPr algn="ctr" eaLnBrk="1" hangingPunct="1">
              <a:lnSpc>
                <a:spcPct val="100000"/>
              </a:lnSpc>
              <a:spcAft>
                <a:spcPct val="0"/>
              </a:spcAft>
            </a:pPr>
            <a:r>
              <a:rPr lang="en-US" altLang="en-US" sz="1800" dirty="0">
                <a:latin typeface="Bodoni 72 Oldstyle Book" pitchFamily="2" charset="0"/>
              </a:rPr>
              <a:t>ANYONE!</a:t>
            </a:r>
          </a:p>
        </p:txBody>
      </p:sp>
      <p:sp>
        <p:nvSpPr>
          <p:cNvPr id="24584" name="TextBox 8">
            <a:extLst>
              <a:ext uri="{FF2B5EF4-FFF2-40B4-BE49-F238E27FC236}">
                <a16:creationId xmlns:a16="http://schemas.microsoft.com/office/drawing/2014/main" id="{16E6DE46-8FF7-4840-9D35-FAC02172063B}"/>
              </a:ext>
            </a:extLst>
          </p:cNvPr>
          <p:cNvSpPr txBox="1">
            <a:spLocks noChangeArrowheads="1"/>
          </p:cNvSpPr>
          <p:nvPr/>
        </p:nvSpPr>
        <p:spPr bwMode="auto">
          <a:xfrm>
            <a:off x="6605758" y="3330574"/>
            <a:ext cx="2733675" cy="1939925"/>
          </a:xfrm>
          <a:prstGeom prst="rect">
            <a:avLst/>
          </a:prstGeom>
          <a:noFill/>
          <a:ln w="19046">
            <a:solidFill>
              <a:srgbClr val="FF40FF"/>
            </a:solidFill>
            <a:miter lim="800000"/>
            <a:headEnd/>
            <a:tailEnd/>
          </a:ln>
          <a:extLst>
            <a:ext uri="{909E8E84-426E-40DD-AFC4-6F175D3DCCD1}">
              <a14:hiddenFill xmlns:a14="http://schemas.microsoft.com/office/drawing/2010/main">
                <a:solidFill>
                  <a:srgbClr val="FFFFFF"/>
                </a:solidFill>
              </a14:hiddenFill>
            </a:ext>
          </a:extLst>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sz="2400" dirty="0">
                <a:latin typeface="Bodoni 72 Oldstyle Book" pitchFamily="2" charset="0"/>
              </a:rPr>
              <a:t>No streaking</a:t>
            </a:r>
          </a:p>
          <a:p>
            <a:pPr algn="ctr" eaLnBrk="1" hangingPunct="1">
              <a:lnSpc>
                <a:spcPct val="100000"/>
              </a:lnSpc>
              <a:spcAft>
                <a:spcPct val="0"/>
              </a:spcAft>
            </a:pPr>
            <a:r>
              <a:rPr lang="en-US" altLang="en-US" sz="2400" dirty="0">
                <a:latin typeface="Bodoni 72 Oldstyle Book" pitchFamily="2" charset="0"/>
              </a:rPr>
              <a:t>No staining</a:t>
            </a:r>
          </a:p>
          <a:p>
            <a:pPr algn="ctr" eaLnBrk="1" hangingPunct="1">
              <a:lnSpc>
                <a:spcPct val="100000"/>
              </a:lnSpc>
              <a:spcAft>
                <a:spcPct val="0"/>
              </a:spcAft>
            </a:pPr>
            <a:r>
              <a:rPr lang="en-US" altLang="en-US" sz="2400" dirty="0">
                <a:latin typeface="Bodoni 72 Oldstyle Book" pitchFamily="2" charset="0"/>
              </a:rPr>
              <a:t>No after tan smell</a:t>
            </a:r>
            <a:br>
              <a:rPr lang="en-US" altLang="en-US" sz="2400" dirty="0">
                <a:latin typeface="Bodoni 72 Oldstyle Book" pitchFamily="2" charset="0"/>
              </a:rPr>
            </a:br>
            <a:r>
              <a:rPr lang="en-US" altLang="en-US" sz="2400" dirty="0">
                <a:latin typeface="Bodoni 72 Oldstyle Book" pitchFamily="2" charset="0"/>
              </a:rPr>
              <a:t>For all skin types</a:t>
            </a:r>
          </a:p>
          <a:p>
            <a:pPr algn="ctr" eaLnBrk="1" hangingPunct="1">
              <a:lnSpc>
                <a:spcPct val="100000"/>
              </a:lnSpc>
              <a:spcAft>
                <a:spcPct val="0"/>
              </a:spcAft>
            </a:pPr>
            <a:r>
              <a:rPr lang="en-US" altLang="en-US" sz="2400" dirty="0">
                <a:latin typeface="Bodoni 72 Oldstyle Book" pitchFamily="2" charset="0"/>
              </a:rPr>
              <a:t>Indoor/Outdoor use</a:t>
            </a:r>
          </a:p>
        </p:txBody>
      </p:sp>
    </p:spTree>
    <p:extLst>
      <p:ext uri="{BB962C8B-B14F-4D97-AF65-F5344CB8AC3E}">
        <p14:creationId xmlns:p14="http://schemas.microsoft.com/office/powerpoint/2010/main" val="405080498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71A7541-8543-4B4D-A499-001C6ABAF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1">
            <a:extLst>
              <a:ext uri="{FF2B5EF4-FFF2-40B4-BE49-F238E27FC236}">
                <a16:creationId xmlns:a16="http://schemas.microsoft.com/office/drawing/2014/main" id="{6D9C9389-21F2-0D45-80FC-10540B8B1B9E}"/>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Bronzers</a:t>
            </a:r>
          </a:p>
        </p:txBody>
      </p:sp>
      <p:sp>
        <p:nvSpPr>
          <p:cNvPr id="4" name="Content Placeholder 2">
            <a:extLst>
              <a:ext uri="{FF2B5EF4-FFF2-40B4-BE49-F238E27FC236}">
                <a16:creationId xmlns:a16="http://schemas.microsoft.com/office/drawing/2014/main" id="{D85E38D7-5631-BA48-8209-82E3A2598EE3}"/>
              </a:ext>
            </a:extLst>
          </p:cNvPr>
          <p:cNvSpPr txBox="1"/>
          <p:nvPr/>
        </p:nvSpPr>
        <p:spPr>
          <a:xfrm>
            <a:off x="8002588" y="2638425"/>
            <a:ext cx="3181350" cy="2771775"/>
          </a:xfrm>
          <a:prstGeom prst="rect">
            <a:avLst/>
          </a:prstGeom>
          <a:noFill/>
          <a:ln cap="flat">
            <a:noFill/>
          </a:ln>
        </p:spPr>
        <p:txBody>
          <a:bodyPr anchor="ctr" anchorCtr="1">
            <a:norm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400" kern="0">
                <a:solidFill>
                  <a:srgbClr val="FF40FF"/>
                </a:solidFill>
                <a:latin typeface="Bodoni 72 Oldstyle Book" pitchFamily="2" charset="0"/>
                <a:ea typeface="SimSun" pitchFamily="2"/>
              </a:rPr>
              <a:t>Color of the lotion = makeup</a:t>
            </a: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400" kern="0">
                <a:solidFill>
                  <a:srgbClr val="FF40FF"/>
                </a:solidFill>
                <a:latin typeface="Bodoni 72 Oldstyle Book" pitchFamily="2" charset="0"/>
                <a:ea typeface="SimSun" pitchFamily="2"/>
              </a:rPr>
              <a:t>For the customer who wants instant results</a:t>
            </a: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400" kern="0">
                <a:solidFill>
                  <a:srgbClr val="FF40FF"/>
                </a:solidFill>
                <a:latin typeface="Bodoni 72 Oldstyle Book" pitchFamily="2" charset="0"/>
                <a:ea typeface="SimSun" pitchFamily="2"/>
              </a:rPr>
              <a:t>Easier to see where the lotion is being applied </a:t>
            </a: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endParaRPr lang="en-US" sz="2400" b="1" u="sng" kern="0">
              <a:solidFill>
                <a:srgbClr val="000000"/>
              </a:solidFill>
              <a:latin typeface="BODONI 72 OLDSTYLE BOOK" pitchFamily="2" charset="0"/>
              <a:ea typeface="SimSun" pitchFamily="2"/>
            </a:endParaRPr>
          </a:p>
        </p:txBody>
      </p:sp>
      <p:sp>
        <p:nvSpPr>
          <p:cNvPr id="26628" name="TextBox 4">
            <a:extLst>
              <a:ext uri="{FF2B5EF4-FFF2-40B4-BE49-F238E27FC236}">
                <a16:creationId xmlns:a16="http://schemas.microsoft.com/office/drawing/2014/main" id="{0AC049E4-1313-0B4E-A079-AA02E2A562E9}"/>
              </a:ext>
            </a:extLst>
          </p:cNvPr>
          <p:cNvSpPr txBox="1">
            <a:spLocks noChangeArrowheads="1"/>
          </p:cNvSpPr>
          <p:nvPr/>
        </p:nvSpPr>
        <p:spPr bwMode="auto">
          <a:xfrm>
            <a:off x="5176838" y="1820863"/>
            <a:ext cx="1851025" cy="585787"/>
          </a:xfrm>
          <a:prstGeom prst="rect">
            <a:avLst/>
          </a:prstGeom>
          <a:solidFill>
            <a:srgbClr val="00FDFF">
              <a:alpha val="58038"/>
            </a:srgbClr>
          </a:solidFill>
          <a:ln w="6345">
            <a:solidFill>
              <a:srgbClr val="000000"/>
            </a:solidFill>
            <a:miter lim="800000"/>
            <a:headEnd/>
            <a:tailEnd/>
          </a:ln>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sz="3200">
                <a:latin typeface="Bodoni 72 Oldstyle Book" pitchFamily="2" charset="0"/>
              </a:rPr>
              <a:t>Natural</a:t>
            </a:r>
          </a:p>
        </p:txBody>
      </p:sp>
      <p:sp>
        <p:nvSpPr>
          <p:cNvPr id="26629" name="TextBox 5">
            <a:extLst>
              <a:ext uri="{FF2B5EF4-FFF2-40B4-BE49-F238E27FC236}">
                <a16:creationId xmlns:a16="http://schemas.microsoft.com/office/drawing/2014/main" id="{78F9648C-B23D-294D-9888-7F6F697AE78F}"/>
              </a:ext>
            </a:extLst>
          </p:cNvPr>
          <p:cNvSpPr txBox="1">
            <a:spLocks noChangeArrowheads="1"/>
          </p:cNvSpPr>
          <p:nvPr/>
        </p:nvSpPr>
        <p:spPr bwMode="auto">
          <a:xfrm>
            <a:off x="1582738" y="1831975"/>
            <a:ext cx="1852612" cy="585788"/>
          </a:xfrm>
          <a:prstGeom prst="rect">
            <a:avLst/>
          </a:prstGeom>
          <a:solidFill>
            <a:srgbClr val="00FDFF">
              <a:alpha val="58038"/>
            </a:srgbClr>
          </a:solidFill>
          <a:ln w="6345">
            <a:solidFill>
              <a:srgbClr val="000000"/>
            </a:solidFill>
            <a:miter lim="800000"/>
            <a:headEnd/>
            <a:tailEnd/>
          </a:ln>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sz="3200">
                <a:latin typeface="Bodoni 72 Oldstyle Book" pitchFamily="2" charset="0"/>
              </a:rPr>
              <a:t>DHA</a:t>
            </a:r>
          </a:p>
        </p:txBody>
      </p:sp>
      <p:sp>
        <p:nvSpPr>
          <p:cNvPr id="26630" name="TextBox 6">
            <a:extLst>
              <a:ext uri="{FF2B5EF4-FFF2-40B4-BE49-F238E27FC236}">
                <a16:creationId xmlns:a16="http://schemas.microsoft.com/office/drawing/2014/main" id="{A77E57C0-7E60-224E-B649-256DE92DDC58}"/>
              </a:ext>
            </a:extLst>
          </p:cNvPr>
          <p:cNvSpPr txBox="1">
            <a:spLocks noChangeArrowheads="1"/>
          </p:cNvSpPr>
          <p:nvPr/>
        </p:nvSpPr>
        <p:spPr bwMode="auto">
          <a:xfrm>
            <a:off x="8667750" y="1812925"/>
            <a:ext cx="1852613" cy="585788"/>
          </a:xfrm>
          <a:prstGeom prst="rect">
            <a:avLst/>
          </a:prstGeom>
          <a:solidFill>
            <a:srgbClr val="00FDFF">
              <a:alpha val="58038"/>
            </a:srgbClr>
          </a:solidFill>
          <a:ln w="6345">
            <a:solidFill>
              <a:srgbClr val="000000"/>
            </a:solidFill>
            <a:miter lim="800000"/>
            <a:headEnd/>
            <a:tailEnd/>
          </a:ln>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sz="3200">
                <a:latin typeface="Bodoni 72 Oldstyle Book" pitchFamily="2" charset="0"/>
              </a:rPr>
              <a:t>Cosmetic</a:t>
            </a:r>
          </a:p>
        </p:txBody>
      </p:sp>
      <p:sp>
        <p:nvSpPr>
          <p:cNvPr id="8" name="Content Placeholder 2">
            <a:extLst>
              <a:ext uri="{FF2B5EF4-FFF2-40B4-BE49-F238E27FC236}">
                <a16:creationId xmlns:a16="http://schemas.microsoft.com/office/drawing/2014/main" id="{E79C8FDD-380B-924F-AF01-1C5AD351E1B8}"/>
              </a:ext>
            </a:extLst>
          </p:cNvPr>
          <p:cNvSpPr txBox="1"/>
          <p:nvPr/>
        </p:nvSpPr>
        <p:spPr>
          <a:xfrm>
            <a:off x="4340225" y="2646363"/>
            <a:ext cx="3498850" cy="2771775"/>
          </a:xfrm>
          <a:prstGeom prst="rect">
            <a:avLst/>
          </a:prstGeom>
          <a:noFill/>
          <a:ln cap="flat">
            <a:noFill/>
          </a:ln>
        </p:spPr>
        <p:txBody>
          <a:bodyPr anchor="ctr" anchorCtr="1">
            <a:normAutofit/>
          </a:bodyPr>
          <a:lstStyle/>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If it grows in the ground it turns you brown</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Plant derived ingredients - flower extracts, caramel extract, carrot oil, plant extracts</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Streak-Free/Stain-Free formula</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No after tan odor, good for all skin types</a:t>
            </a:r>
          </a:p>
        </p:txBody>
      </p:sp>
      <p:sp>
        <p:nvSpPr>
          <p:cNvPr id="9" name="Content Placeholder 2">
            <a:extLst>
              <a:ext uri="{FF2B5EF4-FFF2-40B4-BE49-F238E27FC236}">
                <a16:creationId xmlns:a16="http://schemas.microsoft.com/office/drawing/2014/main" id="{96D31A9E-3DD6-974D-85FD-2546EE5B1A07}"/>
              </a:ext>
            </a:extLst>
          </p:cNvPr>
          <p:cNvSpPr txBox="1"/>
          <p:nvPr/>
        </p:nvSpPr>
        <p:spPr>
          <a:xfrm>
            <a:off x="758825" y="2643188"/>
            <a:ext cx="3498850" cy="2773362"/>
          </a:xfrm>
          <a:prstGeom prst="rect">
            <a:avLst/>
          </a:prstGeom>
          <a:noFill/>
          <a:ln cap="flat">
            <a:noFill/>
          </a:ln>
        </p:spPr>
        <p:txBody>
          <a:bodyPr anchor="ctr" anchorCtr="1">
            <a:normAutofit/>
          </a:bodyPr>
          <a:lstStyle/>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Colorless and odorless ingredient that reacts with the amino acids in the keratin of our skin to create a browning effect</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Most commonly used self tanning agent on the market - sunless solution, self tanning mousse, </a:t>
            </a:r>
            <a:r>
              <a:rPr lang="en-US" sz="2000" kern="0" dirty="0" err="1">
                <a:solidFill>
                  <a:srgbClr val="FF40FF"/>
                </a:solidFill>
                <a:latin typeface="Bodoni 72 Oldstyle Book" pitchFamily="2" charset="0"/>
                <a:ea typeface="SimSun" pitchFamily="2"/>
              </a:rPr>
              <a:t>etc</a:t>
            </a:r>
            <a:endParaRPr lang="en-US" sz="2000" kern="0" dirty="0">
              <a:solidFill>
                <a:srgbClr val="FF40FF"/>
              </a:solidFill>
              <a:latin typeface="Bodoni 72 Oldstyle Book" pitchFamily="2" charset="0"/>
              <a:ea typeface="SimSun" pitchFamily="2"/>
            </a:endParaRP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Monosaccharide sugar – plant derived</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r>
              <a:rPr lang="en-US" sz="2000" kern="0" dirty="0">
                <a:solidFill>
                  <a:srgbClr val="FF40FF"/>
                </a:solidFill>
                <a:latin typeface="Bodoni 72 Oldstyle Book" pitchFamily="2" charset="0"/>
                <a:ea typeface="SimSun" pitchFamily="2"/>
              </a:rPr>
              <a:t>Will NOT turn you orange</a:t>
            </a:r>
          </a:p>
          <a:p>
            <a:pPr algn="ctr" eaLnBrk="1" fontAlgn="auto" hangingPunct="1">
              <a:lnSpc>
                <a:spcPct val="60000"/>
              </a:lnSpc>
              <a:spcBef>
                <a:spcPts val="0"/>
              </a:spcBef>
              <a:spcAft>
                <a:spcPts val="1415"/>
              </a:spcAft>
              <a:defRPr sz="1400" b="0" i="0" u="none" strike="noStrike" kern="0" cap="none" spc="0" baseline="0">
                <a:solidFill>
                  <a:srgbClr val="000000"/>
                </a:solidFill>
                <a:uFillTx/>
              </a:defRPr>
            </a:pPr>
            <a:endParaRPr lang="en-US" sz="2000" b="1" u="sng" kern="0" dirty="0">
              <a:solidFill>
                <a:srgbClr val="000000"/>
              </a:solidFill>
              <a:latin typeface="BODONI 72 OLDSTYLE BOOK" pitchFamily="2" charset="0"/>
              <a:ea typeface="SimSun" pitchFamily="2"/>
            </a:endParaRPr>
          </a:p>
        </p:txBody>
      </p:sp>
      <p:sp>
        <p:nvSpPr>
          <p:cNvPr id="10" name="Content Placeholder 2">
            <a:extLst>
              <a:ext uri="{FF2B5EF4-FFF2-40B4-BE49-F238E27FC236}">
                <a16:creationId xmlns:a16="http://schemas.microsoft.com/office/drawing/2014/main" id="{0238C6B1-CF96-C648-90E2-D5EA2FD648E3}"/>
              </a:ext>
            </a:extLst>
          </p:cNvPr>
          <p:cNvSpPr txBox="1"/>
          <p:nvPr/>
        </p:nvSpPr>
        <p:spPr>
          <a:xfrm>
            <a:off x="820738" y="5356225"/>
            <a:ext cx="10526712" cy="722313"/>
          </a:xfrm>
          <a:prstGeom prst="rect">
            <a:avLst/>
          </a:prstGeom>
          <a:noFill/>
          <a:ln cap="flat">
            <a:noFill/>
          </a:ln>
        </p:spPr>
        <p:txBody>
          <a:bodyPr anchorCtr="1">
            <a:norm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1600" kern="0">
                <a:solidFill>
                  <a:srgbClr val="000000"/>
                </a:solidFill>
                <a:latin typeface="Bodoni 72 Oldstyle Book" pitchFamily="2" charset="0"/>
                <a:ea typeface="SimSun" pitchFamily="2"/>
              </a:rPr>
              <a:t>***If the bottle has any type of bronzer in it, it will be indicated on the front of the bottle***</a:t>
            </a:r>
            <a:endParaRPr lang="en-US" sz="1600" b="1" u="sng" kern="0">
              <a:solidFill>
                <a:srgbClr val="000000"/>
              </a:solidFill>
              <a:latin typeface="BODONI 72 OLDSTYLE BOOK" pitchFamily="2" charset="0"/>
              <a:ea typeface="SimSun" pitchFamily="2"/>
            </a:endParaRPr>
          </a:p>
        </p:txBody>
      </p:sp>
      <p:pic>
        <p:nvPicPr>
          <p:cNvPr id="2" name="Picture 1">
            <a:extLst>
              <a:ext uri="{FF2B5EF4-FFF2-40B4-BE49-F238E27FC236}">
                <a16:creationId xmlns:a16="http://schemas.microsoft.com/office/drawing/2014/main" id="{D39E69BA-7CCD-FF4D-80D5-102E6C430A45}"/>
              </a:ext>
            </a:extLst>
          </p:cNvPr>
          <p:cNvPicPr>
            <a:picLocks noChangeAspect="1"/>
          </p:cNvPicPr>
          <p:nvPr/>
        </p:nvPicPr>
        <p:blipFill>
          <a:blip r:embed="rId4"/>
          <a:stretch>
            <a:fillRect/>
          </a:stretch>
        </p:blipFill>
        <p:spPr>
          <a:xfrm>
            <a:off x="1883504" y="1124719"/>
            <a:ext cx="1249491" cy="502725"/>
          </a:xfrm>
          <a:prstGeom prst="rect">
            <a:avLst/>
          </a:prstGeom>
        </p:spPr>
      </p:pic>
    </p:spTree>
    <p:extLst>
      <p:ext uri="{BB962C8B-B14F-4D97-AF65-F5344CB8AC3E}">
        <p14:creationId xmlns:p14="http://schemas.microsoft.com/office/powerpoint/2010/main" val="255093743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7F3F0BC-9CA8-5949-90B7-BED25C744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a:extLst>
              <a:ext uri="{FF2B5EF4-FFF2-40B4-BE49-F238E27FC236}">
                <a16:creationId xmlns:a16="http://schemas.microsoft.com/office/drawing/2014/main" id="{0A5664F7-B91F-DE4D-8F73-DBE366ED9CE8}"/>
              </a:ext>
            </a:extLst>
          </p:cNvPr>
          <p:cNvSpPr txBox="1">
            <a:spLocks noChangeArrowheads="1"/>
          </p:cNvSpPr>
          <p:nvPr/>
        </p:nvSpPr>
        <p:spPr bwMode="auto">
          <a:xfrm>
            <a:off x="844550" y="412750"/>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spcAft>
                <a:spcPct val="0"/>
              </a:spcAft>
            </a:pPr>
            <a:r>
              <a:rPr lang="en-US" altLang="en-US" sz="6000" b="1" u="sng">
                <a:latin typeface="BODONI 72 OLDSTYLE BOOK" pitchFamily="2" charset="0"/>
              </a:rPr>
              <a:t>Tingle</a:t>
            </a:r>
          </a:p>
        </p:txBody>
      </p:sp>
      <p:sp>
        <p:nvSpPr>
          <p:cNvPr id="4" name="Content Placeholder 2">
            <a:extLst>
              <a:ext uri="{FF2B5EF4-FFF2-40B4-BE49-F238E27FC236}">
                <a16:creationId xmlns:a16="http://schemas.microsoft.com/office/drawing/2014/main" id="{4A7C64CE-71B9-0B45-8207-6273BE4216C0}"/>
              </a:ext>
            </a:extLst>
          </p:cNvPr>
          <p:cNvSpPr txBox="1"/>
          <p:nvPr/>
        </p:nvSpPr>
        <p:spPr>
          <a:xfrm>
            <a:off x="831850" y="1531938"/>
            <a:ext cx="10515600" cy="2066925"/>
          </a:xfrm>
          <a:prstGeom prst="rect">
            <a:avLst/>
          </a:prstGeom>
          <a:noFill/>
          <a:ln cap="flat">
            <a:noFill/>
          </a:ln>
        </p:spPr>
        <p:txBody>
          <a:bodyPr>
            <a:normAutofit/>
          </a:bodyPr>
          <a:lstStyle/>
          <a:p>
            <a:pP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200" kern="0" dirty="0">
                <a:solidFill>
                  <a:srgbClr val="000000"/>
                </a:solidFill>
                <a:latin typeface="Bodoni 72 Oldstyle Book" pitchFamily="2" charset="0"/>
                <a:ea typeface="SimSun" pitchFamily="2"/>
              </a:rPr>
              <a:t>Only about 8% of tanners use tingle lotion – DO NOT try to sell them a tingle if they have never tried it before</a:t>
            </a:r>
          </a:p>
          <a:p>
            <a:pP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200" kern="0" dirty="0">
                <a:solidFill>
                  <a:srgbClr val="000000"/>
                </a:solidFill>
                <a:latin typeface="Bodoni 72 Oldstyle Book" pitchFamily="2" charset="0"/>
                <a:ea typeface="SimSun" pitchFamily="2"/>
              </a:rPr>
              <a:t>Tingle users tend to spend 2x the amount as the average customer on products. It is okay to show them the higher priced products because they are used to spending the money for quality tingle products</a:t>
            </a:r>
          </a:p>
        </p:txBody>
      </p:sp>
      <p:sp>
        <p:nvSpPr>
          <p:cNvPr id="5" name="TextBox 4">
            <a:extLst>
              <a:ext uri="{FF2B5EF4-FFF2-40B4-BE49-F238E27FC236}">
                <a16:creationId xmlns:a16="http://schemas.microsoft.com/office/drawing/2014/main" id="{A9130F5B-C7AE-2142-B1CF-AD836496336F}"/>
              </a:ext>
            </a:extLst>
          </p:cNvPr>
          <p:cNvSpPr txBox="1"/>
          <p:nvPr/>
        </p:nvSpPr>
        <p:spPr>
          <a:xfrm>
            <a:off x="2079625" y="4060825"/>
            <a:ext cx="2470150" cy="1343025"/>
          </a:xfrm>
          <a:prstGeom prst="rect">
            <a:avLst/>
          </a:prstGeom>
          <a:noFill/>
          <a:ln w="9528" cap="flat">
            <a:solidFill>
              <a:srgbClr val="FF0000"/>
            </a:solidFill>
            <a:prstDash val="solid"/>
            <a:miter/>
          </a:ln>
        </p:spPr>
        <p:txBody>
          <a:bodyPr anchorCtr="1">
            <a:sp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b="1" u="sng" kern="0">
                <a:solidFill>
                  <a:srgbClr val="000000"/>
                </a:solidFill>
                <a:latin typeface="BODONI 72 OLDSTYLE BOOK" pitchFamily="2" charset="0"/>
                <a:ea typeface="SimSun" pitchFamily="2"/>
              </a:rPr>
              <a:t>Makes you hot</a:t>
            </a: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b="1" u="sng" kern="0">
                <a:solidFill>
                  <a:srgbClr val="000000"/>
                </a:solidFill>
                <a:latin typeface="BODONI 72 OLDSTYLE BOOK" pitchFamily="2" charset="0"/>
                <a:ea typeface="SimSun" pitchFamily="2"/>
              </a:rPr>
              <a:t>Turns you red</a:t>
            </a:r>
          </a:p>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b="1" u="sng" kern="0">
                <a:solidFill>
                  <a:srgbClr val="000000"/>
                </a:solidFill>
                <a:latin typeface="BODONI 72 OLDSTYLE BOOK" pitchFamily="2" charset="0"/>
                <a:ea typeface="SimSun" pitchFamily="2"/>
              </a:rPr>
              <a:t>Feels like you’re burning/tingling</a:t>
            </a:r>
          </a:p>
        </p:txBody>
      </p:sp>
      <p:sp>
        <p:nvSpPr>
          <p:cNvPr id="6" name="TextBox 5">
            <a:extLst>
              <a:ext uri="{FF2B5EF4-FFF2-40B4-BE49-F238E27FC236}">
                <a16:creationId xmlns:a16="http://schemas.microsoft.com/office/drawing/2014/main" id="{50AAD54C-9EF4-4048-AA02-CAA10EDA357D}"/>
              </a:ext>
            </a:extLst>
          </p:cNvPr>
          <p:cNvSpPr txBox="1"/>
          <p:nvPr/>
        </p:nvSpPr>
        <p:spPr>
          <a:xfrm>
            <a:off x="3151823" y="3201382"/>
            <a:ext cx="5870575" cy="446087"/>
          </a:xfrm>
          <a:prstGeom prst="rect">
            <a:avLst/>
          </a:prstGeom>
          <a:noFill/>
          <a:ln cap="flat">
            <a:noFill/>
          </a:ln>
        </p:spPr>
        <p:txBody>
          <a:bodyPr>
            <a:sp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800" kern="0" dirty="0">
                <a:solidFill>
                  <a:srgbClr val="FF0000"/>
                </a:solidFill>
                <a:latin typeface="Bodoni 72 Oldstyle Book" pitchFamily="2" charset="0"/>
                <a:ea typeface="SimSun" pitchFamily="2"/>
              </a:rPr>
              <a:t>What is a tingle and what does it do?</a:t>
            </a:r>
          </a:p>
        </p:txBody>
      </p:sp>
      <p:sp>
        <p:nvSpPr>
          <p:cNvPr id="7" name="TextBox 6">
            <a:extLst>
              <a:ext uri="{FF2B5EF4-FFF2-40B4-BE49-F238E27FC236}">
                <a16:creationId xmlns:a16="http://schemas.microsoft.com/office/drawing/2014/main" id="{E9F2D4CE-8D50-1D46-9B35-F9B8CED179A0}"/>
              </a:ext>
            </a:extLst>
          </p:cNvPr>
          <p:cNvSpPr txBox="1"/>
          <p:nvPr/>
        </p:nvSpPr>
        <p:spPr>
          <a:xfrm>
            <a:off x="7654925" y="3798888"/>
            <a:ext cx="2470150" cy="591316"/>
          </a:xfrm>
          <a:prstGeom prst="rect">
            <a:avLst/>
          </a:prstGeom>
          <a:noFill/>
          <a:ln w="9528" cap="flat">
            <a:solidFill>
              <a:srgbClr val="FF0000"/>
            </a:solidFill>
            <a:prstDash val="solid"/>
            <a:miter/>
          </a:ln>
        </p:spPr>
        <p:txBody>
          <a:bodyPr anchorCtr="1">
            <a:sp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000" b="1" u="sng" kern="0" dirty="0">
                <a:solidFill>
                  <a:srgbClr val="000000"/>
                </a:solidFill>
                <a:latin typeface="BODONI 72 OLDSTYLE BOOK" pitchFamily="2" charset="0"/>
                <a:ea typeface="SimSun" pitchFamily="2"/>
              </a:rPr>
              <a:t>Increase Microcirculation</a:t>
            </a:r>
          </a:p>
        </p:txBody>
      </p:sp>
      <p:sp>
        <p:nvSpPr>
          <p:cNvPr id="8" name="TextBox 7">
            <a:extLst>
              <a:ext uri="{FF2B5EF4-FFF2-40B4-BE49-F238E27FC236}">
                <a16:creationId xmlns:a16="http://schemas.microsoft.com/office/drawing/2014/main" id="{ACED84B0-4F28-3449-B839-5E0F230F555F}"/>
              </a:ext>
            </a:extLst>
          </p:cNvPr>
          <p:cNvSpPr txBox="1"/>
          <p:nvPr/>
        </p:nvSpPr>
        <p:spPr>
          <a:xfrm>
            <a:off x="7654925" y="4735513"/>
            <a:ext cx="2470150" cy="345094"/>
          </a:xfrm>
          <a:prstGeom prst="rect">
            <a:avLst/>
          </a:prstGeom>
          <a:noFill/>
          <a:ln w="9528" cap="flat">
            <a:solidFill>
              <a:srgbClr val="FF0000"/>
            </a:solidFill>
            <a:prstDash val="solid"/>
            <a:miter/>
          </a:ln>
        </p:spPr>
        <p:txBody>
          <a:bodyPr anchorCtr="1">
            <a:sp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sz="2000" b="1" u="sng" kern="0">
                <a:solidFill>
                  <a:srgbClr val="000000"/>
                </a:solidFill>
                <a:latin typeface="BODONI 72 OLDSTYLE BOOK" pitchFamily="2" charset="0"/>
                <a:ea typeface="SimSun" pitchFamily="2"/>
              </a:rPr>
              <a:t>Increases Bloodflow</a:t>
            </a:r>
          </a:p>
        </p:txBody>
      </p:sp>
      <p:sp>
        <p:nvSpPr>
          <p:cNvPr id="9" name="TextBox 8">
            <a:extLst>
              <a:ext uri="{FF2B5EF4-FFF2-40B4-BE49-F238E27FC236}">
                <a16:creationId xmlns:a16="http://schemas.microsoft.com/office/drawing/2014/main" id="{541967DA-68C0-3C4F-8AD0-446631C90361}"/>
              </a:ext>
            </a:extLst>
          </p:cNvPr>
          <p:cNvSpPr txBox="1"/>
          <p:nvPr/>
        </p:nvSpPr>
        <p:spPr>
          <a:xfrm>
            <a:off x="7654925" y="5503863"/>
            <a:ext cx="2470150" cy="539750"/>
          </a:xfrm>
          <a:prstGeom prst="rect">
            <a:avLst/>
          </a:prstGeom>
          <a:noFill/>
          <a:ln w="9528" cap="flat">
            <a:solidFill>
              <a:srgbClr val="FF0000"/>
            </a:solidFill>
            <a:prstDash val="solid"/>
            <a:miter/>
          </a:ln>
        </p:spPr>
        <p:txBody>
          <a:bodyPr anchorCtr="1">
            <a:spAutoFit/>
          </a:bodyPr>
          <a:lstStyle/>
          <a:p>
            <a:pPr algn="ctr" eaLnBrk="1" fontAlgn="auto" hangingPunct="1">
              <a:lnSpc>
                <a:spcPct val="80000"/>
              </a:lnSpc>
              <a:spcBef>
                <a:spcPts val="0"/>
              </a:spcBef>
              <a:spcAft>
                <a:spcPts val="1415"/>
              </a:spcAft>
              <a:defRPr sz="1800" b="0" i="0" u="none" strike="noStrike" kern="0" cap="none" spc="0" baseline="0">
                <a:solidFill>
                  <a:srgbClr val="000000"/>
                </a:solidFill>
                <a:uFillTx/>
              </a:defRPr>
            </a:pPr>
            <a:r>
              <a:rPr lang="en-US" b="1" u="sng" kern="0">
                <a:solidFill>
                  <a:srgbClr val="000000"/>
                </a:solidFill>
                <a:latin typeface="BODONI 72 OLDSTYLE BOOK" pitchFamily="2" charset="0"/>
                <a:ea typeface="SimSun" pitchFamily="2"/>
              </a:rPr>
              <a:t>Increases Oxygen Production</a:t>
            </a:r>
          </a:p>
        </p:txBody>
      </p:sp>
      <p:sp>
        <p:nvSpPr>
          <p:cNvPr id="28682" name="Down Arrow 10">
            <a:extLst>
              <a:ext uri="{FF2B5EF4-FFF2-40B4-BE49-F238E27FC236}">
                <a16:creationId xmlns:a16="http://schemas.microsoft.com/office/drawing/2014/main" id="{7DAA65F3-06E8-CD4C-A190-FC390028339B}"/>
              </a:ext>
            </a:extLst>
          </p:cNvPr>
          <p:cNvSpPr>
            <a:spLocks/>
          </p:cNvSpPr>
          <p:nvPr/>
        </p:nvSpPr>
        <p:spPr bwMode="auto">
          <a:xfrm>
            <a:off x="8764588" y="4397375"/>
            <a:ext cx="273050" cy="271463"/>
          </a:xfrm>
          <a:custGeom>
            <a:avLst/>
            <a:gdLst>
              <a:gd name="T0" fmla="*/ 275872225 w 21600"/>
              <a:gd name="T1" fmla="*/ 0 h 21600"/>
              <a:gd name="T2" fmla="*/ 551742363 w 21600"/>
              <a:gd name="T3" fmla="*/ 269438225 h 21600"/>
              <a:gd name="T4" fmla="*/ 275872225 w 21600"/>
              <a:gd name="T5" fmla="*/ 538874553 h 21600"/>
              <a:gd name="T6" fmla="*/ 0 w 21600"/>
              <a:gd name="T7" fmla="*/ 269438225 h 21600"/>
              <a:gd name="T8" fmla="*/ 0 w 21600"/>
              <a:gd name="T9" fmla="*/ 269436328 h 21600"/>
              <a:gd name="T10" fmla="*/ 551742363 w 21600"/>
              <a:gd name="T11" fmla="*/ 269436328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FF2600"/>
          </a:solidFill>
          <a:ln w="12701" cap="flat">
            <a:solidFill>
              <a:srgbClr val="FF0000"/>
            </a:solidFill>
            <a:prstDash val="solid"/>
            <a:miter lim="800000"/>
            <a:headEnd/>
            <a:tailEnd/>
          </a:ln>
        </p:spPr>
        <p:txBody>
          <a:bodyPr anchor="ctr" anchorCtr="1"/>
          <a:lstStyle/>
          <a:p>
            <a:endParaRPr lang="en-US"/>
          </a:p>
        </p:txBody>
      </p:sp>
      <p:sp>
        <p:nvSpPr>
          <p:cNvPr id="28683" name="Down Arrow 11">
            <a:extLst>
              <a:ext uri="{FF2B5EF4-FFF2-40B4-BE49-F238E27FC236}">
                <a16:creationId xmlns:a16="http://schemas.microsoft.com/office/drawing/2014/main" id="{3A7D58C2-A502-EB46-8DAF-FEDA84A46E0A}"/>
              </a:ext>
            </a:extLst>
          </p:cNvPr>
          <p:cNvSpPr>
            <a:spLocks/>
          </p:cNvSpPr>
          <p:nvPr/>
        </p:nvSpPr>
        <p:spPr bwMode="auto">
          <a:xfrm>
            <a:off x="8764588" y="5129213"/>
            <a:ext cx="273050" cy="285750"/>
          </a:xfrm>
          <a:custGeom>
            <a:avLst/>
            <a:gdLst>
              <a:gd name="T0" fmla="*/ 275872225 w 21600"/>
              <a:gd name="T1" fmla="*/ 0 h 21600"/>
              <a:gd name="T2" fmla="*/ 551742363 w 21600"/>
              <a:gd name="T3" fmla="*/ 329075349 h 21600"/>
              <a:gd name="T4" fmla="*/ 275872225 w 21600"/>
              <a:gd name="T5" fmla="*/ 658150883 h 21600"/>
              <a:gd name="T6" fmla="*/ 0 w 21600"/>
              <a:gd name="T7" fmla="*/ 329075349 h 21600"/>
              <a:gd name="T8" fmla="*/ 0 w 21600"/>
              <a:gd name="T9" fmla="*/ 341964380 h 21600"/>
              <a:gd name="T10" fmla="*/ 551742363 w 21600"/>
              <a:gd name="T11" fmla="*/ 341964380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4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1223"/>
                </a:lnTo>
                <a:lnTo>
                  <a:pt x="0" y="11223"/>
                </a:lnTo>
                <a:lnTo>
                  <a:pt x="10800" y="21600"/>
                </a:lnTo>
                <a:lnTo>
                  <a:pt x="21600" y="11223"/>
                </a:lnTo>
                <a:lnTo>
                  <a:pt x="16200" y="11223"/>
                </a:lnTo>
                <a:lnTo>
                  <a:pt x="16200" y="0"/>
                </a:lnTo>
                <a:lnTo>
                  <a:pt x="5400" y="0"/>
                </a:lnTo>
                <a:close/>
              </a:path>
            </a:pathLst>
          </a:custGeom>
          <a:solidFill>
            <a:srgbClr val="FF2600"/>
          </a:solidFill>
          <a:ln w="12701" cap="flat">
            <a:solidFill>
              <a:srgbClr val="FF0000"/>
            </a:solidFill>
            <a:prstDash val="solid"/>
            <a:miter lim="800000"/>
            <a:headEnd/>
            <a:tailEnd/>
          </a:ln>
        </p:spPr>
        <p:txBody>
          <a:bodyPr anchor="ctr" anchorCtr="1"/>
          <a:lstStyle/>
          <a:p>
            <a:endParaRPr lang="en-US"/>
          </a:p>
        </p:txBody>
      </p:sp>
      <p:pic>
        <p:nvPicPr>
          <p:cNvPr id="3" name="Picture 2">
            <a:extLst>
              <a:ext uri="{FF2B5EF4-FFF2-40B4-BE49-F238E27FC236}">
                <a16:creationId xmlns:a16="http://schemas.microsoft.com/office/drawing/2014/main" id="{CA2CD0E2-BC36-FF44-8492-C20C051BD819}"/>
              </a:ext>
            </a:extLst>
          </p:cNvPr>
          <p:cNvPicPr>
            <a:picLocks noChangeAspect="1"/>
          </p:cNvPicPr>
          <p:nvPr/>
        </p:nvPicPr>
        <p:blipFill>
          <a:blip r:embed="rId4"/>
          <a:stretch>
            <a:fillRect/>
          </a:stretch>
        </p:blipFill>
        <p:spPr>
          <a:xfrm>
            <a:off x="4820444" y="3693319"/>
            <a:ext cx="1535112" cy="1535112"/>
          </a:xfrm>
          <a:prstGeom prst="rect">
            <a:avLst/>
          </a:prstGeom>
        </p:spPr>
      </p:pic>
      <p:sp>
        <p:nvSpPr>
          <p:cNvPr id="28681" name="TextBox 9">
            <a:extLst>
              <a:ext uri="{FF2B5EF4-FFF2-40B4-BE49-F238E27FC236}">
                <a16:creationId xmlns:a16="http://schemas.microsoft.com/office/drawing/2014/main" id="{AA9C8F4E-1094-264E-A3BD-83C6EDAFB5B6}"/>
              </a:ext>
            </a:extLst>
          </p:cNvPr>
          <p:cNvSpPr txBox="1">
            <a:spLocks noChangeArrowheads="1"/>
          </p:cNvSpPr>
          <p:nvPr/>
        </p:nvSpPr>
        <p:spPr bwMode="auto">
          <a:xfrm>
            <a:off x="5725318" y="4889084"/>
            <a:ext cx="1663700" cy="646112"/>
          </a:xfrm>
          <a:prstGeom prst="rect">
            <a:avLst/>
          </a:prstGeom>
          <a:solidFill>
            <a:srgbClr val="FF2600">
              <a:alpha val="6745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algn="ctr" eaLnBrk="1" hangingPunct="1">
              <a:lnSpc>
                <a:spcPct val="100000"/>
              </a:lnSpc>
              <a:spcAft>
                <a:spcPct val="0"/>
              </a:spcAft>
            </a:pPr>
            <a:r>
              <a:rPr lang="en-US" altLang="en-US" sz="1800" dirty="0">
                <a:latin typeface="Bodoni 72 Oldstyle Book" pitchFamily="2" charset="0"/>
              </a:rPr>
              <a:t>Benzyl Nicotinate</a:t>
            </a:r>
          </a:p>
        </p:txBody>
      </p:sp>
    </p:spTree>
    <p:extLst>
      <p:ext uri="{BB962C8B-B14F-4D97-AF65-F5344CB8AC3E}">
        <p14:creationId xmlns:p14="http://schemas.microsoft.com/office/powerpoint/2010/main" val="313751269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3041</Words>
  <Application>Microsoft Macintosh PowerPoint</Application>
  <PresentationFormat>Widescreen</PresentationFormat>
  <Paragraphs>284</Paragraphs>
  <Slides>31</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Arial Unicode MS</vt:lpstr>
      <vt:lpstr>SimSun</vt:lpstr>
      <vt:lpstr>Arial</vt:lpstr>
      <vt:lpstr>Avant garde medium bt</vt:lpstr>
      <vt:lpstr>Bodoni 72 Oldstyle Book</vt:lpstr>
      <vt:lpstr>Bodoni 72 Oldstyle Book</vt:lpstr>
      <vt:lpstr>Calibri</vt:lpstr>
      <vt:lpstr>Calibri Light</vt:lpstr>
      <vt:lpstr>Cambria Math</vt:lpstr>
      <vt:lpstr>Courier New</vt:lpstr>
      <vt:lpstr>Lucida Sans</vt:lpstr>
      <vt:lpstr>StarSymbol</vt:lpstr>
      <vt:lpstr>Tahoma</vt:lpstr>
      <vt:lpstr>Times New Roman</vt:lpstr>
      <vt:lpstr>Office Theme</vt:lpstr>
      <vt:lpstr>PowerPoint Presentation</vt:lpstr>
      <vt:lpstr>PowerPoint Presentation</vt:lpstr>
      <vt:lpstr>PowerPoint Presentation</vt:lpstr>
      <vt:lpstr>The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cp:revision>
  <dcterms:created xsi:type="dcterms:W3CDTF">2021-02-20T16:24:46Z</dcterms:created>
  <dcterms:modified xsi:type="dcterms:W3CDTF">2021-02-24T15:41:03Z</dcterms:modified>
</cp:coreProperties>
</file>